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8" r:id="rId2"/>
    <p:sldId id="260" r:id="rId3"/>
    <p:sldId id="315" r:id="rId4"/>
    <p:sldId id="309" r:id="rId5"/>
    <p:sldId id="310" r:id="rId6"/>
    <p:sldId id="311" r:id="rId7"/>
    <p:sldId id="312" r:id="rId8"/>
    <p:sldId id="261" r:id="rId9"/>
    <p:sldId id="314" r:id="rId10"/>
    <p:sldId id="316" r:id="rId11"/>
    <p:sldId id="266" r:id="rId12"/>
    <p:sldId id="317" r:id="rId13"/>
    <p:sldId id="318" r:id="rId14"/>
    <p:sldId id="319" r:id="rId15"/>
    <p:sldId id="271" r:id="rId16"/>
    <p:sldId id="320" r:id="rId17"/>
    <p:sldId id="321" r:id="rId18"/>
    <p:sldId id="322" r:id="rId19"/>
    <p:sldId id="323" r:id="rId20"/>
    <p:sldId id="325" r:id="rId21"/>
    <p:sldId id="324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287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291" r:id="rId42"/>
    <p:sldId id="344" r:id="rId43"/>
    <p:sldId id="345" r:id="rId44"/>
    <p:sldId id="346" r:id="rId45"/>
    <p:sldId id="293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03" r:id="rId58"/>
    <p:sldId id="305" r:id="rId59"/>
    <p:sldId id="306" r:id="rId60"/>
    <p:sldId id="307" r:id="rId61"/>
    <p:sldId id="359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8" autoAdjust="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157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45109-6F66-4CD5-9439-1C8A0F4E9404}" type="datetimeFigureOut">
              <a:rPr lang="en-US" smtClean="0"/>
              <a:t>6/26/2014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6B29D-1E70-4779-B5E2-1204153712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4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6581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390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9E3FDB-422D-4C23-B4EB-44DA4C1A8F55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1019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264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599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081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6D7FB2-149E-4A8C-B5ED-5472755AE200}" type="slidenum">
              <a:rPr lang="en-US" smtClean="0"/>
              <a:pPr/>
              <a:t>15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5958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6419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333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5080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917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486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931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2379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4042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644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2151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2097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9126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2964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90451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9131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02924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7243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838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DFF85A-C532-45B1-AB18-D89008C83B73}" type="slidenum">
              <a:rPr lang="en-US" smtClean="0"/>
              <a:pPr/>
              <a:t>32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07543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5185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19738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DFF85A-C532-45B1-AB18-D89008C83B73}" type="slidenum">
              <a:rPr lang="en-US" smtClean="0"/>
              <a:pPr/>
              <a:t>35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27005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7481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14598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03514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97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44991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95283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3EE854-47EA-473C-AE7D-7B209CBCBD1B}" type="slidenum">
              <a:rPr lang="en-US" smtClean="0"/>
              <a:pPr/>
              <a:t>41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07695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27283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43926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46439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F17EC2-E3A4-48E7-9FFC-984F2C8526D6}" type="slidenum">
              <a:rPr lang="en-US" smtClean="0"/>
              <a:pPr/>
              <a:t>45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80521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11895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59688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6822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193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2090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44339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28747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0504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60512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85484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4206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1548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4B27DB-27CF-4C5B-898D-58B3070E1DA7}" type="slidenum">
              <a:rPr lang="en-US" smtClean="0"/>
              <a:pPr/>
              <a:t>57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25817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B23B11-086F-4F41-B952-B1C2FE5F3E06}" type="slidenum">
              <a:rPr lang="en-US" smtClean="0"/>
              <a:pPr/>
              <a:t>58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08877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6F3F05-E871-41D4-91C5-1AB769038D04}" type="slidenum">
              <a:rPr lang="en-US" smtClean="0"/>
              <a:pPr/>
              <a:t>59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373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9595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84E7CB-A939-487F-B2ED-41905D79EFAB}" type="slidenum">
              <a:rPr lang="en-US" smtClean="0"/>
              <a:pPr/>
              <a:t>60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04992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6F3F05-E871-41D4-91C5-1AB769038D04}" type="slidenum">
              <a:rPr lang="en-US" smtClean="0"/>
              <a:pPr/>
              <a:t>61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230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6193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2313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824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D-PPT-Mast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2057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82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30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D-PPT-Master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5943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66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30B15"/>
        </a:buClr>
        <a:buChar char="–"/>
        <a:defRPr sz="2500">
          <a:solidFill>
            <a:srgbClr val="EC7B0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Setting Up A Document</a:t>
            </a:r>
          </a:p>
        </p:txBody>
      </p:sp>
    </p:spTree>
    <p:extLst>
      <p:ext uri="{BB962C8B-B14F-4D97-AF65-F5344CB8AC3E}">
        <p14:creationId xmlns:p14="http://schemas.microsoft.com/office/powerpoint/2010/main" val="828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create a new document, one </a:t>
            </a:r>
            <a:r>
              <a:rPr lang="en-US" dirty="0" smtClean="0"/>
              <a:t>default master </a:t>
            </a:r>
            <a:r>
              <a:rPr lang="en-US" dirty="0"/>
              <a:t>page is created and listed on the </a:t>
            </a:r>
            <a:r>
              <a:rPr lang="en-US" dirty="0" smtClean="0"/>
              <a:t>Pages panel.</a:t>
            </a:r>
          </a:p>
          <a:p>
            <a:r>
              <a:rPr lang="en-US" dirty="0"/>
              <a:t>The Pages </a:t>
            </a:r>
            <a:r>
              <a:rPr lang="en-US" dirty="0" smtClean="0"/>
              <a:t>panel:</a:t>
            </a:r>
          </a:p>
          <a:p>
            <a:pPr lvl="1"/>
            <a:r>
              <a:rPr lang="en-US" dirty="0" smtClean="0"/>
              <a:t>is the command </a:t>
            </a:r>
            <a:r>
              <a:rPr lang="en-US" dirty="0"/>
              <a:t>central for all things relating </a:t>
            </a:r>
            <a:r>
              <a:rPr lang="en-US" dirty="0" smtClean="0"/>
              <a:t>to pages </a:t>
            </a:r>
            <a:r>
              <a:rPr lang="en-US" dirty="0"/>
              <a:t>and master </a:t>
            </a:r>
            <a:r>
              <a:rPr lang="en-US" dirty="0" smtClean="0"/>
              <a:t>pages</a:t>
            </a:r>
            <a:endParaRPr lang="en-US" dirty="0" smtClean="0"/>
          </a:p>
          <a:p>
            <a:pPr lvl="1"/>
            <a:r>
              <a:rPr lang="en-US" dirty="0" smtClean="0"/>
              <a:t>is used to add</a:t>
            </a:r>
            <a:r>
              <a:rPr lang="en-US" dirty="0"/>
              <a:t>, delete, and apply master </a:t>
            </a:r>
            <a:r>
              <a:rPr lang="en-US" dirty="0" smtClean="0"/>
              <a:t>pages to </a:t>
            </a:r>
            <a:r>
              <a:rPr lang="en-US" dirty="0"/>
              <a:t>document </a:t>
            </a:r>
            <a:r>
              <a:rPr lang="en-US" dirty="0" smtClean="0"/>
              <a:t>pages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27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1827326"/>
            <a:ext cx="1829555" cy="390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1420813" y="2303080"/>
            <a:ext cx="1676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dirty="0"/>
              <a:t>Default master page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033713" y="2504629"/>
            <a:ext cx="636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24487" y="2016645"/>
            <a:ext cx="644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749" name="Rectangle 12"/>
          <p:cNvSpPr>
            <a:spLocks noChangeArrowheads="1"/>
          </p:cNvSpPr>
          <p:nvPr/>
        </p:nvSpPr>
        <p:spPr bwMode="auto">
          <a:xfrm>
            <a:off x="0" y="5706144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Default pages in the Pages panel</a:t>
            </a:r>
            <a:endParaRPr lang="en-US" dirty="0"/>
          </a:p>
        </p:txBody>
      </p:sp>
      <p:sp>
        <p:nvSpPr>
          <p:cNvPr id="31750" name="Rectangle 13"/>
          <p:cNvSpPr>
            <a:spLocks noChangeArrowheads="1"/>
          </p:cNvSpPr>
          <p:nvPr/>
        </p:nvSpPr>
        <p:spPr bwMode="auto">
          <a:xfrm>
            <a:off x="6145213" y="5085213"/>
            <a:ext cx="20843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Delete selected pages button</a:t>
            </a:r>
          </a:p>
        </p:txBody>
      </p:sp>
      <p:sp>
        <p:nvSpPr>
          <p:cNvPr id="31751" name="Rectangle 14"/>
          <p:cNvSpPr>
            <a:spLocks noChangeArrowheads="1"/>
          </p:cNvSpPr>
          <p:nvPr/>
        </p:nvSpPr>
        <p:spPr bwMode="auto">
          <a:xfrm>
            <a:off x="6132513" y="4248382"/>
            <a:ext cx="1676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Create new page button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976813" y="4731070"/>
            <a:ext cx="1219200" cy="829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754" name="Rectangle 3"/>
          <p:cNvSpPr>
            <a:spLocks noChangeArrowheads="1"/>
          </p:cNvSpPr>
          <p:nvPr/>
        </p:nvSpPr>
        <p:spPr bwMode="auto">
          <a:xfrm>
            <a:off x="6005513" y="1837278"/>
            <a:ext cx="1676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smtClean="0"/>
              <a:t>Pages </a:t>
            </a:r>
            <a:r>
              <a:rPr lang="en-US" dirty="0"/>
              <a:t>p</a:t>
            </a:r>
            <a:r>
              <a:rPr lang="en-US" dirty="0" smtClean="0"/>
              <a:t>anel options button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213350" y="5597169"/>
            <a:ext cx="9826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8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InDesign, text is positioned in </a:t>
            </a:r>
            <a:r>
              <a:rPr lang="en-US" b="1" dirty="0"/>
              <a:t>text </a:t>
            </a:r>
            <a:r>
              <a:rPr lang="en-US" b="1" dirty="0" smtClean="0"/>
              <a:t>frames </a:t>
            </a:r>
            <a:r>
              <a:rPr lang="en-US" dirty="0" smtClean="0"/>
              <a:t>and </a:t>
            </a:r>
            <a:r>
              <a:rPr lang="en-US" dirty="0"/>
              <a:t>graphics are positioned in </a:t>
            </a:r>
            <a:r>
              <a:rPr lang="en-US" b="1" dirty="0" smtClean="0"/>
              <a:t>graphics frames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use the Rectangle, Ellipse, </a:t>
            </a:r>
            <a:r>
              <a:rPr lang="en-US" dirty="0" smtClean="0"/>
              <a:t>or Polygon </a:t>
            </a:r>
            <a:r>
              <a:rPr lang="en-US" dirty="0"/>
              <a:t>tools to create graphics frames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50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you create a frame for text or </a:t>
            </a:r>
            <a:r>
              <a:rPr lang="en-US" dirty="0" smtClean="0"/>
              <a:t>graphics on </a:t>
            </a:r>
            <a:r>
              <a:rPr lang="en-US" dirty="0"/>
              <a:t>a master page, it is referred to as a </a:t>
            </a:r>
            <a:r>
              <a:rPr lang="en-US" b="1" dirty="0" smtClean="0"/>
              <a:t>master item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</a:t>
            </a:r>
            <a:r>
              <a:rPr lang="en-US" dirty="0"/>
              <a:t>objects on a master page are </a:t>
            </a:r>
            <a:r>
              <a:rPr lang="en-US" dirty="0" smtClean="0"/>
              <a:t>called master </a:t>
            </a:r>
            <a:r>
              <a:rPr lang="en-US" dirty="0"/>
              <a:t>items and function as a “placeholder</a:t>
            </a:r>
            <a:r>
              <a:rPr lang="en-US" dirty="0" smtClean="0"/>
              <a:t>” where </a:t>
            </a:r>
            <a:r>
              <a:rPr lang="en-US" dirty="0"/>
              <a:t>objects on the document pages are </a:t>
            </a:r>
            <a:r>
              <a:rPr lang="en-US" dirty="0" smtClean="0"/>
              <a:t>to be </a:t>
            </a:r>
            <a:r>
              <a:rPr lang="en-US" dirty="0"/>
              <a:t>positioned.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77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Guides: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horizontal </a:t>
            </a:r>
            <a:r>
              <a:rPr lang="en-US" dirty="0" smtClean="0"/>
              <a:t>or vertical </a:t>
            </a:r>
            <a:r>
              <a:rPr lang="en-US" dirty="0"/>
              <a:t>lines that you position on a </a:t>
            </a:r>
            <a:r>
              <a:rPr lang="en-US" dirty="0" smtClean="0"/>
              <a:t>page</a:t>
            </a:r>
            <a:endParaRPr lang="en-US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used to </a:t>
            </a:r>
            <a:r>
              <a:rPr lang="en-US" dirty="0" smtClean="0"/>
              <a:t>help guide </a:t>
            </a:r>
            <a:r>
              <a:rPr lang="en-US" dirty="0"/>
              <a:t>you in aligning objects on the </a:t>
            </a:r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90" y="1874613"/>
            <a:ext cx="2854614" cy="369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H="1">
            <a:off x="5613400" y="3619500"/>
            <a:ext cx="1553778" cy="115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076700" y="3619500"/>
            <a:ext cx="3103178" cy="146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-10589" y="55472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Identifying guides</a:t>
            </a:r>
            <a:endParaRPr lang="en-US" dirty="0"/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7116378" y="3424566"/>
            <a:ext cx="12804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Four guides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5613400" y="2882900"/>
            <a:ext cx="1566478" cy="736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628289" y="3619500"/>
            <a:ext cx="1551589" cy="1054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7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</a:t>
            </a:r>
            <a:r>
              <a:rPr lang="en-US" dirty="0"/>
              <a:t>a number of options for creating guides.</a:t>
            </a:r>
          </a:p>
          <a:p>
            <a:pPr lvl="1"/>
            <a:r>
              <a:rPr lang="en-US" dirty="0"/>
              <a:t>You can create them manually by “pulling</a:t>
            </a:r>
            <a:r>
              <a:rPr lang="en-US" dirty="0" smtClean="0"/>
              <a:t>” them </a:t>
            </a:r>
            <a:r>
              <a:rPr lang="en-US" dirty="0"/>
              <a:t>out from the horizontal and </a:t>
            </a:r>
            <a:r>
              <a:rPr lang="en-US" dirty="0" smtClean="0"/>
              <a:t>vertical </a:t>
            </a:r>
            <a:r>
              <a:rPr lang="en-US" dirty="0" smtClean="0"/>
              <a:t>rulers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also use the Create </a:t>
            </a:r>
            <a:r>
              <a:rPr lang="en-US" dirty="0" smtClean="0"/>
              <a:t>Guides </a:t>
            </a:r>
            <a:r>
              <a:rPr lang="en-US" dirty="0"/>
              <a:t>command on the Layout </a:t>
            </a:r>
            <a:r>
              <a:rPr lang="en-US" dirty="0" smtClean="0"/>
              <a:t>menu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32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Once created, guides can be selected, moved, and deleted, if necessary.</a:t>
            </a:r>
          </a:p>
          <a:p>
            <a:r>
              <a:rPr lang="en-US" sz="2800" dirty="0" smtClean="0"/>
              <a:t>You </a:t>
            </a:r>
            <a:r>
              <a:rPr lang="en-US" sz="2800" dirty="0"/>
              <a:t>can also change the color </a:t>
            </a:r>
            <a:r>
              <a:rPr lang="en-US" sz="2800" dirty="0" smtClean="0"/>
              <a:t>of guides</a:t>
            </a:r>
            <a:r>
              <a:rPr lang="en-US" sz="2800" dirty="0"/>
              <a:t>, which sometimes makes it easier </a:t>
            </a:r>
            <a:r>
              <a:rPr lang="en-US" sz="2800" dirty="0" smtClean="0"/>
              <a:t>to see </a:t>
            </a:r>
            <a:r>
              <a:rPr lang="en-US" sz="2800" dirty="0"/>
              <a:t>them, depending on the colors used </a:t>
            </a:r>
            <a:r>
              <a:rPr lang="en-US" sz="2800" dirty="0" smtClean="0"/>
              <a:t>in your </a:t>
            </a:r>
            <a:r>
              <a:rPr lang="en-US" sz="2800" dirty="0"/>
              <a:t>document.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78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By default, guides are cyan, column </a:t>
            </a:r>
            <a:r>
              <a:rPr lang="en-US" sz="2800" dirty="0" smtClean="0"/>
              <a:t>guides are </a:t>
            </a:r>
            <a:r>
              <a:rPr lang="en-US" sz="2800" dirty="0"/>
              <a:t>violet, and margin guides are magenta.</a:t>
            </a:r>
          </a:p>
          <a:p>
            <a:r>
              <a:rPr lang="en-US" sz="2800" dirty="0"/>
              <a:t>Depending on your preferences and on </a:t>
            </a:r>
            <a:r>
              <a:rPr lang="en-US" sz="2800" dirty="0" smtClean="0"/>
              <a:t>the color </a:t>
            </a:r>
            <a:r>
              <a:rPr lang="en-US" sz="2800" dirty="0"/>
              <a:t>of objects in the layout you are creating</a:t>
            </a:r>
            <a:r>
              <a:rPr lang="en-US" sz="2800" dirty="0" smtClean="0"/>
              <a:t>, you </a:t>
            </a:r>
            <a:r>
              <a:rPr lang="en-US" sz="2800" dirty="0"/>
              <a:t>may want to change their colors.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668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InDesign lets you lock </a:t>
            </a:r>
            <a:r>
              <a:rPr lang="en-US" sz="2800" dirty="0" smtClean="0"/>
              <a:t>column guides </a:t>
            </a:r>
            <a:r>
              <a:rPr lang="en-US" sz="2800" dirty="0" smtClean="0"/>
              <a:t>independently </a:t>
            </a:r>
            <a:r>
              <a:rPr lang="en-US" sz="2800" dirty="0"/>
              <a:t>from any ruler guides </a:t>
            </a:r>
            <a:r>
              <a:rPr lang="en-US" sz="2800" dirty="0" smtClean="0"/>
              <a:t>you create.</a:t>
            </a:r>
          </a:p>
          <a:p>
            <a:r>
              <a:rPr lang="en-US" sz="2800" dirty="0" smtClean="0"/>
              <a:t>By </a:t>
            </a:r>
            <a:r>
              <a:rPr lang="en-US" sz="2800" dirty="0"/>
              <a:t>default</a:t>
            </a:r>
            <a:r>
              <a:rPr lang="en-US" sz="2800" dirty="0" smtClean="0"/>
              <a:t>, column </a:t>
            </a:r>
            <a:r>
              <a:rPr lang="en-US" sz="2800" dirty="0"/>
              <a:t>guides are locked.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65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</a:t>
            </a:r>
            <a:r>
              <a:rPr lang="en-US" dirty="0" smtClean="0"/>
              <a:t>create </a:t>
            </a:r>
            <a:r>
              <a:rPr lang="en-US" dirty="0"/>
              <a:t>a new </a:t>
            </a:r>
            <a:r>
              <a:rPr lang="en-US" dirty="0" smtClean="0"/>
              <a:t>document in </a:t>
            </a:r>
            <a:r>
              <a:rPr lang="en-US" dirty="0"/>
              <a:t>InDesign, you begin in the New </a:t>
            </a:r>
            <a:r>
              <a:rPr lang="en-US" dirty="0" smtClean="0"/>
              <a:t>Document dialog box.</a:t>
            </a:r>
          </a:p>
          <a:p>
            <a:r>
              <a:rPr lang="en-US" dirty="0" smtClean="0"/>
              <a:t>Here you specify: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pages the </a:t>
            </a:r>
            <a:r>
              <a:rPr lang="en-US" dirty="0" smtClean="0"/>
              <a:t>document will </a:t>
            </a:r>
            <a:r>
              <a:rPr lang="en-US" dirty="0" smtClean="0"/>
              <a:t>contain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page </a:t>
            </a:r>
            <a:r>
              <a:rPr lang="en-US" b="1" dirty="0" smtClean="0"/>
              <a:t>size</a:t>
            </a:r>
            <a:endParaRPr lang="en-US" b="1" dirty="0" smtClean="0"/>
          </a:p>
          <a:p>
            <a:pPr lvl="1"/>
            <a:r>
              <a:rPr lang="en-US" dirty="0" smtClean="0"/>
              <a:t>the</a:t>
            </a:r>
            <a:r>
              <a:rPr lang="en-US" b="1" dirty="0" smtClean="0"/>
              <a:t> trim </a:t>
            </a:r>
            <a:r>
              <a:rPr lang="en-US" b="1" dirty="0"/>
              <a:t>size</a:t>
            </a:r>
            <a:r>
              <a:rPr lang="en-US" dirty="0"/>
              <a:t>—the width and height of the </a:t>
            </a:r>
            <a:r>
              <a:rPr lang="en-US" dirty="0" smtClean="0"/>
              <a:t>finished </a:t>
            </a:r>
            <a:r>
              <a:rPr lang="en-US" dirty="0" smtClean="0"/>
              <a:t>document</a:t>
            </a:r>
            <a:endParaRPr lang="en-US" dirty="0" smtClean="0"/>
          </a:p>
          <a:p>
            <a:pPr lvl="1"/>
            <a:r>
              <a:rPr lang="en-US" dirty="0" smtClean="0"/>
              <a:t>whether or </a:t>
            </a:r>
            <a:r>
              <a:rPr lang="en-US" dirty="0"/>
              <a:t>not the document will have </a:t>
            </a:r>
            <a:r>
              <a:rPr lang="en-US" b="1" dirty="0"/>
              <a:t>facing </a:t>
            </a:r>
            <a:r>
              <a:rPr lang="en-US" b="1" dirty="0" smtClean="0"/>
              <a:t>pages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354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Transform panel identifies a </a:t>
            </a:r>
            <a:r>
              <a:rPr lang="en-US" sz="2800" dirty="0" smtClean="0"/>
              <a:t>selected object’s </a:t>
            </a:r>
            <a:r>
              <a:rPr lang="en-US" sz="2800" dirty="0"/>
              <a:t>width and height, and its </a:t>
            </a:r>
            <a:r>
              <a:rPr lang="en-US" sz="2800" dirty="0" smtClean="0"/>
              <a:t>horizontal and </a:t>
            </a:r>
            <a:r>
              <a:rPr lang="en-US" sz="2800" dirty="0"/>
              <a:t>vertical locations on the </a:t>
            </a:r>
            <a:r>
              <a:rPr lang="en-US" sz="2800" dirty="0" smtClean="0"/>
              <a:t>page.</a:t>
            </a:r>
          </a:p>
          <a:p>
            <a:r>
              <a:rPr lang="en-US" dirty="0"/>
              <a:t>When you position an object on a page, </a:t>
            </a:r>
            <a:r>
              <a:rPr lang="en-US" dirty="0" smtClean="0"/>
              <a:t>you need </a:t>
            </a:r>
            <a:r>
              <a:rPr lang="en-US" dirty="0"/>
              <a:t>some way to describe that object’s </a:t>
            </a:r>
            <a:r>
              <a:rPr lang="en-US" dirty="0" smtClean="0"/>
              <a:t>position on the page.</a:t>
            </a:r>
          </a:p>
          <a:p>
            <a:r>
              <a:rPr lang="en-US" dirty="0" smtClean="0"/>
              <a:t>InDesign </a:t>
            </a:r>
            <a:r>
              <a:rPr lang="en-US" dirty="0"/>
              <a:t>defines the position </a:t>
            </a:r>
            <a:r>
              <a:rPr lang="en-US" dirty="0" smtClean="0"/>
              <a:t>of an </a:t>
            </a:r>
            <a:r>
              <a:rPr lang="en-US" dirty="0"/>
              <a:t>object using X and Y Location values </a:t>
            </a:r>
            <a:r>
              <a:rPr lang="en-US" dirty="0" smtClean="0"/>
              <a:t>on the </a:t>
            </a:r>
            <a:r>
              <a:rPr lang="en-US" dirty="0"/>
              <a:t>Transform </a:t>
            </a:r>
            <a:r>
              <a:rPr lang="en-US" dirty="0" smtClean="0"/>
              <a:t>panel.</a:t>
            </a:r>
          </a:p>
        </p:txBody>
      </p:sp>
    </p:spTree>
    <p:extLst>
      <p:ext uri="{BB962C8B-B14F-4D97-AF65-F5344CB8AC3E}">
        <p14:creationId xmlns:p14="http://schemas.microsoft.com/office/powerpoint/2010/main" val="34447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work with X and </a:t>
            </a:r>
            <a:r>
              <a:rPr lang="en-US" dirty="0" smtClean="0"/>
              <a:t>Y locations</a:t>
            </a:r>
            <a:r>
              <a:rPr lang="en-US" dirty="0"/>
              <a:t>, you first need to understand that </a:t>
            </a:r>
            <a:r>
              <a:rPr lang="en-US" dirty="0" smtClean="0"/>
              <a:t>the </a:t>
            </a:r>
            <a:r>
              <a:rPr lang="en-US" b="1" dirty="0" smtClean="0"/>
              <a:t>zero </a:t>
            </a:r>
            <a:r>
              <a:rPr lang="en-US" b="1" dirty="0"/>
              <a:t>point </a:t>
            </a:r>
            <a:r>
              <a:rPr lang="en-US" dirty="0"/>
              <a:t>of the page is, by default, at the </a:t>
            </a:r>
            <a:r>
              <a:rPr lang="en-US" dirty="0" smtClean="0"/>
              <a:t>top-left corner </a:t>
            </a:r>
            <a:r>
              <a:rPr lang="en-US" dirty="0"/>
              <a:t>of the page. </a:t>
            </a: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and Y locations </a:t>
            </a:r>
            <a:r>
              <a:rPr lang="en-US" dirty="0" smtClean="0"/>
              <a:t>are made </a:t>
            </a:r>
            <a:r>
              <a:rPr lang="en-US" dirty="0"/>
              <a:t>in reference to that zero point</a:t>
            </a:r>
            <a:r>
              <a:rPr lang="en-US" dirty="0" smtClean="0"/>
              <a:t>.</a:t>
            </a:r>
          </a:p>
          <a:p>
            <a:r>
              <a:rPr lang="en-US" dirty="0"/>
              <a:t>There are nine reference points on </a:t>
            </a:r>
            <a:r>
              <a:rPr lang="en-US" dirty="0" smtClean="0"/>
              <a:t>the Transform </a:t>
            </a:r>
            <a:r>
              <a:rPr lang="en-US" dirty="0"/>
              <a:t>panel that correspond to the </a:t>
            </a:r>
            <a:r>
              <a:rPr lang="en-US" dirty="0" smtClean="0"/>
              <a:t>nine points </a:t>
            </a:r>
            <a:r>
              <a:rPr lang="en-US" dirty="0"/>
              <a:t>available on a selected item’s </a:t>
            </a:r>
            <a:r>
              <a:rPr lang="en-US" dirty="0" smtClean="0"/>
              <a:t>bounding box.</a:t>
            </a:r>
          </a:p>
        </p:txBody>
      </p:sp>
    </p:spTree>
    <p:extLst>
      <p:ext uri="{BB962C8B-B14F-4D97-AF65-F5344CB8AC3E}">
        <p14:creationId xmlns:p14="http://schemas.microsoft.com/office/powerpoint/2010/main" val="27315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selected object in </a:t>
            </a:r>
            <a:r>
              <a:rPr lang="en-US" dirty="0" smtClean="0"/>
              <a:t>the following figure has an </a:t>
            </a:r>
            <a:r>
              <a:rPr lang="en-US" dirty="0"/>
              <a:t>X Location of 1 inch and a Y Location </a:t>
            </a:r>
            <a:r>
              <a:rPr lang="en-US" dirty="0" smtClean="0"/>
              <a:t>of 1 inch.</a:t>
            </a:r>
          </a:p>
          <a:p>
            <a:r>
              <a:rPr lang="en-US" dirty="0" smtClean="0"/>
              <a:t>This </a:t>
            </a:r>
            <a:r>
              <a:rPr lang="en-US" dirty="0"/>
              <a:t>means that its top-left point </a:t>
            </a:r>
            <a:r>
              <a:rPr lang="en-US" dirty="0" smtClean="0"/>
              <a:t>is 1 </a:t>
            </a:r>
            <a:r>
              <a:rPr lang="en-US" dirty="0"/>
              <a:t>inch across the page and 1 inch </a:t>
            </a:r>
            <a:r>
              <a:rPr lang="en-US" dirty="0" smtClean="0"/>
              <a:t>down.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*Why </a:t>
            </a:r>
            <a:r>
              <a:rPr lang="en-US" dirty="0"/>
              <a:t>the top-left point? Because that is </a:t>
            </a:r>
            <a:r>
              <a:rPr lang="en-US" dirty="0" smtClean="0"/>
              <a:t>the 	reference </a:t>
            </a:r>
            <a:r>
              <a:rPr lang="en-US" dirty="0"/>
              <a:t>point chosen on the </a:t>
            </a:r>
            <a:r>
              <a:rPr lang="en-US" dirty="0" smtClean="0"/>
              <a:t>Transform 	panel.</a:t>
            </a:r>
          </a:p>
        </p:txBody>
      </p:sp>
    </p:spTree>
    <p:extLst>
      <p:ext uri="{BB962C8B-B14F-4D97-AF65-F5344CB8AC3E}">
        <p14:creationId xmlns:p14="http://schemas.microsoft.com/office/powerpoint/2010/main" val="12497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Control panel </a:t>
            </a:r>
            <a:r>
              <a:rPr lang="en-US" dirty="0"/>
              <a:t>mimics all the other panels, </a:t>
            </a:r>
            <a:r>
              <a:rPr lang="en-US" dirty="0" smtClean="0"/>
              <a:t>housing a </a:t>
            </a:r>
            <a:r>
              <a:rPr lang="en-US" dirty="0"/>
              <a:t>wide variety of options for working with</a:t>
            </a:r>
          </a:p>
          <a:p>
            <a:r>
              <a:rPr lang="en-US" dirty="0"/>
              <a:t>text and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Rather </a:t>
            </a:r>
            <a:r>
              <a:rPr lang="en-US" dirty="0"/>
              <a:t>than always </a:t>
            </a:r>
            <a:r>
              <a:rPr lang="en-US" dirty="0" smtClean="0"/>
              <a:t>moving from </a:t>
            </a:r>
            <a:r>
              <a:rPr lang="en-US" dirty="0"/>
              <a:t>one panel to another, you can </a:t>
            </a:r>
            <a:r>
              <a:rPr lang="en-US" dirty="0" smtClean="0"/>
              <a:t>usually find </a:t>
            </a:r>
            <a:r>
              <a:rPr lang="en-US" dirty="0"/>
              <a:t>the option you are looking for in </a:t>
            </a:r>
            <a:r>
              <a:rPr lang="en-US" dirty="0" smtClean="0"/>
              <a:t>the Control </a:t>
            </a:r>
            <a:r>
              <a:rPr lang="en-US" dirty="0"/>
              <a:t>panel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2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options on the Control panel </a:t>
            </a:r>
            <a:r>
              <a:rPr lang="en-US" dirty="0" smtClean="0"/>
              <a:t>change based </a:t>
            </a:r>
            <a:r>
              <a:rPr lang="en-US" dirty="0"/>
              <a:t>on the type of object selected</a:t>
            </a:r>
            <a:r>
              <a:rPr lang="en-US" dirty="0" smtClean="0"/>
              <a:t>.</a:t>
            </a:r>
          </a:p>
          <a:p>
            <a:r>
              <a:rPr lang="en-US" dirty="0"/>
              <a:t>Unlike the Transform panel, the </a:t>
            </a:r>
            <a:r>
              <a:rPr lang="en-US" dirty="0" smtClean="0"/>
              <a:t>Control panel </a:t>
            </a:r>
            <a:r>
              <a:rPr lang="en-US" dirty="0"/>
              <a:t>offers a multitude of </a:t>
            </a:r>
            <a:r>
              <a:rPr lang="en-US" dirty="0" smtClean="0"/>
              <a:t>additional options </a:t>
            </a:r>
            <a:r>
              <a:rPr lang="en-US" dirty="0"/>
              <a:t>for working with frames, making </a:t>
            </a:r>
            <a:r>
              <a:rPr lang="en-US" dirty="0" smtClean="0"/>
              <a:t>the Control </a:t>
            </a:r>
            <a:r>
              <a:rPr lang="en-US" dirty="0"/>
              <a:t>panel perhaps the most-used </a:t>
            </a:r>
            <a:r>
              <a:rPr lang="en-US" dirty="0" smtClean="0"/>
              <a:t>panel in </a:t>
            </a:r>
            <a:r>
              <a:rPr lang="en-US" dirty="0"/>
              <a:t>InDesign.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30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88900" y="445542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Control panel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34" y="3628744"/>
            <a:ext cx="8602132" cy="825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0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Line tool makes </a:t>
            </a:r>
            <a:r>
              <a:rPr lang="en-US" dirty="0" smtClean="0"/>
              <a:t>lines.</a:t>
            </a:r>
          </a:p>
          <a:p>
            <a:r>
              <a:rPr lang="en-US" dirty="0" smtClean="0"/>
              <a:t>Use </a:t>
            </a:r>
            <a:r>
              <a:rPr lang="en-US" dirty="0"/>
              <a:t>the Line tool to make </a:t>
            </a:r>
            <a:r>
              <a:rPr lang="en-US" dirty="0" smtClean="0"/>
              <a:t>horizontal, vertical</a:t>
            </a:r>
            <a:r>
              <a:rPr lang="en-US" dirty="0"/>
              <a:t>, and diagonal lines in your layouts.</a:t>
            </a:r>
          </a:p>
          <a:p>
            <a:r>
              <a:rPr lang="en-US" dirty="0"/>
              <a:t>When you click the Line tool, the </a:t>
            </a:r>
            <a:r>
              <a:rPr lang="en-US" dirty="0" smtClean="0"/>
              <a:t>Fill/Stroke colors </a:t>
            </a:r>
            <a:r>
              <a:rPr lang="en-US" dirty="0"/>
              <a:t>at the bottom of the Tools </a:t>
            </a:r>
            <a:r>
              <a:rPr lang="en-US" dirty="0" smtClean="0"/>
              <a:t>panel default </a:t>
            </a:r>
            <a:r>
              <a:rPr lang="en-US" dirty="0"/>
              <a:t>to a fill of None and a stroke color </a:t>
            </a:r>
            <a:r>
              <a:rPr lang="en-US" dirty="0" smtClean="0"/>
              <a:t>of </a:t>
            </a:r>
            <a:r>
              <a:rPr lang="en-US" dirty="0" smtClean="0"/>
              <a:t>Black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can apply a fill color to a line, </a:t>
            </a:r>
            <a:r>
              <a:rPr lang="en-US" dirty="0" smtClean="0"/>
              <a:t>but generally speaking, you only want to stroke a line </a:t>
            </a:r>
            <a:r>
              <a:rPr lang="en-US" dirty="0"/>
              <a:t>with </a:t>
            </a:r>
            <a:r>
              <a:rPr lang="en-US" dirty="0" smtClean="0"/>
              <a:t>color.</a:t>
            </a:r>
          </a:p>
        </p:txBody>
      </p:sp>
    </p:spTree>
    <p:extLst>
      <p:ext uri="{BB962C8B-B14F-4D97-AF65-F5344CB8AC3E}">
        <p14:creationId xmlns:p14="http://schemas.microsoft.com/office/powerpoint/2010/main" val="15485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specify the weight </a:t>
            </a:r>
            <a:r>
              <a:rPr lang="en-US" dirty="0" smtClean="0"/>
              <a:t>of a </a:t>
            </a:r>
            <a:r>
              <a:rPr lang="en-US" dirty="0"/>
              <a:t>line with the Stroke panel, and you </a:t>
            </a:r>
            <a:r>
              <a:rPr lang="en-US" dirty="0" smtClean="0"/>
              <a:t>can use </a:t>
            </a:r>
            <a:r>
              <a:rPr lang="en-US" dirty="0"/>
              <a:t>the Line Length text box on the </a:t>
            </a:r>
            <a:r>
              <a:rPr lang="en-US" dirty="0" smtClean="0"/>
              <a:t>Control and </a:t>
            </a:r>
            <a:r>
              <a:rPr lang="en-US" dirty="0"/>
              <a:t>Transform panels to specify the length.</a:t>
            </a:r>
          </a:p>
          <a:p>
            <a:r>
              <a:rPr lang="en-US" dirty="0"/>
              <a:t>You can use all nine reference points in </a:t>
            </a:r>
            <a:r>
              <a:rPr lang="en-US" dirty="0" smtClean="0"/>
              <a:t>the Control </a:t>
            </a:r>
            <a:r>
              <a:rPr lang="en-US" dirty="0"/>
              <a:t>and Transform panels to position </a:t>
            </a:r>
            <a:r>
              <a:rPr lang="en-US" dirty="0" smtClean="0"/>
              <a:t>a line </a:t>
            </a:r>
            <a:r>
              <a:rPr lang="en-US" dirty="0"/>
              <a:t>in your layout.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9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“Transform” is a </a:t>
            </a:r>
            <a:r>
              <a:rPr lang="en-US" dirty="0"/>
              <a:t>term used to describe </a:t>
            </a:r>
            <a:r>
              <a:rPr lang="en-US" dirty="0" smtClean="0"/>
              <a:t>the act </a:t>
            </a:r>
            <a:r>
              <a:rPr lang="en-US" dirty="0"/>
              <a:t>of moving, scaling, skewing, or </a:t>
            </a:r>
            <a:r>
              <a:rPr lang="en-US" dirty="0" smtClean="0"/>
              <a:t>rotating an object.</a:t>
            </a:r>
          </a:p>
          <a:p>
            <a:r>
              <a:rPr lang="en-US" dirty="0" smtClean="0"/>
              <a:t>You </a:t>
            </a:r>
            <a:r>
              <a:rPr lang="en-US" dirty="0"/>
              <a:t>can do all of the above </a:t>
            </a:r>
            <a:r>
              <a:rPr lang="en-US" dirty="0" smtClean="0"/>
              <a:t>in the </a:t>
            </a:r>
            <a:r>
              <a:rPr lang="en-US" dirty="0"/>
              <a:t>Transform or Control </a:t>
            </a:r>
            <a:r>
              <a:rPr lang="en-US" dirty="0" smtClean="0"/>
              <a:t>panels.</a:t>
            </a:r>
          </a:p>
          <a:p>
            <a:r>
              <a:rPr lang="en-US" dirty="0" smtClean="0"/>
              <a:t>The following figure shows </a:t>
            </a:r>
            <a:r>
              <a:rPr lang="en-US" dirty="0"/>
              <a:t>a rectangular frame that is 3" wide </a:t>
            </a:r>
            <a:r>
              <a:rPr lang="en-US" dirty="0" smtClean="0"/>
              <a:t>and 1.5</a:t>
            </a:r>
            <a:r>
              <a:rPr lang="en-US" dirty="0"/>
              <a:t>" </a:t>
            </a:r>
            <a:r>
              <a:rPr lang="en-US" dirty="0" smtClean="0"/>
              <a:t>tall.</a:t>
            </a:r>
          </a:p>
          <a:p>
            <a:r>
              <a:rPr lang="en-US" dirty="0" smtClean="0"/>
              <a:t>Its </a:t>
            </a:r>
            <a:r>
              <a:rPr lang="en-US" dirty="0"/>
              <a:t>center point is identified on </a:t>
            </a:r>
            <a:r>
              <a:rPr lang="en-US" dirty="0" smtClean="0"/>
              <a:t>the Transform </a:t>
            </a:r>
            <a:r>
              <a:rPr lang="en-US" dirty="0"/>
              <a:t>panel, because the center </a:t>
            </a:r>
            <a:r>
              <a:rPr lang="en-US" dirty="0" smtClean="0"/>
              <a:t>reference point is selected on the Transform panel.</a:t>
            </a:r>
          </a:p>
        </p:txBody>
      </p:sp>
    </p:spTree>
    <p:extLst>
      <p:ext uri="{BB962C8B-B14F-4D97-AF65-F5344CB8AC3E}">
        <p14:creationId xmlns:p14="http://schemas.microsoft.com/office/powerpoint/2010/main" val="24576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>
          <a:xfrm>
            <a:off x="0" y="5727700"/>
            <a:ext cx="9144000" cy="3683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/>
              <a:t>A rectangle with its center point identified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20" y="1928338"/>
            <a:ext cx="3123906" cy="160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19" y="3738880"/>
            <a:ext cx="3123906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4530872" y="2730422"/>
            <a:ext cx="20985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3225800" y="4592320"/>
            <a:ext cx="3403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578600" y="2546272"/>
            <a:ext cx="1860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 smtClean="0"/>
              <a:t>Center reference point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578600" y="4392930"/>
            <a:ext cx="1860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 smtClean="0"/>
              <a:t>Center reference point selected</a:t>
            </a:r>
          </a:p>
        </p:txBody>
      </p:sp>
    </p:spTree>
    <p:extLst>
      <p:ext uri="{BB962C8B-B14F-4D97-AF65-F5344CB8AC3E}">
        <p14:creationId xmlns:p14="http://schemas.microsoft.com/office/powerpoint/2010/main" val="480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ssy\Desktop\cengage\Current\InDesign\Figures\Chapter 3 figures\Figure 3-1.ti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190" y="1943100"/>
            <a:ext cx="305562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25500" y="2095500"/>
            <a:ext cx="19177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sz="1800" kern="0" dirty="0" smtClean="0"/>
              <a:t>Enter number of pages that you want in your document here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438900" y="2209800"/>
            <a:ext cx="2057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kern="0" dirty="0" smtClean="0"/>
              <a:t>Document preset list arrow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200150" y="3276600"/>
            <a:ext cx="1460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sz="1800" kern="0" dirty="0" smtClean="0"/>
              <a:t>Page size options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0" y="5676900"/>
            <a:ext cx="9144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1800" kern="0" dirty="0" smtClean="0"/>
              <a:t>New Document dialog box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422900" y="2400300"/>
            <a:ext cx="1066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2667000" y="2298700"/>
            <a:ext cx="1447800" cy="4762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2590800" y="3492500"/>
            <a:ext cx="6286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3219450" y="3200400"/>
            <a:ext cx="0" cy="558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697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/>
              <a:t>point of origin </a:t>
            </a:r>
            <a:r>
              <a:rPr lang="en-US" b="1" dirty="0" smtClean="0"/>
              <a:t>is</a:t>
            </a:r>
            <a:r>
              <a:rPr lang="en-US" dirty="0" smtClean="0"/>
              <a:t> </a:t>
            </a:r>
            <a:r>
              <a:rPr lang="en-US" dirty="0"/>
              <a:t>the point from which </a:t>
            </a:r>
            <a:r>
              <a:rPr lang="en-US" dirty="0" smtClean="0"/>
              <a:t>a transformation happens.</a:t>
            </a:r>
          </a:p>
          <a:p>
            <a:r>
              <a:rPr lang="en-US" dirty="0"/>
              <a:t>The Transform Again </a:t>
            </a:r>
            <a:r>
              <a:rPr lang="en-US" dirty="0" smtClean="0"/>
              <a:t>command: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powerful command </a:t>
            </a:r>
            <a:r>
              <a:rPr lang="en-US" dirty="0"/>
              <a:t>that repeats the last </a:t>
            </a:r>
            <a:r>
              <a:rPr lang="en-US" dirty="0" smtClean="0"/>
              <a:t>transformation </a:t>
            </a:r>
            <a:r>
              <a:rPr lang="en-US" dirty="0" smtClean="0"/>
              <a:t>executed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useful for creating multiple objects </a:t>
            </a:r>
            <a:r>
              <a:rPr lang="en-US" dirty="0" smtClean="0"/>
              <a:t>at specified </a:t>
            </a:r>
            <a:r>
              <a:rPr lang="en-US" dirty="0" smtClean="0"/>
              <a:t>distances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4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Text on Master Pages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create a new master page</a:t>
            </a:r>
            <a:r>
              <a:rPr lang="en-US" dirty="0" smtClean="0"/>
              <a:t>, you </a:t>
            </a:r>
            <a:r>
              <a:rPr lang="en-US" dirty="0"/>
              <a:t>have the option of giving the master </a:t>
            </a:r>
            <a:r>
              <a:rPr lang="en-US" dirty="0" smtClean="0"/>
              <a:t>page a </a:t>
            </a:r>
            <a:r>
              <a:rPr lang="en-US" dirty="0"/>
              <a:t>new </a:t>
            </a:r>
            <a:r>
              <a:rPr lang="en-US" dirty="0" smtClean="0"/>
              <a:t>name.</a:t>
            </a:r>
          </a:p>
          <a:p>
            <a:r>
              <a:rPr lang="en-US" dirty="0" smtClean="0"/>
              <a:t>This </a:t>
            </a:r>
            <a:r>
              <a:rPr lang="en-US" dirty="0"/>
              <a:t>is useful for </a:t>
            </a:r>
            <a:r>
              <a:rPr lang="en-US" dirty="0" smtClean="0"/>
              <a:t>distinguishing one </a:t>
            </a:r>
            <a:r>
              <a:rPr lang="en-US" dirty="0"/>
              <a:t>master page from another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following figure shows three named </a:t>
            </a:r>
            <a:r>
              <a:rPr lang="en-US" dirty="0"/>
              <a:t>master pages on the Pages panel.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22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4"/>
          <p:cNvSpPr txBox="1">
            <a:spLocks noChangeArrowheads="1"/>
          </p:cNvSpPr>
          <p:nvPr/>
        </p:nvSpPr>
        <p:spPr bwMode="auto">
          <a:xfrm>
            <a:off x="1014793" y="2670646"/>
            <a:ext cx="15824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dirty="0"/>
              <a:t>Master pages</a:t>
            </a:r>
          </a:p>
          <a:p>
            <a:pPr algn="r"/>
            <a:r>
              <a:rPr lang="en-US" dirty="0"/>
              <a:t>with names</a:t>
            </a:r>
          </a:p>
        </p:txBody>
      </p:sp>
      <p:sp>
        <p:nvSpPr>
          <p:cNvPr id="7475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Text on Master Pages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548522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Three master pages on the Pages panel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719" y="1446973"/>
            <a:ext cx="2722562" cy="40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3156077" y="2400300"/>
            <a:ext cx="0" cy="93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2508377" y="2880873"/>
            <a:ext cx="647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723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Text on Master Pages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load master pages from one </a:t>
            </a:r>
            <a:r>
              <a:rPr lang="en-US" dirty="0" smtClean="0"/>
              <a:t>InDesign document </a:t>
            </a:r>
            <a:r>
              <a:rPr lang="en-US" dirty="0"/>
              <a:t>to another by simply clicking </a:t>
            </a:r>
            <a:r>
              <a:rPr lang="en-US" dirty="0" smtClean="0"/>
              <a:t>the Pages </a:t>
            </a:r>
            <a:r>
              <a:rPr lang="en-US" dirty="0"/>
              <a:t>panel options button, pointing to </a:t>
            </a:r>
            <a:r>
              <a:rPr lang="en-US" dirty="0" smtClean="0"/>
              <a:t>Master Pages</a:t>
            </a:r>
            <a:r>
              <a:rPr lang="en-US" dirty="0"/>
              <a:t>, then clicking Load Master Pages.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82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Text on Master Pages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create a document with </a:t>
            </a:r>
            <a:r>
              <a:rPr lang="en-US" dirty="0" smtClean="0"/>
              <a:t>multiple pages</a:t>
            </a:r>
            <a:r>
              <a:rPr lang="en-US" dirty="0"/>
              <a:t>, chances are you’ll want to have </a:t>
            </a:r>
            <a:r>
              <a:rPr lang="en-US" dirty="0" smtClean="0"/>
              <a:t>page numbers </a:t>
            </a:r>
            <a:r>
              <a:rPr lang="en-US" dirty="0"/>
              <a:t>on each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easily accomplished when you </a:t>
            </a:r>
            <a:r>
              <a:rPr lang="en-US" dirty="0"/>
              <a:t>create placeholder text </a:t>
            </a:r>
            <a:r>
              <a:rPr lang="en-US" dirty="0" smtClean="0"/>
              <a:t>frames for </a:t>
            </a:r>
            <a:r>
              <a:rPr lang="en-US" dirty="0"/>
              <a:t>page numbers on your master pages.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30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03" y="1524683"/>
            <a:ext cx="3404394" cy="395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Text Box 4"/>
          <p:cNvSpPr txBox="1">
            <a:spLocks noChangeArrowheads="1"/>
          </p:cNvSpPr>
          <p:nvPr/>
        </p:nvSpPr>
        <p:spPr bwMode="auto">
          <a:xfrm>
            <a:off x="420705" y="4804438"/>
            <a:ext cx="21049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Auto page number character</a:t>
            </a:r>
            <a:endParaRPr lang="en-US" dirty="0"/>
          </a:p>
        </p:txBody>
      </p:sp>
      <p:sp>
        <p:nvSpPr>
          <p:cNvPr id="7475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Text on Master Pages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5669889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 dirty="0" smtClean="0"/>
              <a:t>A text frame on a master page containing an auto page number character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2425954" y="5027173"/>
            <a:ext cx="647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753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Text on Master Pages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previously </a:t>
            </a:r>
            <a:r>
              <a:rPr lang="en-US" dirty="0"/>
              <a:t>learned that you should </a:t>
            </a:r>
            <a:r>
              <a:rPr lang="en-US" dirty="0" smtClean="0"/>
              <a:t>not press </a:t>
            </a:r>
            <a:r>
              <a:rPr lang="en-US" dirty="0"/>
              <a:t>the spacebar more than once to </a:t>
            </a:r>
            <a:r>
              <a:rPr lang="en-US" dirty="0" smtClean="0"/>
              <a:t>create extra </a:t>
            </a:r>
            <a:r>
              <a:rPr lang="en-US" dirty="0"/>
              <a:t>spacing between </a:t>
            </a:r>
            <a:r>
              <a:rPr lang="en-US" dirty="0" smtClean="0"/>
              <a:t>characters.</a:t>
            </a:r>
          </a:p>
          <a:p>
            <a:r>
              <a:rPr lang="en-US" dirty="0" smtClean="0"/>
              <a:t>However, sometimes </a:t>
            </a:r>
            <a:r>
              <a:rPr lang="en-US" dirty="0"/>
              <a:t>a single space does not </a:t>
            </a:r>
            <a:r>
              <a:rPr lang="en-US" dirty="0" smtClean="0"/>
              <a:t>provide enough </a:t>
            </a:r>
            <a:r>
              <a:rPr lang="en-US" dirty="0"/>
              <a:t>space between words or </a:t>
            </a:r>
            <a:r>
              <a:rPr lang="en-US" dirty="0" smtClean="0"/>
              <a:t>characters.</a:t>
            </a:r>
          </a:p>
          <a:p>
            <a:r>
              <a:rPr lang="en-US" dirty="0" smtClean="0"/>
              <a:t>You may </a:t>
            </a:r>
            <a:r>
              <a:rPr lang="en-US" dirty="0"/>
              <a:t>want to insert additional space to achieve </a:t>
            </a:r>
            <a:r>
              <a:rPr lang="en-US" dirty="0" smtClean="0"/>
              <a:t>a certain look.</a:t>
            </a:r>
          </a:p>
        </p:txBody>
      </p:sp>
    </p:spTree>
    <p:extLst>
      <p:ext uri="{BB962C8B-B14F-4D97-AF65-F5344CB8AC3E}">
        <p14:creationId xmlns:p14="http://schemas.microsoft.com/office/powerpoint/2010/main" val="9232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Text on Master Pages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menu contains commands </a:t>
            </a:r>
            <a:r>
              <a:rPr lang="en-US" dirty="0" smtClean="0"/>
              <a:t>for inserting </a:t>
            </a:r>
            <a:r>
              <a:rPr lang="en-US" dirty="0"/>
              <a:t>white space between words </a:t>
            </a:r>
            <a:r>
              <a:rPr lang="en-US" dirty="0" smtClean="0"/>
              <a:t>or characters.</a:t>
            </a:r>
          </a:p>
          <a:p>
            <a:r>
              <a:rPr lang="en-US" dirty="0" smtClean="0"/>
              <a:t>The </a:t>
            </a:r>
            <a:r>
              <a:rPr lang="en-US" dirty="0"/>
              <a:t>two most-used white </a:t>
            </a:r>
            <a:r>
              <a:rPr lang="en-US" dirty="0" smtClean="0"/>
              <a:t>spaces are </a:t>
            </a:r>
            <a:r>
              <a:rPr lang="en-US" b="1" dirty="0"/>
              <a:t>em space </a:t>
            </a:r>
            <a:r>
              <a:rPr lang="en-US" dirty="0"/>
              <a:t>and </a:t>
            </a:r>
            <a:r>
              <a:rPr lang="en-US" b="1" dirty="0"/>
              <a:t>en </a:t>
            </a:r>
            <a:r>
              <a:rPr lang="en-US" b="1" dirty="0" smtClean="0"/>
              <a:t>space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93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Text on Master Pages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width of </a:t>
            </a:r>
            <a:r>
              <a:rPr lang="en-US" dirty="0" smtClean="0"/>
              <a:t>an </a:t>
            </a:r>
            <a:r>
              <a:rPr lang="en-US" b="1" dirty="0" smtClean="0"/>
              <a:t>em </a:t>
            </a:r>
            <a:r>
              <a:rPr lang="en-US" b="1" dirty="0"/>
              <a:t>space </a:t>
            </a:r>
            <a:r>
              <a:rPr lang="en-US" dirty="0"/>
              <a:t>is equivalent to that of the </a:t>
            </a:r>
            <a:r>
              <a:rPr lang="en-US" dirty="0" smtClean="0"/>
              <a:t>lowercase letter </a:t>
            </a:r>
            <a:r>
              <a:rPr lang="en-US" dirty="0"/>
              <a:t>m in the current typeface at that </a:t>
            </a:r>
            <a:r>
              <a:rPr lang="en-US" dirty="0" smtClean="0"/>
              <a:t>type size.</a:t>
            </a:r>
          </a:p>
          <a:p>
            <a:r>
              <a:rPr lang="en-US" dirty="0" smtClean="0"/>
              <a:t>The </a:t>
            </a:r>
            <a:r>
              <a:rPr lang="en-US" dirty="0"/>
              <a:t>width of an </a:t>
            </a:r>
            <a:r>
              <a:rPr lang="en-US" b="1" dirty="0"/>
              <a:t>en space </a:t>
            </a:r>
            <a:r>
              <a:rPr lang="en-US" dirty="0"/>
              <a:t>is </a:t>
            </a:r>
            <a:r>
              <a:rPr lang="en-US" dirty="0" smtClean="0"/>
              <a:t>narrower—that </a:t>
            </a:r>
            <a:r>
              <a:rPr lang="en-US" dirty="0"/>
              <a:t>of the lowercase letter n in that </a:t>
            </a:r>
            <a:r>
              <a:rPr lang="en-US" dirty="0" smtClean="0"/>
              <a:t>typeface at that type size.</a:t>
            </a:r>
          </a:p>
        </p:txBody>
      </p:sp>
    </p:spTree>
    <p:extLst>
      <p:ext uri="{BB962C8B-B14F-4D97-AF65-F5344CB8AC3E}">
        <p14:creationId xmlns:p14="http://schemas.microsoft.com/office/powerpoint/2010/main" val="27223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Text on Master Pages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you’ll want to put a dash </a:t>
            </a:r>
            <a:r>
              <a:rPr lang="en-US" dirty="0" smtClean="0"/>
              <a:t>between words </a:t>
            </a:r>
            <a:r>
              <a:rPr lang="en-US" dirty="0"/>
              <a:t>or characters and you’ll find that </a:t>
            </a:r>
            <a:r>
              <a:rPr lang="en-US" dirty="0" smtClean="0"/>
              <a:t>the dash </a:t>
            </a:r>
            <a:r>
              <a:rPr lang="en-US" dirty="0"/>
              <a:t>created by pressing the hyphen key </a:t>
            </a:r>
            <a:r>
              <a:rPr lang="en-US" dirty="0" smtClean="0"/>
              <a:t>is not </a:t>
            </a:r>
            <a:r>
              <a:rPr lang="en-US" dirty="0"/>
              <a:t>wide </a:t>
            </a:r>
            <a:r>
              <a:rPr lang="en-US" dirty="0" smtClean="0"/>
              <a:t>enough.</a:t>
            </a:r>
          </a:p>
          <a:p>
            <a:r>
              <a:rPr lang="en-US" dirty="0" smtClean="0"/>
              <a:t>That’s </a:t>
            </a:r>
            <a:r>
              <a:rPr lang="en-US" dirty="0"/>
              <a:t>because hyphens </a:t>
            </a:r>
            <a:r>
              <a:rPr lang="en-US" dirty="0" smtClean="0"/>
              <a:t>are shorter </a:t>
            </a:r>
            <a:r>
              <a:rPr lang="en-US" dirty="0"/>
              <a:t>than dashes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Intent menu offers basic settings </a:t>
            </a:r>
            <a:r>
              <a:rPr lang="en-US" sz="2800" dirty="0" smtClean="0"/>
              <a:t>for three </a:t>
            </a:r>
            <a:r>
              <a:rPr lang="en-US" sz="2800" dirty="0"/>
              <a:t>different types of </a:t>
            </a:r>
            <a:r>
              <a:rPr lang="en-US" sz="2800" dirty="0" smtClean="0"/>
              <a:t>documents:</a:t>
            </a:r>
          </a:p>
          <a:p>
            <a:pPr lvl="1"/>
            <a:r>
              <a:rPr lang="en-US" sz="2600" dirty="0" smtClean="0"/>
              <a:t>Print</a:t>
            </a:r>
          </a:p>
          <a:p>
            <a:pPr lvl="1"/>
            <a:r>
              <a:rPr lang="en-US" sz="2600" dirty="0" smtClean="0"/>
              <a:t>Web</a:t>
            </a:r>
          </a:p>
          <a:p>
            <a:pPr lvl="1"/>
            <a:r>
              <a:rPr lang="en-US" sz="2600" dirty="0" smtClean="0"/>
              <a:t>Digital </a:t>
            </a:r>
            <a:r>
              <a:rPr lang="en-US" sz="2600" dirty="0" smtClean="0"/>
              <a:t>Publishing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2715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Text on Master Pages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InDesign </a:t>
            </a:r>
            <a:r>
              <a:rPr lang="en-US" dirty="0"/>
              <a:t>offers two types of dashes to </a:t>
            </a:r>
            <a:r>
              <a:rPr lang="en-US" dirty="0" smtClean="0"/>
              <a:t>insert between </a:t>
            </a:r>
            <a:r>
              <a:rPr lang="en-US" dirty="0"/>
              <a:t>words or </a:t>
            </a:r>
            <a:r>
              <a:rPr lang="en-US" dirty="0" smtClean="0"/>
              <a:t>characters:</a:t>
            </a:r>
          </a:p>
          <a:p>
            <a:pPr lvl="1"/>
            <a:r>
              <a:rPr lang="en-US" dirty="0" smtClean="0"/>
              <a:t>em dash</a:t>
            </a:r>
          </a:p>
          <a:p>
            <a:pPr lvl="1"/>
            <a:r>
              <a:rPr lang="en-US" dirty="0" smtClean="0"/>
              <a:t>en </a:t>
            </a:r>
            <a:r>
              <a:rPr lang="en-US" dirty="0" smtClean="0"/>
              <a:t>dash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158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Text on Master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5174"/>
            <a:ext cx="9144000" cy="406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/>
              <a:t>Identifying an en dash</a:t>
            </a:r>
            <a:endParaRPr 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27" y="2441574"/>
            <a:ext cx="7350298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30227" y="5327647"/>
            <a:ext cx="1409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En dash</a:t>
            </a:r>
            <a:endParaRPr lang="en-US" sz="1800" kern="0" dirty="0"/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2285827" y="3916364"/>
            <a:ext cx="0" cy="14874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55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Text on Master Pages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create a new </a:t>
            </a:r>
            <a:r>
              <a:rPr lang="en-US" dirty="0" smtClean="0"/>
              <a:t>master page </a:t>
            </a:r>
            <a:r>
              <a:rPr lang="en-US" dirty="0"/>
              <a:t>based on another master </a:t>
            </a:r>
            <a:r>
              <a:rPr lang="en-US" dirty="0" smtClean="0"/>
              <a:t>page.</a:t>
            </a:r>
          </a:p>
          <a:p>
            <a:pPr lvl="1"/>
            <a:r>
              <a:rPr lang="en-US" dirty="0" smtClean="0"/>
              <a:t>The new master </a:t>
            </a:r>
            <a:r>
              <a:rPr lang="en-US" dirty="0"/>
              <a:t>would appear identical to the </a:t>
            </a:r>
            <a:r>
              <a:rPr lang="en-US" dirty="0" smtClean="0"/>
              <a:t>first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would then modify only the </a:t>
            </a:r>
            <a:r>
              <a:rPr lang="en-US" dirty="0" smtClean="0"/>
              <a:t>elements that </a:t>
            </a:r>
            <a:r>
              <a:rPr lang="en-US" dirty="0"/>
              <a:t>you want to change on the new master</a:t>
            </a:r>
            <a:r>
              <a:rPr lang="en-US" dirty="0" smtClean="0"/>
              <a:t>, keeping </a:t>
            </a:r>
            <a:r>
              <a:rPr lang="en-US" dirty="0"/>
              <a:t>all of the elements that you </a:t>
            </a:r>
            <a:r>
              <a:rPr lang="en-US" dirty="0" smtClean="0"/>
              <a:t>don’t want </a:t>
            </a:r>
            <a:r>
              <a:rPr lang="en-US" dirty="0"/>
              <a:t>to change perfectly consistent with </a:t>
            </a:r>
            <a:r>
              <a:rPr lang="en-US" dirty="0" smtClean="0"/>
              <a:t>the previous </a:t>
            </a:r>
            <a:r>
              <a:rPr lang="en-US" dirty="0" smtClean="0"/>
              <a:t>one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51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Text on Master Pages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Basing a new master on another master </a:t>
            </a:r>
            <a:r>
              <a:rPr lang="en-US" dirty="0" smtClean="0"/>
              <a:t>is not </a:t>
            </a:r>
            <a:r>
              <a:rPr lang="en-US" dirty="0"/>
              <a:t>the same thing as duplicating a master.</a:t>
            </a:r>
          </a:p>
          <a:p>
            <a:r>
              <a:rPr lang="en-US" dirty="0"/>
              <a:t>Duplicating a master creates a copy, but </a:t>
            </a:r>
            <a:r>
              <a:rPr lang="en-US" dirty="0" smtClean="0"/>
              <a:t>the original </a:t>
            </a:r>
            <a:r>
              <a:rPr lang="en-US" dirty="0"/>
              <a:t>and the copy have no relationship</a:t>
            </a:r>
            <a:r>
              <a:rPr lang="en-US" dirty="0" smtClean="0"/>
              <a:t>.</a:t>
            </a:r>
          </a:p>
          <a:p>
            <a:r>
              <a:rPr lang="en-US" dirty="0"/>
              <a:t>When you base a new master on another</a:t>
            </a:r>
            <a:r>
              <a:rPr lang="en-US" dirty="0" smtClean="0"/>
              <a:t>, any </a:t>
            </a:r>
            <a:r>
              <a:rPr lang="en-US" dirty="0"/>
              <a:t>changes you make to the first master </a:t>
            </a:r>
            <a:r>
              <a:rPr lang="en-US" dirty="0" smtClean="0"/>
              <a:t>will be </a:t>
            </a:r>
            <a:r>
              <a:rPr lang="en-US" dirty="0"/>
              <a:t>updated on masters based on it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6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Master Pages to Document Pages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created master pages, </a:t>
            </a:r>
            <a:r>
              <a:rPr lang="en-US" dirty="0" smtClean="0"/>
              <a:t>you then </a:t>
            </a:r>
            <a:r>
              <a:rPr lang="en-US" dirty="0"/>
              <a:t>use the Pages panel to apply them to </a:t>
            </a:r>
            <a:r>
              <a:rPr lang="en-US" dirty="0" smtClean="0"/>
              <a:t>the document pages.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method for </a:t>
            </a:r>
            <a:r>
              <a:rPr lang="en-US" dirty="0" smtClean="0"/>
              <a:t>applying master </a:t>
            </a:r>
            <a:r>
              <a:rPr lang="en-US" dirty="0"/>
              <a:t>pages is the “drag and drop” </a:t>
            </a:r>
            <a:r>
              <a:rPr lang="en-US" dirty="0" smtClean="0"/>
              <a:t>method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second method for applying master </a:t>
            </a:r>
            <a:r>
              <a:rPr lang="en-US" dirty="0" smtClean="0"/>
              <a:t>pages to </a:t>
            </a:r>
            <a:r>
              <a:rPr lang="en-US" dirty="0"/>
              <a:t>document pages is to use the Apply </a:t>
            </a:r>
            <a:r>
              <a:rPr lang="en-US" dirty="0" smtClean="0"/>
              <a:t>Master to </a:t>
            </a:r>
            <a:r>
              <a:rPr lang="en-US" dirty="0"/>
              <a:t>Pages command on the Pages panel </a:t>
            </a:r>
            <a:r>
              <a:rPr lang="en-US" dirty="0" smtClean="0"/>
              <a:t>menu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7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03" y="1879600"/>
            <a:ext cx="1480094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98" y="1879600"/>
            <a:ext cx="148009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1" name="Text Box 4"/>
          <p:cNvSpPr txBox="1">
            <a:spLocks noChangeArrowheads="1"/>
          </p:cNvSpPr>
          <p:nvPr/>
        </p:nvSpPr>
        <p:spPr bwMode="auto">
          <a:xfrm>
            <a:off x="4267200" y="2843555"/>
            <a:ext cx="1193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Dragging a master </a:t>
            </a:r>
            <a:r>
              <a:rPr lang="en-US" dirty="0"/>
              <a:t>page icon </a:t>
            </a:r>
            <a:r>
              <a:rPr lang="en-US" dirty="0" smtClean="0"/>
              <a:t>onto </a:t>
            </a:r>
            <a:r>
              <a:rPr lang="en-US" dirty="0"/>
              <a:t>a spread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585824" y="3079353"/>
            <a:ext cx="7806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62315" y="2856637"/>
            <a:ext cx="129970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Dragging a </a:t>
            </a:r>
            <a:r>
              <a:rPr lang="en-US" dirty="0"/>
              <a:t>master page icon </a:t>
            </a:r>
            <a:r>
              <a:rPr lang="en-US" dirty="0" smtClean="0"/>
              <a:t>onto </a:t>
            </a:r>
            <a:r>
              <a:rPr lang="en-US" dirty="0"/>
              <a:t>a </a:t>
            </a:r>
            <a:r>
              <a:rPr lang="en-US" dirty="0" smtClean="0"/>
              <a:t>single page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384800" y="3079353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Master Pages to Document Pages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63600" y="5638800"/>
            <a:ext cx="3517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Applying C-Master to page 2</a:t>
            </a:r>
            <a:endParaRPr lang="en-US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86690" y="5638800"/>
            <a:ext cx="3571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Applying C-Master to page 2 &amp;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0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Master Pages and Document Pages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modify a master item on a </a:t>
            </a:r>
            <a:r>
              <a:rPr lang="en-US" dirty="0" smtClean="0"/>
              <a:t>master page</a:t>
            </a:r>
            <a:r>
              <a:rPr lang="en-US" dirty="0"/>
              <a:t>, that modification will be reflected on </a:t>
            </a:r>
            <a:r>
              <a:rPr lang="en-US" dirty="0" smtClean="0"/>
              <a:t>all document </a:t>
            </a:r>
            <a:r>
              <a:rPr lang="en-US" dirty="0"/>
              <a:t>pages based on that master page</a:t>
            </a:r>
            <a:r>
              <a:rPr lang="en-US" dirty="0" smtClean="0"/>
              <a:t>.</a:t>
            </a:r>
          </a:p>
          <a:p>
            <a:r>
              <a:rPr lang="en-US" dirty="0"/>
              <a:t>Master pages are designed to allow you to </a:t>
            </a:r>
            <a:r>
              <a:rPr lang="en-US" dirty="0" smtClean="0"/>
              <a:t>lay out </a:t>
            </a:r>
            <a:r>
              <a:rPr lang="en-US" dirty="0"/>
              <a:t>the basic elements for a page that will </a:t>
            </a:r>
            <a:r>
              <a:rPr lang="en-US" dirty="0" smtClean="0"/>
              <a:t>be used </a:t>
            </a:r>
            <a:r>
              <a:rPr lang="en-US" dirty="0"/>
              <a:t>repeatedly throughout a </a:t>
            </a:r>
            <a:r>
              <a:rPr lang="en-US" dirty="0" smtClean="0"/>
              <a:t>document.</a:t>
            </a:r>
          </a:p>
        </p:txBody>
      </p:sp>
    </p:spTree>
    <p:extLst>
      <p:ext uri="{BB962C8B-B14F-4D97-AF65-F5344CB8AC3E}">
        <p14:creationId xmlns:p14="http://schemas.microsoft.com/office/powerpoint/2010/main" val="390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Master Pages and Document Pages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most cases, however, you will want to </a:t>
            </a:r>
            <a:r>
              <a:rPr lang="en-US" dirty="0" smtClean="0"/>
              <a:t>make modifications </a:t>
            </a:r>
            <a:r>
              <a:rPr lang="en-US" dirty="0"/>
              <a:t>to the document page once </a:t>
            </a:r>
            <a:r>
              <a:rPr lang="en-US" dirty="0" smtClean="0"/>
              <a:t>it is </a:t>
            </a:r>
            <a:r>
              <a:rPr lang="en-US" dirty="0"/>
              <a:t>created—you might even want to </a:t>
            </a:r>
            <a:r>
              <a:rPr lang="en-US" dirty="0" smtClean="0"/>
              <a:t>delete some </a:t>
            </a:r>
            <a:r>
              <a:rPr lang="en-US" dirty="0"/>
              <a:t>objects on the document page that </a:t>
            </a:r>
            <a:r>
              <a:rPr lang="en-US" dirty="0" smtClean="0"/>
              <a:t>were created </a:t>
            </a:r>
            <a:r>
              <a:rPr lang="en-US" dirty="0"/>
              <a:t>on the master page.</a:t>
            </a:r>
          </a:p>
          <a:p>
            <a:r>
              <a:rPr lang="en-US" dirty="0"/>
              <a:t>Master page items on document pages </a:t>
            </a:r>
            <a:r>
              <a:rPr lang="en-US" dirty="0" smtClean="0"/>
              <a:t>are fixed </a:t>
            </a:r>
            <a:r>
              <a:rPr lang="en-US" dirty="0"/>
              <a:t>objects and cannot be selected </a:t>
            </a:r>
            <a:r>
              <a:rPr lang="en-US" dirty="0" smtClean="0"/>
              <a:t>with normal </a:t>
            </a:r>
            <a:r>
              <a:rPr lang="en-US" dirty="0"/>
              <a:t>methods.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65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Master Pages and Document Pages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modify a master page item on </a:t>
            </a:r>
            <a:r>
              <a:rPr lang="en-US" dirty="0" smtClean="0"/>
              <a:t>a document </a:t>
            </a:r>
            <a:r>
              <a:rPr lang="en-US" dirty="0"/>
              <a:t>page, however, by </a:t>
            </a:r>
            <a:r>
              <a:rPr lang="en-US" b="1" dirty="0" smtClean="0"/>
              <a:t>overriding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override </a:t>
            </a:r>
            <a:r>
              <a:rPr lang="en-US" dirty="0"/>
              <a:t>a master item by pressing and </a:t>
            </a:r>
            <a:r>
              <a:rPr lang="en-US" dirty="0" smtClean="0"/>
              <a:t>holding [Shift</a:t>
            </a:r>
            <a:r>
              <a:rPr lang="en-US" dirty="0"/>
              <a:t>] [Ctrl] (Win) or [Shift] </a:t>
            </a:r>
            <a:r>
              <a:rPr lang="en-US" dirty="0" smtClean="0"/>
              <a:t>[Command] (Mac</a:t>
            </a:r>
            <a:r>
              <a:rPr lang="en-US" dirty="0" smtClean="0"/>
              <a:t>), then </a:t>
            </a:r>
            <a:r>
              <a:rPr lang="en-US" dirty="0"/>
              <a:t>clicking a master </a:t>
            </a:r>
            <a:r>
              <a:rPr lang="en-US" dirty="0" smtClean="0"/>
              <a:t>item.</a:t>
            </a:r>
          </a:p>
        </p:txBody>
      </p:sp>
    </p:spTree>
    <p:extLst>
      <p:ext uri="{BB962C8B-B14F-4D97-AF65-F5344CB8AC3E}">
        <p14:creationId xmlns:p14="http://schemas.microsoft.com/office/powerpoint/2010/main" val="32415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Master Pages and Document Pages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changes to a document page </a:t>
            </a:r>
            <a:r>
              <a:rPr lang="en-US" dirty="0" smtClean="0"/>
              <a:t>is often </a:t>
            </a:r>
            <a:r>
              <a:rPr lang="en-US" dirty="0"/>
              <a:t>referred to as making a local change.</a:t>
            </a:r>
          </a:p>
          <a:p>
            <a:r>
              <a:rPr lang="en-US" dirty="0"/>
              <a:t>When you override a master item, that </a:t>
            </a:r>
            <a:r>
              <a:rPr lang="en-US" dirty="0" smtClean="0"/>
              <a:t>item nevertheless </a:t>
            </a:r>
            <a:r>
              <a:rPr lang="en-US" dirty="0"/>
              <a:t>maintains its status as a </a:t>
            </a:r>
            <a:r>
              <a:rPr lang="en-US" dirty="0" smtClean="0"/>
              <a:t>master item </a:t>
            </a:r>
            <a:r>
              <a:rPr lang="en-US" dirty="0"/>
              <a:t>and will still be updated with </a:t>
            </a:r>
            <a:r>
              <a:rPr lang="en-US" dirty="0" smtClean="0"/>
              <a:t>changes to </a:t>
            </a:r>
            <a:r>
              <a:rPr lang="en-US" dirty="0"/>
              <a:t>the master </a:t>
            </a:r>
            <a:r>
              <a:rPr lang="en-US" dirty="0" smtClean="0"/>
              <a:t>page.</a:t>
            </a:r>
          </a:p>
        </p:txBody>
      </p:sp>
    </p:spTree>
    <p:extLst>
      <p:ext uri="{BB962C8B-B14F-4D97-AF65-F5344CB8AC3E}">
        <p14:creationId xmlns:p14="http://schemas.microsoft.com/office/powerpoint/2010/main" val="28119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New Document dialog box also </a:t>
            </a:r>
            <a:r>
              <a:rPr lang="en-US" sz="2800" dirty="0" smtClean="0"/>
              <a:t>allows you </a:t>
            </a:r>
            <a:r>
              <a:rPr lang="en-US" sz="2800" dirty="0"/>
              <a:t>to specify the width of margins on </a:t>
            </a:r>
            <a:r>
              <a:rPr lang="en-US" sz="2800" dirty="0" smtClean="0"/>
              <a:t>the outer </a:t>
            </a:r>
            <a:r>
              <a:rPr lang="en-US" sz="2800" dirty="0"/>
              <a:t>edges of the page and the number </a:t>
            </a:r>
            <a:r>
              <a:rPr lang="en-US" sz="2800" dirty="0" smtClean="0"/>
              <a:t>of columns </a:t>
            </a:r>
            <a:r>
              <a:rPr lang="en-US" sz="2800" dirty="0"/>
              <a:t>that will be positioned on the page.</a:t>
            </a:r>
          </a:p>
          <a:p>
            <a:r>
              <a:rPr lang="en-US" sz="2800" dirty="0"/>
              <a:t>Margins and columns are useful as </a:t>
            </a:r>
            <a:r>
              <a:rPr lang="en-US" sz="2800" dirty="0" smtClean="0"/>
              <a:t>layout guides</a:t>
            </a:r>
            <a:r>
              <a:rPr lang="en-US" sz="2800" dirty="0"/>
              <a:t>, and they play an important role </a:t>
            </a:r>
            <a:r>
              <a:rPr lang="en-US" sz="2800" dirty="0" smtClean="0"/>
              <a:t>in flowing text.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working with columns</a:t>
            </a:r>
            <a:r>
              <a:rPr lang="en-US" sz="2800" dirty="0" smtClean="0"/>
              <a:t>, the </a:t>
            </a:r>
            <a:r>
              <a:rPr lang="en-US" sz="2800" dirty="0"/>
              <a:t>term </a:t>
            </a:r>
            <a:r>
              <a:rPr lang="en-US" sz="2800" b="1" dirty="0"/>
              <a:t>gutter </a:t>
            </a:r>
            <a:r>
              <a:rPr lang="en-US" sz="2800" dirty="0"/>
              <a:t>refers to the space </a:t>
            </a:r>
            <a:r>
              <a:rPr lang="en-US" sz="2800" dirty="0" smtClean="0"/>
              <a:t>between the </a:t>
            </a:r>
            <a:r>
              <a:rPr lang="en-US" sz="2800" dirty="0"/>
              <a:t>columns</a:t>
            </a:r>
            <a:r>
              <a:rPr lang="en-US" sz="2800" dirty="0" smtClean="0"/>
              <a:t>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2310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Master Pages and Document Pages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master item has been released </a:t>
            </a:r>
            <a:r>
              <a:rPr lang="en-US" dirty="0" smtClean="0"/>
              <a:t>from its </a:t>
            </a:r>
            <a:r>
              <a:rPr lang="en-US" dirty="0"/>
              <a:t>fixed position, it remains </a:t>
            </a:r>
            <a:r>
              <a:rPr lang="en-US" dirty="0" smtClean="0"/>
              <a:t>selectable.</a:t>
            </a:r>
          </a:p>
          <a:p>
            <a:r>
              <a:rPr lang="en-US" dirty="0" smtClean="0"/>
              <a:t>You can </a:t>
            </a:r>
            <a:r>
              <a:rPr lang="en-US" dirty="0"/>
              <a:t>return a master item on a </a:t>
            </a:r>
            <a:r>
              <a:rPr lang="en-US" dirty="0" smtClean="0"/>
              <a:t>document page </a:t>
            </a:r>
            <a:r>
              <a:rPr lang="en-US" dirty="0"/>
              <a:t>back to its original state by </a:t>
            </a:r>
            <a:r>
              <a:rPr lang="en-US" dirty="0" smtClean="0"/>
              <a:t>selecting the </a:t>
            </a:r>
            <a:r>
              <a:rPr lang="en-US" dirty="0"/>
              <a:t>item, clicking the Pages panel </a:t>
            </a:r>
            <a:r>
              <a:rPr lang="en-US" dirty="0" smtClean="0"/>
              <a:t>options button</a:t>
            </a:r>
            <a:r>
              <a:rPr lang="en-US" dirty="0"/>
              <a:t>, then clicking Remove Selected </a:t>
            </a:r>
            <a:r>
              <a:rPr lang="en-US" dirty="0" smtClean="0"/>
              <a:t>Local Overrides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Master Pages and Document Pages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are sure you no longer want </a:t>
            </a:r>
            <a:r>
              <a:rPr lang="en-US" dirty="0" smtClean="0"/>
              <a:t>a master </a:t>
            </a:r>
            <a:r>
              <a:rPr lang="en-US" dirty="0"/>
              <a:t>item to be affected by updates </a:t>
            </a:r>
            <a:r>
              <a:rPr lang="en-US" dirty="0" smtClean="0"/>
              <a:t>made to </a:t>
            </a:r>
            <a:r>
              <a:rPr lang="en-US" dirty="0"/>
              <a:t>the associated master page, you can </a:t>
            </a:r>
            <a:r>
              <a:rPr lang="en-US" dirty="0" smtClean="0"/>
              <a:t>detach a master item.</a:t>
            </a:r>
          </a:p>
          <a:p>
            <a:r>
              <a:rPr lang="en-US" dirty="0" smtClean="0"/>
              <a:t>When </a:t>
            </a:r>
            <a:r>
              <a:rPr lang="en-US" dirty="0"/>
              <a:t>it comes to text, it’s a </a:t>
            </a:r>
            <a:r>
              <a:rPr lang="en-US" dirty="0" smtClean="0"/>
              <a:t>smart idea </a:t>
            </a:r>
            <a:r>
              <a:rPr lang="en-US" dirty="0"/>
              <a:t>to use master pages for the placement </a:t>
            </a:r>
            <a:r>
              <a:rPr lang="en-US" dirty="0" smtClean="0"/>
              <a:t>of text </a:t>
            </a:r>
            <a:r>
              <a:rPr lang="en-US" dirty="0"/>
              <a:t>frames on the page, but use character </a:t>
            </a:r>
            <a:r>
              <a:rPr lang="en-US" dirty="0" smtClean="0"/>
              <a:t>and paragraph </a:t>
            </a:r>
            <a:r>
              <a:rPr lang="en-US" dirty="0"/>
              <a:t>styles for global formatting of </a:t>
            </a:r>
            <a:r>
              <a:rPr lang="en-US" dirty="0" smtClean="0"/>
              <a:t>the text </a:t>
            </a:r>
            <a:r>
              <a:rPr lang="en-US" dirty="0"/>
              <a:t>itself.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6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and Threading Text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created a text </a:t>
            </a:r>
            <a:r>
              <a:rPr lang="en-US" dirty="0" smtClean="0"/>
              <a:t>frame—either on </a:t>
            </a:r>
            <a:r>
              <a:rPr lang="en-US" dirty="0"/>
              <a:t>a master page or on a document </a:t>
            </a:r>
            <a:r>
              <a:rPr lang="en-US" dirty="0" smtClean="0"/>
              <a:t>page—you </a:t>
            </a:r>
            <a:r>
              <a:rPr lang="en-US" dirty="0"/>
              <a:t>can type directly into the frame, or </a:t>
            </a:r>
            <a:r>
              <a:rPr lang="en-US" dirty="0" smtClean="0"/>
              <a:t>you can </a:t>
            </a:r>
            <a:r>
              <a:rPr lang="en-US" dirty="0"/>
              <a:t>place text from another document into it.</a:t>
            </a:r>
          </a:p>
          <a:p>
            <a:r>
              <a:rPr lang="en-US" dirty="0"/>
              <a:t>When creating headlines, you usually type </a:t>
            </a:r>
            <a:r>
              <a:rPr lang="en-US" dirty="0" smtClean="0"/>
              <a:t>them directly </a:t>
            </a:r>
            <a:r>
              <a:rPr lang="en-US" dirty="0"/>
              <a:t>into the text </a:t>
            </a:r>
            <a:r>
              <a:rPr lang="en-US" dirty="0" smtClean="0"/>
              <a:t>frame.</a:t>
            </a:r>
          </a:p>
          <a:p>
            <a:r>
              <a:rPr lang="en-US" dirty="0" smtClean="0"/>
              <a:t>When creating body </a:t>
            </a:r>
            <a:r>
              <a:rPr lang="en-US" dirty="0"/>
              <a:t>copy, however, you will often find </a:t>
            </a:r>
            <a:r>
              <a:rPr lang="en-US" dirty="0" smtClean="0"/>
              <a:t>yourself placing </a:t>
            </a:r>
            <a:r>
              <a:rPr lang="en-US" dirty="0"/>
              <a:t>text from another document, usually </a:t>
            </a:r>
            <a:r>
              <a:rPr lang="en-US" dirty="0" smtClean="0"/>
              <a:t>a word </a:t>
            </a:r>
            <a:r>
              <a:rPr lang="en-US" dirty="0"/>
              <a:t>processing document.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401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and Threading Text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text in InDesign is simple </a:t>
            </a:r>
            <a:r>
              <a:rPr lang="en-US" dirty="0" smtClean="0"/>
              <a:t>and straightforward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54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and Threading Text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>
          <a:xfrm>
            <a:off x="0" y="5753100"/>
            <a:ext cx="9144000" cy="3429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/>
              <a:t>Loaded text icon positioned over a text frame</a:t>
            </a:r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2" y="1699583"/>
            <a:ext cx="4567237" cy="395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3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and Threading Text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9900" y="3592488"/>
            <a:ext cx="1346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</a:pPr>
            <a:r>
              <a:rPr lang="en-US" sz="1800" kern="0" dirty="0" smtClean="0"/>
              <a:t>Text placed in a text frame</a:t>
            </a:r>
            <a:endParaRPr lang="en-US" kern="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555701"/>
            <a:ext cx="4876800" cy="419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1752600" y="3810000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53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and Threading Text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InDesign provides many options </a:t>
            </a:r>
            <a:r>
              <a:rPr lang="en-US" dirty="0" smtClean="0"/>
              <a:t>for </a:t>
            </a:r>
            <a:r>
              <a:rPr lang="en-US" b="1" dirty="0" smtClean="0"/>
              <a:t>threading </a:t>
            </a:r>
            <a:r>
              <a:rPr lang="en-US" b="1" dirty="0"/>
              <a:t>text</a:t>
            </a:r>
            <a:r>
              <a:rPr lang="en-US" dirty="0"/>
              <a:t>—linking text from one </a:t>
            </a:r>
            <a:r>
              <a:rPr lang="en-US" dirty="0" smtClean="0"/>
              <a:t>text frame </a:t>
            </a:r>
            <a:r>
              <a:rPr lang="en-US" dirty="0"/>
              <a:t>to </a:t>
            </a:r>
            <a:r>
              <a:rPr lang="en-US" dirty="0" smtClean="0"/>
              <a:t>another.</a:t>
            </a:r>
          </a:p>
          <a:p>
            <a:r>
              <a:rPr lang="en-US" dirty="0" smtClean="0"/>
              <a:t>Text </a:t>
            </a:r>
            <a:r>
              <a:rPr lang="en-US" dirty="0"/>
              <a:t>frames have an </a:t>
            </a:r>
            <a:r>
              <a:rPr lang="en-US" b="1" dirty="0"/>
              <a:t>in </a:t>
            </a:r>
            <a:r>
              <a:rPr lang="en-US" b="1" dirty="0" smtClean="0"/>
              <a:t>port </a:t>
            </a:r>
            <a:r>
              <a:rPr lang="en-US" dirty="0" smtClean="0"/>
              <a:t>and </a:t>
            </a:r>
            <a:r>
              <a:rPr lang="en-US" dirty="0"/>
              <a:t>an </a:t>
            </a:r>
            <a:r>
              <a:rPr lang="en-US" b="1" dirty="0"/>
              <a:t>out port</a:t>
            </a:r>
            <a:r>
              <a:rPr lang="en-US" dirty="0"/>
              <a:t>. When threading text, you </a:t>
            </a:r>
            <a:r>
              <a:rPr lang="en-US" dirty="0" smtClean="0"/>
              <a:t>use the </a:t>
            </a:r>
            <a:r>
              <a:rPr lang="en-US" dirty="0"/>
              <a:t>text frame ports to establish </a:t>
            </a:r>
            <a:r>
              <a:rPr lang="en-US" dirty="0" smtClean="0"/>
              <a:t>connections between </a:t>
            </a:r>
            <a:r>
              <a:rPr lang="en-US" dirty="0"/>
              <a:t>the text frames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presence </a:t>
            </a:r>
            <a:r>
              <a:rPr lang="en-US" dirty="0"/>
              <a:t>of </a:t>
            </a:r>
            <a:r>
              <a:rPr lang="en-US" b="1" dirty="0" smtClean="0"/>
              <a:t>overset text</a:t>
            </a:r>
            <a:r>
              <a:rPr lang="en-US" dirty="0" smtClean="0"/>
              <a:t>—means more </a:t>
            </a:r>
            <a:r>
              <a:rPr lang="en-US" dirty="0"/>
              <a:t>text </a:t>
            </a:r>
            <a:r>
              <a:rPr lang="en-US" dirty="0" smtClean="0"/>
              <a:t>can </a:t>
            </a:r>
            <a:r>
              <a:rPr lang="en-US" dirty="0"/>
              <a:t>fit in the </a:t>
            </a:r>
            <a:r>
              <a:rPr lang="en-US" dirty="0" smtClean="0"/>
              <a:t>frame.</a:t>
            </a:r>
          </a:p>
        </p:txBody>
      </p:sp>
    </p:spTree>
    <p:extLst>
      <p:ext uri="{BB962C8B-B14F-4D97-AF65-F5344CB8AC3E}">
        <p14:creationId xmlns:p14="http://schemas.microsoft.com/office/powerpoint/2010/main" val="6574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</a:t>
            </a:r>
            <a:r>
              <a:rPr lang="en-US" dirty="0"/>
              <a:t>New Sections and </a:t>
            </a:r>
            <a:r>
              <a:rPr lang="en-US" dirty="0" smtClean="0"/>
              <a:t>Wrapping Text</a:t>
            </a:r>
          </a:p>
        </p:txBody>
      </p:sp>
      <p:sp>
        <p:nvSpPr>
          <p:cNvPr id="107521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Sections </a:t>
            </a:r>
            <a:r>
              <a:rPr lang="en-US" dirty="0"/>
              <a:t>are pages in a document </a:t>
            </a:r>
            <a:r>
              <a:rPr lang="en-US" dirty="0" smtClean="0"/>
              <a:t>where page </a:t>
            </a:r>
            <a:r>
              <a:rPr lang="en-US" dirty="0"/>
              <a:t>numbering </a:t>
            </a:r>
            <a:r>
              <a:rPr lang="en-US" dirty="0" smtClean="0"/>
              <a:t>changes.</a:t>
            </a:r>
          </a:p>
          <a:p>
            <a:r>
              <a:rPr lang="en-US" dirty="0"/>
              <a:t>You can create as many sections in a </a:t>
            </a:r>
            <a:r>
              <a:rPr lang="en-US" dirty="0" smtClean="0"/>
              <a:t>document as </a:t>
            </a:r>
            <a:r>
              <a:rPr lang="en-US" dirty="0"/>
              <a:t>you </a:t>
            </a:r>
            <a:r>
              <a:rPr lang="en-US" dirty="0" smtClean="0"/>
              <a:t>wish.</a:t>
            </a:r>
          </a:p>
          <a:p>
            <a:r>
              <a:rPr lang="en-US" dirty="0" smtClean="0"/>
              <a:t>You </a:t>
            </a:r>
            <a:r>
              <a:rPr lang="en-US" dirty="0"/>
              <a:t>determine the page on </a:t>
            </a:r>
            <a:r>
              <a:rPr lang="en-US" dirty="0" smtClean="0"/>
              <a:t>which </a:t>
            </a:r>
            <a:r>
              <a:rPr lang="en-US" dirty="0"/>
              <a:t>the new section will start by clicking </a:t>
            </a:r>
            <a:r>
              <a:rPr lang="en-US" dirty="0" smtClean="0"/>
              <a:t>that page </a:t>
            </a:r>
            <a:r>
              <a:rPr lang="en-US" dirty="0"/>
              <a:t>icon on the Pages </a:t>
            </a:r>
            <a:r>
              <a:rPr lang="en-US" dirty="0" smtClean="0"/>
              <a:t>panel.</a:t>
            </a:r>
          </a:p>
        </p:txBody>
      </p:sp>
    </p:spTree>
    <p:extLst>
      <p:ext uri="{BB962C8B-B14F-4D97-AF65-F5344CB8AC3E}">
        <p14:creationId xmlns:p14="http://schemas.microsoft.com/office/powerpoint/2010/main" val="349986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478" y="2044066"/>
            <a:ext cx="3795043" cy="371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898900" y="4523948"/>
            <a:ext cx="2819400" cy="62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619" name="Rectangle 6"/>
          <p:cNvSpPr>
            <a:spLocks noChangeArrowheads="1"/>
          </p:cNvSpPr>
          <p:nvPr/>
        </p:nvSpPr>
        <p:spPr bwMode="auto">
          <a:xfrm>
            <a:off x="6561137" y="2762626"/>
            <a:ext cx="15367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New section will begin </a:t>
            </a:r>
            <a:r>
              <a:rPr lang="en-US" dirty="0" smtClean="0"/>
              <a:t>with this number</a:t>
            </a:r>
            <a:endParaRPr lang="en-US" dirty="0"/>
          </a:p>
        </p:txBody>
      </p:sp>
      <p:sp>
        <p:nvSpPr>
          <p:cNvPr id="111621" name="Rectangle 9"/>
          <p:cNvSpPr>
            <a:spLocks noChangeArrowheads="1"/>
          </p:cNvSpPr>
          <p:nvPr/>
        </p:nvSpPr>
        <p:spPr bwMode="auto">
          <a:xfrm>
            <a:off x="6654800" y="4950310"/>
            <a:ext cx="21463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Numbering in the new section will have this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2950662"/>
            <a:ext cx="20574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</a:t>
            </a:r>
            <a:r>
              <a:rPr lang="en-US" dirty="0"/>
              <a:t>New Sections and </a:t>
            </a:r>
            <a:r>
              <a:rPr lang="en-US" dirty="0" smtClean="0"/>
              <a:t>Wrapping Text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575714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New Section dialog box</a:t>
            </a:r>
          </a:p>
        </p:txBody>
      </p:sp>
    </p:spTree>
    <p:extLst>
      <p:ext uri="{BB962C8B-B14F-4D97-AF65-F5344CB8AC3E}">
        <p14:creationId xmlns:p14="http://schemas.microsoft.com/office/powerpoint/2010/main" val="24513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</a:t>
            </a:r>
            <a:r>
              <a:rPr lang="en-US" dirty="0"/>
              <a:t>New Sections and </a:t>
            </a:r>
            <a:r>
              <a:rPr lang="en-US" dirty="0" smtClean="0"/>
              <a:t>Wrapping Text</a:t>
            </a:r>
          </a:p>
        </p:txBody>
      </p:sp>
      <p:sp>
        <p:nvSpPr>
          <p:cNvPr id="113665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position a text frame or a </a:t>
            </a:r>
            <a:r>
              <a:rPr lang="en-US" dirty="0" smtClean="0"/>
              <a:t>graphics frame </a:t>
            </a:r>
            <a:r>
              <a:rPr lang="en-US" dirty="0"/>
              <a:t>near another frame that contains text</a:t>
            </a:r>
            <a:r>
              <a:rPr lang="en-US" dirty="0" smtClean="0"/>
              <a:t>, you </a:t>
            </a:r>
            <a:r>
              <a:rPr lang="en-US" dirty="0"/>
              <a:t>can apply a text wrap to the </a:t>
            </a:r>
            <a:r>
              <a:rPr lang="en-US" dirty="0" smtClean="0"/>
              <a:t>overlapping frame </a:t>
            </a:r>
            <a:r>
              <a:rPr lang="en-US" dirty="0"/>
              <a:t>in order to force the underlying text </a:t>
            </a:r>
            <a:r>
              <a:rPr lang="en-US" dirty="0" smtClean="0"/>
              <a:t>to wrap </a:t>
            </a:r>
            <a:r>
              <a:rPr lang="en-US" dirty="0"/>
              <a:t>around </a:t>
            </a:r>
            <a:r>
              <a:rPr lang="en-US" dirty="0" smtClean="0"/>
              <a:t>it.</a:t>
            </a:r>
          </a:p>
          <a:p>
            <a:r>
              <a:rPr lang="en-US" dirty="0"/>
              <a:t>I</a:t>
            </a:r>
            <a:r>
              <a:rPr lang="en-US" dirty="0" smtClean="0"/>
              <a:t>nDesign </a:t>
            </a:r>
            <a:r>
              <a:rPr lang="en-US" dirty="0"/>
              <a:t>offers many </a:t>
            </a:r>
            <a:r>
              <a:rPr lang="en-US" dirty="0" smtClean="0"/>
              <a:t>options for </a:t>
            </a:r>
            <a:r>
              <a:rPr lang="en-US" dirty="0"/>
              <a:t>wrapping text around a </a:t>
            </a:r>
            <a:r>
              <a:rPr lang="en-US" dirty="0" smtClean="0"/>
              <a:t>frame.</a:t>
            </a:r>
          </a:p>
          <a:p>
            <a:r>
              <a:rPr lang="en-US" dirty="0" smtClean="0"/>
              <a:t>One quick method </a:t>
            </a:r>
            <a:r>
              <a:rPr lang="en-US" dirty="0"/>
              <a:t>is to click the Wrap around </a:t>
            </a:r>
            <a:r>
              <a:rPr lang="en-US" dirty="0" smtClean="0"/>
              <a:t>bounding box </a:t>
            </a:r>
            <a:r>
              <a:rPr lang="en-US" dirty="0"/>
              <a:t>button on the Text </a:t>
            </a:r>
            <a:r>
              <a:rPr lang="en-US" dirty="0" smtClean="0"/>
              <a:t>Wrap panel.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56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creating a document with </a:t>
            </a:r>
            <a:r>
              <a:rPr lang="en-US" sz="2800" dirty="0" smtClean="0"/>
              <a:t>specific settings </a:t>
            </a:r>
            <a:r>
              <a:rPr lang="en-US" sz="2800" dirty="0"/>
              <a:t>that you plan on using again </a:t>
            </a:r>
            <a:r>
              <a:rPr lang="en-US" sz="2800" dirty="0" smtClean="0"/>
              <a:t>and again</a:t>
            </a:r>
            <a:r>
              <a:rPr lang="en-US" sz="2800" dirty="0"/>
              <a:t>, you can save the settings as a </a:t>
            </a:r>
            <a:r>
              <a:rPr lang="en-US" sz="2800" dirty="0" smtClean="0"/>
              <a:t>preset by </a:t>
            </a:r>
            <a:r>
              <a:rPr lang="en-US" sz="2800" dirty="0"/>
              <a:t>clicking the Save Document Preset </a:t>
            </a:r>
            <a:r>
              <a:rPr lang="en-US" sz="2800" dirty="0" smtClean="0"/>
              <a:t>button next </a:t>
            </a:r>
            <a:r>
              <a:rPr lang="en-US" sz="2800" dirty="0"/>
              <a:t>to the Document Preset list in the </a:t>
            </a:r>
            <a:r>
              <a:rPr lang="en-US" sz="2800" dirty="0" smtClean="0"/>
              <a:t>New </a:t>
            </a:r>
            <a:r>
              <a:rPr lang="nn-NO" sz="2800" dirty="0" smtClean="0"/>
              <a:t>Document </a:t>
            </a:r>
            <a:r>
              <a:rPr lang="nn-NO" sz="2800" dirty="0"/>
              <a:t>dialog box</a:t>
            </a:r>
            <a:r>
              <a:rPr lang="nn-NO" sz="2800" dirty="0" smtClean="0"/>
              <a:t>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3602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950" y="1972377"/>
            <a:ext cx="3210100" cy="364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H="1">
            <a:off x="2395627" y="2809978"/>
            <a:ext cx="1142646" cy="611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363389" y="2666558"/>
            <a:ext cx="1662511" cy="1880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13000" y="2666558"/>
            <a:ext cx="769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717" name="Rectangle 9"/>
          <p:cNvSpPr>
            <a:spLocks noChangeArrowheads="1"/>
          </p:cNvSpPr>
          <p:nvPr/>
        </p:nvSpPr>
        <p:spPr bwMode="auto">
          <a:xfrm>
            <a:off x="210899" y="3223368"/>
            <a:ext cx="226560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dirty="0"/>
              <a:t>Wrap around</a:t>
            </a:r>
          </a:p>
          <a:p>
            <a:pPr algn="r"/>
            <a:r>
              <a:rPr lang="en-US" dirty="0"/>
              <a:t>bounding box</a:t>
            </a:r>
          </a:p>
          <a:p>
            <a:pPr algn="r"/>
            <a:r>
              <a:rPr lang="en-US" dirty="0"/>
              <a:t>button</a:t>
            </a:r>
          </a:p>
        </p:txBody>
      </p:sp>
      <p:sp>
        <p:nvSpPr>
          <p:cNvPr id="115718" name="Rectangle 10"/>
          <p:cNvSpPr>
            <a:spLocks noChangeArrowheads="1"/>
          </p:cNvSpPr>
          <p:nvPr/>
        </p:nvSpPr>
        <p:spPr bwMode="auto">
          <a:xfrm>
            <a:off x="804587" y="4337198"/>
            <a:ext cx="16291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dirty="0"/>
              <a:t>Wrap around</a:t>
            </a:r>
          </a:p>
          <a:p>
            <a:pPr algn="r"/>
            <a:r>
              <a:rPr lang="en-US" dirty="0"/>
              <a:t>object shape</a:t>
            </a:r>
          </a:p>
          <a:p>
            <a:pPr algn="r"/>
            <a:r>
              <a:rPr lang="en-US" dirty="0"/>
              <a:t>button</a:t>
            </a:r>
          </a:p>
        </p:txBody>
      </p:sp>
      <p:sp>
        <p:nvSpPr>
          <p:cNvPr id="115719" name="Rectangle 11"/>
          <p:cNvSpPr>
            <a:spLocks noChangeArrowheads="1"/>
          </p:cNvSpPr>
          <p:nvPr/>
        </p:nvSpPr>
        <p:spPr bwMode="auto">
          <a:xfrm>
            <a:off x="0" y="565105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Text Wrap panel</a:t>
            </a:r>
            <a:endParaRPr lang="en-US" dirty="0"/>
          </a:p>
        </p:txBody>
      </p:sp>
      <p:sp>
        <p:nvSpPr>
          <p:cNvPr id="14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New Sections and Wrapping Text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930679" y="2469192"/>
            <a:ext cx="15508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dirty="0"/>
              <a:t>No text wrap</a:t>
            </a:r>
          </a:p>
          <a:p>
            <a:pPr algn="r"/>
            <a:r>
              <a:rPr lang="en-US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07536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</a:t>
            </a:r>
            <a:r>
              <a:rPr lang="en-US" dirty="0"/>
              <a:t>New Sections and </a:t>
            </a:r>
            <a:r>
              <a:rPr lang="en-US" dirty="0" smtClean="0"/>
              <a:t>Wrapping Text</a:t>
            </a:r>
          </a:p>
        </p:txBody>
      </p:sp>
      <p:sp>
        <p:nvSpPr>
          <p:cNvPr id="113665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choose the Wrap around </a:t>
            </a:r>
            <a:r>
              <a:rPr lang="en-US" dirty="0" smtClean="0"/>
              <a:t>bounding box </a:t>
            </a:r>
            <a:r>
              <a:rPr lang="en-US" dirty="0"/>
              <a:t>option, you can control the </a:t>
            </a:r>
            <a:r>
              <a:rPr lang="en-US" b="1" dirty="0" smtClean="0"/>
              <a:t>offset</a:t>
            </a:r>
            <a:r>
              <a:rPr lang="en-US" dirty="0" smtClean="0"/>
              <a:t>—the distance </a:t>
            </a:r>
            <a:r>
              <a:rPr lang="en-US" dirty="0"/>
              <a:t>that text is repelled from the </a:t>
            </a:r>
            <a:r>
              <a:rPr lang="en-US" dirty="0" smtClean="0"/>
              <a:t>frame—by </a:t>
            </a:r>
            <a:r>
              <a:rPr lang="en-US" dirty="0"/>
              <a:t>entering values in the Top, Bottom, Left</a:t>
            </a:r>
            <a:r>
              <a:rPr lang="en-US" dirty="0" smtClean="0"/>
              <a:t>, and </a:t>
            </a:r>
            <a:r>
              <a:rPr lang="en-US" dirty="0"/>
              <a:t>Right Offset text boxes on the panel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16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Whenever </a:t>
            </a:r>
            <a:r>
              <a:rPr lang="en-US" sz="2800" dirty="0"/>
              <a:t>you create a </a:t>
            </a:r>
            <a:r>
              <a:rPr lang="en-US" sz="2800" dirty="0" smtClean="0"/>
              <a:t>multiple page document </a:t>
            </a:r>
            <a:r>
              <a:rPr lang="en-US" sz="2800" dirty="0"/>
              <a:t>with facing pages, </a:t>
            </a:r>
            <a:r>
              <a:rPr lang="en-US" sz="2800" dirty="0" smtClean="0"/>
              <a:t>InDesign automatically </a:t>
            </a:r>
            <a:r>
              <a:rPr lang="en-US" sz="2800" dirty="0"/>
              <a:t>creates the first page on </a:t>
            </a:r>
            <a:r>
              <a:rPr lang="en-US" sz="2800" dirty="0" smtClean="0"/>
              <a:t>a single </a:t>
            </a:r>
            <a:r>
              <a:rPr lang="en-US" sz="2800" dirty="0"/>
              <a:t>right-hand page and the last page </a:t>
            </a:r>
            <a:r>
              <a:rPr lang="en-US" sz="2800" dirty="0" smtClean="0"/>
              <a:t>on a </a:t>
            </a:r>
            <a:r>
              <a:rPr lang="en-US" sz="2800" dirty="0"/>
              <a:t>single left-hand </a:t>
            </a:r>
            <a:r>
              <a:rPr lang="en-US" sz="2800" dirty="0" smtClean="0"/>
              <a:t>page.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5510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Document dialog box offers </a:t>
            </a:r>
            <a:r>
              <a:rPr lang="en-US" dirty="0" smtClean="0"/>
              <a:t>you options </a:t>
            </a:r>
            <a:r>
              <a:rPr lang="en-US" dirty="0"/>
              <a:t>for specifying measurements </a:t>
            </a:r>
            <a:r>
              <a:rPr lang="en-US" dirty="0" smtClean="0"/>
              <a:t>for margins </a:t>
            </a:r>
            <a:r>
              <a:rPr lang="en-US" dirty="0"/>
              <a:t>and for the number of columns </a:t>
            </a:r>
            <a:r>
              <a:rPr lang="en-US" dirty="0" smtClean="0"/>
              <a:t>in the </a:t>
            </a:r>
            <a:r>
              <a:rPr lang="en-US" dirty="0"/>
              <a:t>document.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493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Document and Setting up a Master Page</a:t>
            </a:r>
            <a:endParaRPr lang="en-US" dirty="0"/>
          </a:p>
        </p:txBody>
      </p:sp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Master pages </a:t>
            </a:r>
            <a:r>
              <a:rPr lang="en-US" dirty="0" smtClean="0"/>
              <a:t>are templates </a:t>
            </a:r>
            <a:r>
              <a:rPr lang="en-US" dirty="0"/>
              <a:t>that you create for a page layout</a:t>
            </a:r>
            <a:r>
              <a:rPr lang="en-US" dirty="0" smtClean="0"/>
              <a:t>. With Master pages you:</a:t>
            </a:r>
            <a:endParaRPr lang="en-US" dirty="0"/>
          </a:p>
          <a:p>
            <a:pPr lvl="1"/>
            <a:r>
              <a:rPr lang="en-US" dirty="0" smtClean="0"/>
              <a:t>simply </a:t>
            </a:r>
            <a:r>
              <a:rPr lang="en-US" dirty="0"/>
              <a:t>apply </a:t>
            </a:r>
            <a:r>
              <a:rPr lang="en-US" dirty="0" smtClean="0"/>
              <a:t>it to </a:t>
            </a:r>
            <a:r>
              <a:rPr lang="en-US" dirty="0"/>
              <a:t>any document pages you want </a:t>
            </a:r>
            <a:r>
              <a:rPr lang="en-US" dirty="0" smtClean="0"/>
              <a:t>based on </a:t>
            </a:r>
            <a:r>
              <a:rPr lang="en-US" dirty="0"/>
              <a:t>that </a:t>
            </a:r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create a layout one time, then use it as many times as you like</a:t>
            </a:r>
          </a:p>
          <a:p>
            <a:pPr lvl="1"/>
            <a:r>
              <a:rPr lang="en-US" dirty="0" smtClean="0"/>
              <a:t>save </a:t>
            </a:r>
            <a:r>
              <a:rPr lang="en-US" dirty="0" smtClean="0"/>
              <a:t>time-consuming </a:t>
            </a:r>
            <a:r>
              <a:rPr lang="en-US" dirty="0" smtClean="0"/>
              <a:t>repetition</a:t>
            </a:r>
          </a:p>
          <a:p>
            <a:pPr lvl="1"/>
            <a:r>
              <a:rPr lang="en-US" dirty="0" smtClean="0"/>
              <a:t>have consistency </a:t>
            </a:r>
            <a:r>
              <a:rPr lang="en-US" dirty="0"/>
              <a:t>between document </a:t>
            </a:r>
            <a:r>
              <a:rPr lang="en-US" dirty="0" smtClean="0"/>
              <a:t>pages that </a:t>
            </a:r>
            <a:r>
              <a:rPr lang="en-US" dirty="0"/>
              <a:t>are meant to </a:t>
            </a:r>
            <a:r>
              <a:rPr lang="en-US" dirty="0" smtClean="0"/>
              <a:t>have the </a:t>
            </a:r>
            <a:r>
              <a:rPr lang="en-US" dirty="0"/>
              <a:t>same </a:t>
            </a:r>
            <a:r>
              <a:rPr lang="en-US" dirty="0" smtClean="0"/>
              <a:t>layout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16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</TotalTime>
  <Words>2832</Words>
  <Application>Microsoft Office PowerPoint</Application>
  <PresentationFormat>On-screen Show (4:3)</PresentationFormat>
  <Paragraphs>235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ＭＳ Ｐゴシック</vt:lpstr>
      <vt:lpstr>Arial</vt:lpstr>
      <vt:lpstr>Calibri</vt:lpstr>
      <vt:lpstr>Blank Presentation</vt:lpstr>
      <vt:lpstr>Chapter 3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a New Document and Setting up a Master Page</vt:lpstr>
      <vt:lpstr>Creating Text on Master Pages</vt:lpstr>
      <vt:lpstr>Creating Text on Master Pages</vt:lpstr>
      <vt:lpstr>Creating Text on Master Pages</vt:lpstr>
      <vt:lpstr>Creating Text on Master Pages</vt:lpstr>
      <vt:lpstr>Creating Text on Master Pages</vt:lpstr>
      <vt:lpstr>Creating Text on Master Pages</vt:lpstr>
      <vt:lpstr>Creating Text on Master Pages</vt:lpstr>
      <vt:lpstr>Creating Text on Master Pages</vt:lpstr>
      <vt:lpstr>Creating Text on Master Pages</vt:lpstr>
      <vt:lpstr>Creating Text on Master Pages</vt:lpstr>
      <vt:lpstr>Creating Text on Master Pages</vt:lpstr>
      <vt:lpstr>Creating Text on Master Pages</vt:lpstr>
      <vt:lpstr>Creating Text on Master Pages</vt:lpstr>
      <vt:lpstr>Applying Master Pages to Document Pages</vt:lpstr>
      <vt:lpstr>Applying Master Pages to Document Pages</vt:lpstr>
      <vt:lpstr>Modifying Master Pages and Document Pages</vt:lpstr>
      <vt:lpstr>Modifying Master Pages and Document Pages</vt:lpstr>
      <vt:lpstr>Modifying Master Pages and Document Pages</vt:lpstr>
      <vt:lpstr>Modifying Master Pages and Document Pages</vt:lpstr>
      <vt:lpstr>Modifying Master Pages and Document Pages</vt:lpstr>
      <vt:lpstr>Modifying Master Pages and Document Pages</vt:lpstr>
      <vt:lpstr>Placing and Threading Text</vt:lpstr>
      <vt:lpstr>Placing and Threading Text</vt:lpstr>
      <vt:lpstr>Placing and Threading Text</vt:lpstr>
      <vt:lpstr>Placing and Threading Text</vt:lpstr>
      <vt:lpstr>Placing and Threading Text</vt:lpstr>
      <vt:lpstr>Creating New Sections and Wrapping Text</vt:lpstr>
      <vt:lpstr>Creating New Sections and Wrapping Text</vt:lpstr>
      <vt:lpstr>Creating New Sections and Wrapping Text</vt:lpstr>
      <vt:lpstr>Creating New Sections and Wrapping Text</vt:lpstr>
      <vt:lpstr>Creating New Sections and Wrapping Text</vt:lpstr>
    </vt:vector>
  </TitlesOfParts>
  <Company>RHDG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Hopfer</dc:creator>
  <cp:lastModifiedBy>Ann Fisher</cp:lastModifiedBy>
  <cp:revision>52</cp:revision>
  <dcterms:created xsi:type="dcterms:W3CDTF">2012-03-02T18:09:51Z</dcterms:created>
  <dcterms:modified xsi:type="dcterms:W3CDTF">2014-06-26T23:04:35Z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1934647276</vt:i4>
  </property>
  <property fmtid="{D5CDD505-2E9C-101B-9397-08002B2CF9AE}" pid="3" name="_NewReviewCycle">
    <vt:lpwstr/>
  </property>
  <property fmtid="{D5CDD505-2E9C-101B-9397-08002B2CF9AE}" pid="4" name="_EmailSubject">
    <vt:lpwstr>Revealed PPT slide masters: IND, DW, FL, PS, and PREMIUM</vt:lpwstr>
  </property>
  <property fmtid="{D5CDD505-2E9C-101B-9397-08002B2CF9AE}" pid="5" name="_AuthorEmail">
    <vt:lpwstr>Kathryn.Kucharek@cengage.com</vt:lpwstr>
  </property>
  <property fmtid="{D5CDD505-2E9C-101B-9397-08002B2CF9AE}" pid="6" name="_AuthorEmailDisplayName">
    <vt:lpwstr>Kucharek, Kathryn</vt:lpwstr>
  </property>
</Properties>
</file>