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2"/>
  </p:notesMasterIdLst>
  <p:sldIdLst>
    <p:sldId id="258" r:id="rId2"/>
    <p:sldId id="260" r:id="rId3"/>
    <p:sldId id="313" r:id="rId4"/>
    <p:sldId id="314" r:id="rId5"/>
    <p:sldId id="315" r:id="rId6"/>
    <p:sldId id="316" r:id="rId7"/>
    <p:sldId id="317" r:id="rId8"/>
    <p:sldId id="318" r:id="rId9"/>
    <p:sldId id="319" r:id="rId10"/>
    <p:sldId id="320" r:id="rId11"/>
    <p:sldId id="321" r:id="rId12"/>
    <p:sldId id="322" r:id="rId13"/>
    <p:sldId id="323" r:id="rId14"/>
    <p:sldId id="324" r:id="rId15"/>
    <p:sldId id="325" r:id="rId16"/>
    <p:sldId id="326" r:id="rId17"/>
    <p:sldId id="327" r:id="rId18"/>
    <p:sldId id="328" r:id="rId19"/>
    <p:sldId id="329" r:id="rId20"/>
    <p:sldId id="330" r:id="rId21"/>
    <p:sldId id="331" r:id="rId22"/>
    <p:sldId id="332" r:id="rId23"/>
    <p:sldId id="333" r:id="rId24"/>
    <p:sldId id="280" r:id="rId25"/>
    <p:sldId id="334" r:id="rId26"/>
    <p:sldId id="335" r:id="rId27"/>
    <p:sldId id="337" r:id="rId28"/>
    <p:sldId id="338" r:id="rId29"/>
    <p:sldId id="339" r:id="rId30"/>
    <p:sldId id="341" r:id="rId31"/>
    <p:sldId id="340" r:id="rId32"/>
    <p:sldId id="342" r:id="rId33"/>
    <p:sldId id="343" r:id="rId34"/>
    <p:sldId id="344" r:id="rId35"/>
    <p:sldId id="345" r:id="rId36"/>
    <p:sldId id="346" r:id="rId37"/>
    <p:sldId id="347" r:id="rId38"/>
    <p:sldId id="295" r:id="rId39"/>
    <p:sldId id="348" r:id="rId40"/>
    <p:sldId id="349" r:id="rId41"/>
    <p:sldId id="350" r:id="rId42"/>
    <p:sldId id="298" r:id="rId43"/>
    <p:sldId id="351" r:id="rId44"/>
    <p:sldId id="352" r:id="rId45"/>
    <p:sldId id="353" r:id="rId46"/>
    <p:sldId id="301" r:id="rId47"/>
    <p:sldId id="354" r:id="rId48"/>
    <p:sldId id="355" r:id="rId49"/>
    <p:sldId id="305" r:id="rId50"/>
    <p:sldId id="356" r:id="rId51"/>
    <p:sldId id="357" r:id="rId52"/>
    <p:sldId id="358" r:id="rId53"/>
    <p:sldId id="359" r:id="rId54"/>
    <p:sldId id="360" r:id="rId55"/>
    <p:sldId id="310" r:id="rId56"/>
    <p:sldId id="361" r:id="rId57"/>
    <p:sldId id="362" r:id="rId58"/>
    <p:sldId id="363" r:id="rId59"/>
    <p:sldId id="364" r:id="rId60"/>
    <p:sldId id="365" r:id="rId6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67" autoAdjust="0"/>
    <p:restoredTop sz="99203" autoAdjust="0"/>
  </p:normalViewPr>
  <p:slideViewPr>
    <p:cSldViewPr snapToGrid="0" snapToObjects="1">
      <p:cViewPr varScale="1">
        <p:scale>
          <a:sx n="50" d="100"/>
          <a:sy n="50" d="100"/>
        </p:scale>
        <p:origin x="1176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2000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D52E7D-3483-4446-8B9F-BCB9009E71C3}" type="datetimeFigureOut">
              <a:rPr lang="en-US" smtClean="0"/>
              <a:t>6/26/2014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828037-3754-40DB-B28E-659363D169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69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6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366765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37616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643947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518476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645076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539710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872774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972135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969429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501677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491609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711772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039572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264723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219423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786226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6144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8068016-5795-4A21-AC59-E51034648750}" type="slidenum">
              <a:rPr lang="en-US" smtClean="0"/>
              <a:pPr/>
              <a:t>24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541517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6144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8068016-5795-4A21-AC59-E51034648750}" type="slidenum">
              <a:rPr lang="en-US" smtClean="0"/>
              <a:pPr/>
              <a:t>25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998634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6144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8068016-5795-4A21-AC59-E51034648750}" type="slidenum">
              <a:rPr lang="en-US" smtClean="0"/>
              <a:pPr/>
              <a:t>26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079183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6144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8068016-5795-4A21-AC59-E51034648750}" type="slidenum">
              <a:rPr lang="en-US" smtClean="0"/>
              <a:pPr/>
              <a:t>27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2615876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6144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8068016-5795-4A21-AC59-E51034648750}" type="slidenum">
              <a:rPr lang="en-US" smtClean="0"/>
              <a:pPr/>
              <a:t>28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890553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6144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8068016-5795-4A21-AC59-E51034648750}" type="slidenum">
              <a:rPr lang="en-US" smtClean="0"/>
              <a:pPr/>
              <a:t>29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87365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5319019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6144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8068016-5795-4A21-AC59-E51034648750}" type="slidenum">
              <a:rPr lang="en-US" smtClean="0"/>
              <a:pPr/>
              <a:t>30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7524359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6144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8068016-5795-4A21-AC59-E51034648750}" type="slidenum">
              <a:rPr lang="en-US" smtClean="0"/>
              <a:pPr/>
              <a:t>31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1402649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6144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8068016-5795-4A21-AC59-E51034648750}" type="slidenum">
              <a:rPr lang="en-US" smtClean="0"/>
              <a:pPr/>
              <a:t>32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4157203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6144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8068016-5795-4A21-AC59-E51034648750}" type="slidenum">
              <a:rPr lang="en-US" smtClean="0"/>
              <a:pPr/>
              <a:t>33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8238321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6144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8068016-5795-4A21-AC59-E51034648750}" type="slidenum">
              <a:rPr lang="en-US" smtClean="0"/>
              <a:pPr/>
              <a:t>34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2391163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6144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8068016-5795-4A21-AC59-E51034648750}" type="slidenum">
              <a:rPr lang="en-US" smtClean="0"/>
              <a:pPr/>
              <a:t>35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3769825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6144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8068016-5795-4A21-AC59-E51034648750}" type="slidenum">
              <a:rPr lang="en-US" smtClean="0"/>
              <a:pPr/>
              <a:t>36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6345940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6144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8068016-5795-4A21-AC59-E51034648750}" type="slidenum">
              <a:rPr lang="en-US" smtClean="0"/>
              <a:pPr/>
              <a:t>37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2151395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921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A452DC1-568E-4794-ABCA-9E32463DFBB6}" type="slidenum">
              <a:rPr lang="en-US" smtClean="0"/>
              <a:pPr/>
              <a:t>38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462598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6144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8068016-5795-4A21-AC59-E51034648750}" type="slidenum">
              <a:rPr lang="en-US" smtClean="0"/>
              <a:pPr/>
              <a:t>39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93464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7398127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6144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8068016-5795-4A21-AC59-E51034648750}" type="slidenum">
              <a:rPr lang="en-US" smtClean="0"/>
              <a:pPr/>
              <a:t>40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5760667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6144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8068016-5795-4A21-AC59-E51034648750}" type="slidenum">
              <a:rPr lang="en-US" smtClean="0"/>
              <a:pPr/>
              <a:t>41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8460895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83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983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0129158-C01A-4622-B2A8-25A07BF08379}" type="slidenum">
              <a:rPr lang="en-US" smtClean="0"/>
              <a:pPr/>
              <a:t>42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0939871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6144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8068016-5795-4A21-AC59-E51034648750}" type="slidenum">
              <a:rPr lang="en-US" smtClean="0"/>
              <a:pPr/>
              <a:t>43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1824976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6144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8068016-5795-4A21-AC59-E51034648750}" type="slidenum">
              <a:rPr lang="en-US" smtClean="0"/>
              <a:pPr/>
              <a:t>44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5412264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6144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8068016-5795-4A21-AC59-E51034648750}" type="slidenum">
              <a:rPr lang="en-US" smtClean="0"/>
              <a:pPr/>
              <a:t>45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232930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445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10445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9B38455-3E92-4707-B53E-7AD5B2588524}" type="slidenum">
              <a:rPr lang="en-US" smtClean="0">
                <a:solidFill>
                  <a:srgbClr val="000000"/>
                </a:solidFill>
              </a:rPr>
              <a:pPr/>
              <a:t>46</a:t>
            </a:fld>
            <a:endParaRPr lang="en-US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98725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6144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8068016-5795-4A21-AC59-E51034648750}" type="slidenum">
              <a:rPr lang="en-US" smtClean="0"/>
              <a:pPr/>
              <a:t>47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5710603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6144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8068016-5795-4A21-AC59-E51034648750}" type="slidenum">
              <a:rPr lang="en-US" smtClean="0"/>
              <a:pPr/>
              <a:t>48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8404222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4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11264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0656AA0-78F8-4310-8266-A203A3C6BBDA}" type="slidenum">
              <a:rPr lang="en-US" smtClean="0"/>
              <a:pPr/>
              <a:t>49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625396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9137423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6144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8068016-5795-4A21-AC59-E51034648750}" type="slidenum">
              <a:rPr lang="en-US" smtClean="0"/>
              <a:pPr/>
              <a:t>50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6945550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6144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8068016-5795-4A21-AC59-E51034648750}" type="slidenum">
              <a:rPr lang="en-US" smtClean="0"/>
              <a:pPr/>
              <a:t>51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304582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6144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8068016-5795-4A21-AC59-E51034648750}" type="slidenum">
              <a:rPr lang="en-US" smtClean="0"/>
              <a:pPr/>
              <a:t>52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4674716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6144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8068016-5795-4A21-AC59-E51034648750}" type="slidenum">
              <a:rPr lang="en-US" smtClean="0"/>
              <a:pPr/>
              <a:t>53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0011466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6144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8068016-5795-4A21-AC59-E51034648750}" type="slidenum">
              <a:rPr lang="en-US" smtClean="0"/>
              <a:pPr/>
              <a:t>54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7527956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88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  <p:sp>
        <p:nvSpPr>
          <p:cNvPr id="1228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02A062D-8A47-4793-807E-861140205ECE}" type="slidenum">
              <a:rPr lang="en-US" smtClean="0"/>
              <a:pPr/>
              <a:t>55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1856464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6144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8068016-5795-4A21-AC59-E51034648750}" type="slidenum">
              <a:rPr lang="en-US" smtClean="0"/>
              <a:pPr/>
              <a:t>56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0401158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6144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8068016-5795-4A21-AC59-E51034648750}" type="slidenum">
              <a:rPr lang="en-US" smtClean="0"/>
              <a:pPr/>
              <a:t>57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6717983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6144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8068016-5795-4A21-AC59-E51034648750}" type="slidenum">
              <a:rPr lang="en-US" smtClean="0"/>
              <a:pPr/>
              <a:t>58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0632009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6144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8068016-5795-4A21-AC59-E51034648750}" type="slidenum">
              <a:rPr lang="en-US" smtClean="0"/>
              <a:pPr/>
              <a:t>59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801273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7101968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88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  <p:sp>
        <p:nvSpPr>
          <p:cNvPr id="1228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02A062D-8A47-4793-807E-861140205ECE}" type="slidenum">
              <a:rPr lang="en-US" smtClean="0"/>
              <a:pPr/>
              <a:t>60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54225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178081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625800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15780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ID-PPT-Master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81400"/>
            <a:ext cx="6400800" cy="20574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04203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219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74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 descr="ID-PPT-Master.jpg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59436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05000"/>
            <a:ext cx="77724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60218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400">
          <a:solidFill>
            <a:srgbClr val="80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400">
          <a:solidFill>
            <a:srgbClr val="800000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400">
          <a:solidFill>
            <a:srgbClr val="800000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400">
          <a:solidFill>
            <a:srgbClr val="800000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400">
          <a:solidFill>
            <a:srgbClr val="800000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400">
          <a:solidFill>
            <a:srgbClr val="942D37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400">
          <a:solidFill>
            <a:srgbClr val="942D37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400">
          <a:solidFill>
            <a:srgbClr val="942D37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400">
          <a:solidFill>
            <a:srgbClr val="942D37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A30B15"/>
        </a:buClr>
        <a:buChar char="–"/>
        <a:defRPr sz="2500">
          <a:solidFill>
            <a:srgbClr val="EC7B0F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1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9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tiff"/><Relationship Id="rId4" Type="http://schemas.openxmlformats.org/officeDocument/2006/relationships/image" Target="../media/image5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4</a:t>
            </a:r>
          </a:p>
        </p:txBody>
      </p:sp>
      <p:sp>
        <p:nvSpPr>
          <p:cNvPr id="15362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Working with Frames</a:t>
            </a:r>
          </a:p>
        </p:txBody>
      </p:sp>
    </p:spTree>
    <p:extLst>
      <p:ext uri="{BB962C8B-B14F-4D97-AF65-F5344CB8AC3E}">
        <p14:creationId xmlns:p14="http://schemas.microsoft.com/office/powerpoint/2010/main" val="225705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Aligning and Distributing Objects on a Page</a:t>
            </a:r>
            <a:endParaRPr lang="en-US" dirty="0"/>
          </a:p>
        </p:txBody>
      </p:sp>
      <p:sp>
        <p:nvSpPr>
          <p:cNvPr id="1945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times, when laying out a page, you </a:t>
            </a:r>
            <a:r>
              <a:rPr lang="en-US" dirty="0" smtClean="0"/>
              <a:t>will want </a:t>
            </a:r>
            <a:r>
              <a:rPr lang="en-US" dirty="0"/>
              <a:t>to create multiple objects that are </a:t>
            </a:r>
            <a:r>
              <a:rPr lang="en-US" dirty="0" smtClean="0"/>
              <a:t>evenly spaced in lines or in grids.</a:t>
            </a:r>
          </a:p>
          <a:p>
            <a:r>
              <a:rPr lang="en-US" dirty="0" smtClean="0"/>
              <a:t>InDesign CC offers many </a:t>
            </a:r>
            <a:r>
              <a:rPr lang="en-US" dirty="0"/>
              <a:t>great utilities for accomplishing </a:t>
            </a:r>
            <a:r>
              <a:rPr lang="en-US" dirty="0" smtClean="0"/>
              <a:t>this, one </a:t>
            </a:r>
            <a:r>
              <a:rPr lang="en-US" dirty="0"/>
              <a:t>of which is the Step and Repeat </a:t>
            </a:r>
            <a:r>
              <a:rPr lang="en-US" dirty="0" smtClean="0"/>
              <a:t>dialog box.</a:t>
            </a:r>
          </a:p>
          <a:p>
            <a:r>
              <a:rPr lang="en-US" dirty="0"/>
              <a:t>You also specify </a:t>
            </a:r>
            <a:r>
              <a:rPr lang="en-US" dirty="0" smtClean="0"/>
              <a:t>the </a:t>
            </a:r>
            <a:r>
              <a:rPr lang="en-US" b="1" dirty="0" smtClean="0"/>
              <a:t>offset </a:t>
            </a:r>
            <a:r>
              <a:rPr lang="en-US" dirty="0"/>
              <a:t>value for each successive copy. </a:t>
            </a:r>
            <a:r>
              <a:rPr lang="en-US" dirty="0" smtClean="0"/>
              <a:t>The offset </a:t>
            </a:r>
            <a:r>
              <a:rPr lang="en-US" dirty="0"/>
              <a:t>is the horizontal and vertical </a:t>
            </a:r>
            <a:r>
              <a:rPr lang="en-US" dirty="0" smtClean="0"/>
              <a:t>distance the </a:t>
            </a:r>
            <a:r>
              <a:rPr lang="en-US" dirty="0"/>
              <a:t>copy will be from the original.</a:t>
            </a:r>
          </a:p>
        </p:txBody>
      </p:sp>
    </p:spTree>
    <p:extLst>
      <p:ext uri="{BB962C8B-B14F-4D97-AF65-F5344CB8AC3E}">
        <p14:creationId xmlns:p14="http://schemas.microsoft.com/office/powerpoint/2010/main" val="31146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Aligning and Distributing Objects on a Page</a:t>
            </a:r>
            <a:endParaRPr lang="en-US" dirty="0"/>
          </a:p>
        </p:txBody>
      </p:sp>
      <p:sp>
        <p:nvSpPr>
          <p:cNvPr id="1945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Align panel offers quick and </a:t>
            </a:r>
            <a:r>
              <a:rPr lang="en-US" dirty="0" smtClean="0"/>
              <a:t>simple solutions </a:t>
            </a:r>
            <a:r>
              <a:rPr lang="en-US" dirty="0"/>
              <a:t>for aligning and distributing </a:t>
            </a:r>
            <a:r>
              <a:rPr lang="en-US" dirty="0" smtClean="0"/>
              <a:t>multiple objects </a:t>
            </a:r>
            <a:r>
              <a:rPr lang="en-US" dirty="0"/>
              <a:t>on a </a:t>
            </a:r>
            <a:r>
              <a:rPr lang="en-US" dirty="0" smtClean="0"/>
              <a:t>page.</a:t>
            </a:r>
          </a:p>
          <a:p>
            <a:r>
              <a:rPr lang="en-US" dirty="0" smtClean="0"/>
              <a:t>To </a:t>
            </a:r>
            <a:r>
              <a:rPr lang="en-US" b="1" dirty="0"/>
              <a:t>align </a:t>
            </a:r>
            <a:r>
              <a:rPr lang="en-US" dirty="0"/>
              <a:t>objects is </a:t>
            </a:r>
            <a:r>
              <a:rPr lang="en-US" dirty="0" smtClean="0"/>
              <a:t>to position </a:t>
            </a:r>
            <a:r>
              <a:rPr lang="en-US" dirty="0"/>
              <a:t>them by their tops, bottoms, </a:t>
            </a:r>
            <a:r>
              <a:rPr lang="en-US" dirty="0" smtClean="0"/>
              <a:t>left sides</a:t>
            </a:r>
            <a:r>
              <a:rPr lang="en-US" dirty="0"/>
              <a:t>, right sides or </a:t>
            </a:r>
            <a:r>
              <a:rPr lang="en-US" dirty="0" smtClean="0"/>
              <a:t>centers.</a:t>
            </a:r>
          </a:p>
          <a:p>
            <a:r>
              <a:rPr lang="en-US" dirty="0" smtClean="0"/>
              <a:t>To </a:t>
            </a:r>
            <a:r>
              <a:rPr lang="en-US" b="1" dirty="0" smtClean="0"/>
              <a:t>distribute </a:t>
            </a:r>
            <a:r>
              <a:rPr lang="en-US" dirty="0" smtClean="0"/>
              <a:t>objects </a:t>
            </a:r>
            <a:r>
              <a:rPr lang="en-US" dirty="0"/>
              <a:t>is to space them equally on a </a:t>
            </a:r>
            <a:r>
              <a:rPr lang="en-US" dirty="0" smtClean="0"/>
              <a:t>page horizontally</a:t>
            </a:r>
            <a:r>
              <a:rPr lang="en-US" dirty="0"/>
              <a:t>, vertically, or </a:t>
            </a:r>
            <a:r>
              <a:rPr lang="en-US" dirty="0" smtClean="0"/>
              <a:t>both.</a:t>
            </a:r>
          </a:p>
        </p:txBody>
      </p:sp>
    </p:spTree>
    <p:extLst>
      <p:ext uri="{BB962C8B-B14F-4D97-AF65-F5344CB8AC3E}">
        <p14:creationId xmlns:p14="http://schemas.microsoft.com/office/powerpoint/2010/main" val="103220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Aligning and Distributing Objects on a Page</a:t>
            </a:r>
            <a:endParaRPr lang="en-US" dirty="0"/>
          </a:p>
        </p:txBody>
      </p:sp>
      <p:sp>
        <p:nvSpPr>
          <p:cNvPr id="1945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/>
              <a:t>the </a:t>
            </a:r>
            <a:r>
              <a:rPr lang="en-US" dirty="0" smtClean="0"/>
              <a:t>top section </a:t>
            </a:r>
            <a:r>
              <a:rPr lang="en-US" dirty="0"/>
              <a:t>of the Align panel, you can </a:t>
            </a:r>
            <a:r>
              <a:rPr lang="en-US" dirty="0" smtClean="0"/>
              <a:t>choose from </a:t>
            </a:r>
            <a:r>
              <a:rPr lang="en-US" dirty="0"/>
              <a:t>six alignment </a:t>
            </a:r>
            <a:r>
              <a:rPr lang="en-US" dirty="0" smtClean="0"/>
              <a:t>buttons:</a:t>
            </a:r>
          </a:p>
          <a:p>
            <a:pPr lvl="1"/>
            <a:r>
              <a:rPr lang="en-US" dirty="0" smtClean="0"/>
              <a:t>Align top edges</a:t>
            </a:r>
          </a:p>
          <a:p>
            <a:pPr lvl="1"/>
            <a:r>
              <a:rPr lang="en-US" dirty="0" smtClean="0"/>
              <a:t>Align bottom edges</a:t>
            </a:r>
          </a:p>
          <a:p>
            <a:pPr lvl="1"/>
            <a:r>
              <a:rPr lang="en-US" dirty="0" smtClean="0"/>
              <a:t>Align right edges</a:t>
            </a:r>
          </a:p>
          <a:p>
            <a:pPr lvl="1"/>
            <a:r>
              <a:rPr lang="en-US" dirty="0" smtClean="0"/>
              <a:t>Align left edges</a:t>
            </a:r>
          </a:p>
          <a:p>
            <a:pPr lvl="1"/>
            <a:r>
              <a:rPr lang="en-US" dirty="0" smtClean="0"/>
              <a:t>Align horizontal centers</a:t>
            </a:r>
          </a:p>
          <a:p>
            <a:pPr lvl="1"/>
            <a:r>
              <a:rPr lang="en-US" dirty="0" smtClean="0"/>
              <a:t>Align vertical centers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01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Aligning and Distributing Objects on a Page</a:t>
            </a:r>
            <a:endParaRPr lang="en-US" dirty="0"/>
          </a:p>
        </p:txBody>
      </p:sp>
      <p:sp>
        <p:nvSpPr>
          <p:cNvPr id="1945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use the </a:t>
            </a:r>
            <a:r>
              <a:rPr lang="en-US" dirty="0"/>
              <a:t>Distribute Objects section of </a:t>
            </a:r>
            <a:r>
              <a:rPr lang="en-US" dirty="0" smtClean="0"/>
              <a:t>the Align </a:t>
            </a:r>
            <a:r>
              <a:rPr lang="en-US" dirty="0"/>
              <a:t>panel to distribute </a:t>
            </a:r>
            <a:r>
              <a:rPr lang="en-US" dirty="0" smtClean="0"/>
              <a:t>objects.</a:t>
            </a:r>
          </a:p>
          <a:p>
            <a:r>
              <a:rPr lang="en-US" dirty="0" smtClean="0"/>
              <a:t>As stated earlier</a:t>
            </a:r>
            <a:r>
              <a:rPr lang="en-US" dirty="0"/>
              <a:t>, to distribute objects is to space </a:t>
            </a:r>
            <a:r>
              <a:rPr lang="en-US" dirty="0" smtClean="0"/>
              <a:t>them equally </a:t>
            </a:r>
            <a:r>
              <a:rPr lang="en-US" dirty="0"/>
              <a:t>on a page, horizontally, vertically</a:t>
            </a:r>
            <a:r>
              <a:rPr lang="en-US" dirty="0" smtClean="0"/>
              <a:t>, or </a:t>
            </a:r>
            <a:r>
              <a:rPr lang="en-US" dirty="0"/>
              <a:t>both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following figure shows three objects that are not distributed evenly on either the horizontal or vertical axis.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67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Aligning and Distributing Objects on a Page</a:t>
            </a:r>
            <a:endParaRPr lang="en-US" dirty="0"/>
          </a:p>
        </p:txBody>
      </p:sp>
      <p:sp>
        <p:nvSpPr>
          <p:cNvPr id="19457" name="Content Placeholder 2"/>
          <p:cNvSpPr>
            <a:spLocks noGrp="1"/>
          </p:cNvSpPr>
          <p:nvPr>
            <p:ph idx="1"/>
          </p:nvPr>
        </p:nvSpPr>
        <p:spPr>
          <a:xfrm>
            <a:off x="0" y="5740400"/>
            <a:ext cx="9144000" cy="355600"/>
          </a:xfrm>
        </p:spPr>
        <p:txBody>
          <a:bodyPr/>
          <a:lstStyle/>
          <a:p>
            <a:pPr marL="0" indent="0" algn="ctr">
              <a:buNone/>
            </a:pPr>
            <a:r>
              <a:rPr lang="en-US" sz="1800" dirty="0" smtClean="0"/>
              <a:t>Three objects, positioned randomly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274" y="1950885"/>
            <a:ext cx="2981325" cy="3789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1160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Aligning and Distributing Objects on a Page</a:t>
            </a:r>
            <a:endParaRPr lang="en-US" dirty="0"/>
          </a:p>
        </p:txBody>
      </p:sp>
      <p:sp>
        <p:nvSpPr>
          <p:cNvPr id="1945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following figure shows </a:t>
            </a:r>
            <a:r>
              <a:rPr lang="en-US" dirty="0"/>
              <a:t>the </a:t>
            </a:r>
            <a:r>
              <a:rPr lang="en-US" dirty="0" smtClean="0"/>
              <a:t>same three </a:t>
            </a:r>
            <a:r>
              <a:rPr lang="en-US" dirty="0"/>
              <a:t>objects after clicking the </a:t>
            </a:r>
            <a:r>
              <a:rPr lang="en-US" dirty="0" smtClean="0"/>
              <a:t>Distribute horizontal </a:t>
            </a:r>
            <a:r>
              <a:rPr lang="en-US" dirty="0"/>
              <a:t>centers button</a:t>
            </a:r>
            <a:r>
              <a:rPr lang="en-US" dirty="0" smtClean="0"/>
              <a:t>.</a:t>
            </a:r>
          </a:p>
          <a:p>
            <a:r>
              <a:rPr lang="en-US" dirty="0"/>
              <a:t>Clicking </a:t>
            </a:r>
            <a:r>
              <a:rPr lang="en-US" dirty="0" smtClean="0"/>
              <a:t>this button </a:t>
            </a:r>
            <a:r>
              <a:rPr lang="en-US" dirty="0"/>
              <a:t>means that—on the horizontal </a:t>
            </a:r>
            <a:r>
              <a:rPr lang="en-US" dirty="0" smtClean="0"/>
              <a:t>axis—the </a:t>
            </a:r>
            <a:r>
              <a:rPr lang="en-US" dirty="0"/>
              <a:t>distance between the center point of </a:t>
            </a:r>
            <a:r>
              <a:rPr lang="en-US" dirty="0" smtClean="0"/>
              <a:t>the first </a:t>
            </a:r>
            <a:r>
              <a:rPr lang="en-US" dirty="0"/>
              <a:t>object and the center point of the </a:t>
            </a:r>
            <a:r>
              <a:rPr lang="en-US" dirty="0" smtClean="0"/>
              <a:t>second object </a:t>
            </a:r>
            <a:r>
              <a:rPr lang="en-US" dirty="0"/>
              <a:t>is the same as the distance </a:t>
            </a:r>
            <a:r>
              <a:rPr lang="en-US" dirty="0" smtClean="0"/>
              <a:t>between the </a:t>
            </a:r>
            <a:r>
              <a:rPr lang="en-US" dirty="0"/>
              <a:t>center point of the second object and </a:t>
            </a:r>
            <a:r>
              <a:rPr lang="en-US" dirty="0" smtClean="0"/>
              <a:t>the center </a:t>
            </a:r>
            <a:r>
              <a:rPr lang="en-US" dirty="0"/>
              <a:t>point of the third object.</a:t>
            </a:r>
          </a:p>
        </p:txBody>
      </p:sp>
    </p:spTree>
    <p:extLst>
      <p:ext uri="{BB962C8B-B14F-4D97-AF65-F5344CB8AC3E}">
        <p14:creationId xmlns:p14="http://schemas.microsoft.com/office/powerpoint/2010/main" val="395909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Aligning and Distributing Objects on a Page</a:t>
            </a:r>
            <a:endParaRPr lang="en-US" dirty="0"/>
          </a:p>
        </p:txBody>
      </p:sp>
      <p:sp>
        <p:nvSpPr>
          <p:cNvPr id="19457" name="Content Placeholder 2"/>
          <p:cNvSpPr>
            <a:spLocks noGrp="1"/>
          </p:cNvSpPr>
          <p:nvPr>
            <p:ph idx="1"/>
          </p:nvPr>
        </p:nvSpPr>
        <p:spPr>
          <a:xfrm>
            <a:off x="0" y="5740400"/>
            <a:ext cx="9144000" cy="355600"/>
          </a:xfrm>
        </p:spPr>
        <p:txBody>
          <a:bodyPr/>
          <a:lstStyle/>
          <a:p>
            <a:pPr marL="0" indent="0" algn="ctr">
              <a:buNone/>
            </a:pPr>
            <a:r>
              <a:rPr lang="en-US" sz="1800" dirty="0" smtClean="0"/>
              <a:t>Objects distributed by their horizontal centers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4514" y="1971676"/>
            <a:ext cx="2966235" cy="3768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6451600" y="3665538"/>
            <a:ext cx="1742874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30B15"/>
              </a:buClr>
              <a:buChar char="–"/>
              <a:defRPr sz="2500">
                <a:solidFill>
                  <a:srgbClr val="EC7B0F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1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9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sz="1800" kern="0" dirty="0" smtClean="0"/>
              <a:t>Distribute </a:t>
            </a:r>
            <a:r>
              <a:rPr lang="en-US" sz="1800" kern="0" dirty="0" smtClean="0"/>
              <a:t>horizontal centers button</a:t>
            </a:r>
          </a:p>
        </p:txBody>
      </p:sp>
      <p:cxnSp>
        <p:nvCxnSpPr>
          <p:cNvPr id="4" name="Straight Connector 3"/>
          <p:cNvCxnSpPr/>
          <p:nvPr/>
        </p:nvCxnSpPr>
        <p:spPr bwMode="auto">
          <a:xfrm flipV="1">
            <a:off x="4408189" y="3868738"/>
            <a:ext cx="2094211" cy="838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12585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Aligning and Distributing Objects on a Page</a:t>
            </a:r>
            <a:endParaRPr lang="en-US" dirty="0"/>
          </a:p>
        </p:txBody>
      </p:sp>
      <p:sp>
        <p:nvSpPr>
          <p:cNvPr id="1945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following figure shows </a:t>
            </a:r>
            <a:r>
              <a:rPr lang="en-US" dirty="0"/>
              <a:t>the same three objects </a:t>
            </a:r>
            <a:r>
              <a:rPr lang="en-US" dirty="0" smtClean="0"/>
              <a:t>after clicking </a:t>
            </a:r>
            <a:r>
              <a:rPr lang="en-US" dirty="0"/>
              <a:t>the Distribute vertical centers button.</a:t>
            </a:r>
          </a:p>
          <a:p>
            <a:r>
              <a:rPr lang="en-US" dirty="0"/>
              <a:t>Clicking this button means that—on </a:t>
            </a:r>
            <a:r>
              <a:rPr lang="en-US" dirty="0" smtClean="0"/>
              <a:t>the vertical </a:t>
            </a:r>
            <a:r>
              <a:rPr lang="en-US" dirty="0"/>
              <a:t>axis—the distance between the </a:t>
            </a:r>
            <a:r>
              <a:rPr lang="en-US" dirty="0" smtClean="0"/>
              <a:t>center points </a:t>
            </a:r>
            <a:r>
              <a:rPr lang="en-US" dirty="0"/>
              <a:t>of the first two objects is the same </a:t>
            </a:r>
            <a:r>
              <a:rPr lang="en-US" dirty="0" smtClean="0"/>
              <a:t>as the </a:t>
            </a:r>
            <a:r>
              <a:rPr lang="en-US" dirty="0"/>
              <a:t>distance between the center points of </a:t>
            </a:r>
            <a:r>
              <a:rPr lang="en-US" dirty="0" smtClean="0"/>
              <a:t>the second </a:t>
            </a:r>
            <a:r>
              <a:rPr lang="en-US" dirty="0"/>
              <a:t>and third objects.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930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0539" y="1949326"/>
            <a:ext cx="2976562" cy="3791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Aligning and Distributing Objects on a Page</a:t>
            </a:r>
            <a:endParaRPr lang="en-US" dirty="0"/>
          </a:p>
        </p:txBody>
      </p:sp>
      <p:sp>
        <p:nvSpPr>
          <p:cNvPr id="19457" name="Content Placeholder 2"/>
          <p:cNvSpPr>
            <a:spLocks noGrp="1"/>
          </p:cNvSpPr>
          <p:nvPr>
            <p:ph idx="1"/>
          </p:nvPr>
        </p:nvSpPr>
        <p:spPr>
          <a:xfrm>
            <a:off x="0" y="5740400"/>
            <a:ext cx="9144000" cy="355600"/>
          </a:xfrm>
        </p:spPr>
        <p:txBody>
          <a:bodyPr/>
          <a:lstStyle/>
          <a:p>
            <a:pPr marL="0" indent="0" algn="ctr">
              <a:buNone/>
            </a:pPr>
            <a:r>
              <a:rPr lang="en-US" sz="1800" dirty="0" smtClean="0"/>
              <a:t>Objects distributed by their horizontal centers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797126" y="3805238"/>
            <a:ext cx="1565074" cy="177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30B15"/>
              </a:buClr>
              <a:buChar char="–"/>
              <a:defRPr sz="2500">
                <a:solidFill>
                  <a:srgbClr val="EC7B0F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1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9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FontTx/>
              <a:buNone/>
            </a:pPr>
            <a:r>
              <a:rPr lang="en-US" sz="1800" kern="0" dirty="0" smtClean="0"/>
              <a:t>Distribute </a:t>
            </a:r>
            <a:r>
              <a:rPr lang="en-US" sz="1800" kern="0" dirty="0" smtClean="0"/>
              <a:t>vertical centers button</a:t>
            </a: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2286000" y="4021138"/>
            <a:ext cx="1381722" cy="8366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08302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Aligning and Distributing Objects on a Page</a:t>
            </a:r>
            <a:endParaRPr lang="en-US" dirty="0"/>
          </a:p>
        </p:txBody>
      </p:sp>
      <p:sp>
        <p:nvSpPr>
          <p:cNvPr id="1945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select multiple objects, a </a:t>
            </a:r>
            <a:r>
              <a:rPr lang="en-US" dirty="0" smtClean="0"/>
              <a:t>bounding box </a:t>
            </a:r>
            <a:r>
              <a:rPr lang="en-US" dirty="0"/>
              <a:t>appears around the </a:t>
            </a:r>
            <a:r>
              <a:rPr lang="en-US" dirty="0" smtClean="0"/>
              <a:t>objects; </a:t>
            </a:r>
            <a:r>
              <a:rPr lang="en-US" dirty="0"/>
              <a:t>you can drag the handles of that </a:t>
            </a:r>
            <a:r>
              <a:rPr lang="en-US" dirty="0" smtClean="0"/>
              <a:t>bounding box </a:t>
            </a:r>
            <a:r>
              <a:rPr lang="en-US" dirty="0"/>
              <a:t>to transform all the selected objects.</a:t>
            </a:r>
          </a:p>
          <a:p>
            <a:r>
              <a:rPr lang="en-US" dirty="0"/>
              <a:t>The Live Distribute option offers a </a:t>
            </a:r>
            <a:r>
              <a:rPr lang="en-US" dirty="0" smtClean="0"/>
              <a:t>different behavior; instead </a:t>
            </a:r>
            <a:r>
              <a:rPr lang="en-US" dirty="0"/>
              <a:t>of resizing the objects, you </a:t>
            </a:r>
            <a:r>
              <a:rPr lang="en-US" dirty="0" smtClean="0"/>
              <a:t>can use </a:t>
            </a:r>
            <a:r>
              <a:rPr lang="en-US" dirty="0"/>
              <a:t>the Live Distribute option to </a:t>
            </a:r>
            <a:r>
              <a:rPr lang="en-US" dirty="0" smtClean="0"/>
              <a:t>proportionally resize </a:t>
            </a:r>
            <a:r>
              <a:rPr lang="en-US" dirty="0"/>
              <a:t>the </a:t>
            </a:r>
            <a:r>
              <a:rPr lang="en-US" i="1" dirty="0"/>
              <a:t>space between </a:t>
            </a:r>
            <a:r>
              <a:rPr lang="en-US" dirty="0"/>
              <a:t>the objects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Aligning and Distributing Objects on a Page</a:t>
            </a:r>
            <a:endParaRPr lang="en-US" dirty="0"/>
          </a:p>
        </p:txBody>
      </p:sp>
      <p:sp>
        <p:nvSpPr>
          <p:cNvPr id="1945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fill </a:t>
            </a:r>
            <a:r>
              <a:rPr lang="en-US" dirty="0"/>
              <a:t>is a color you apply to the inside of </a:t>
            </a:r>
            <a:r>
              <a:rPr lang="en-US" dirty="0" smtClean="0"/>
              <a:t>an object.</a:t>
            </a:r>
          </a:p>
          <a:p>
            <a:r>
              <a:rPr lang="en-US" dirty="0" smtClean="0"/>
              <a:t>A </a:t>
            </a:r>
            <a:r>
              <a:rPr lang="en-US" b="1" dirty="0"/>
              <a:t>stroke </a:t>
            </a:r>
            <a:r>
              <a:rPr lang="en-US" dirty="0"/>
              <a:t>is a color that you apply </a:t>
            </a:r>
            <a:r>
              <a:rPr lang="en-US" dirty="0" smtClean="0"/>
              <a:t>to the </a:t>
            </a:r>
            <a:r>
              <a:rPr lang="en-US" dirty="0"/>
              <a:t>outline of an </a:t>
            </a:r>
            <a:r>
              <a:rPr lang="en-US" dirty="0" smtClean="0"/>
              <a:t>object.</a:t>
            </a:r>
          </a:p>
          <a:p>
            <a:r>
              <a:rPr lang="en-US" dirty="0" smtClean="0"/>
              <a:t>The following figure shows an object </a:t>
            </a:r>
            <a:r>
              <a:rPr lang="en-US" dirty="0"/>
              <a:t>with a blue fill and a yellow stroke.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8641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Aligning and Distributing Objects on a Page</a:t>
            </a:r>
            <a:endParaRPr lang="en-US" dirty="0"/>
          </a:p>
        </p:txBody>
      </p:sp>
      <p:sp>
        <p:nvSpPr>
          <p:cNvPr id="1945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you’re working with multiple </a:t>
            </a:r>
            <a:r>
              <a:rPr lang="en-US" dirty="0" smtClean="0"/>
              <a:t>objects, the </a:t>
            </a:r>
            <a:r>
              <a:rPr lang="en-US" dirty="0"/>
              <a:t>Gap tool offers a quick way </a:t>
            </a:r>
            <a:r>
              <a:rPr lang="en-US" dirty="0" smtClean="0"/>
              <a:t>to:</a:t>
            </a:r>
          </a:p>
          <a:p>
            <a:pPr lvl="1"/>
            <a:r>
              <a:rPr lang="en-US" dirty="0" smtClean="0"/>
              <a:t>adjust the size </a:t>
            </a:r>
            <a:r>
              <a:rPr lang="en-US" dirty="0"/>
              <a:t>of the gaps between </a:t>
            </a:r>
            <a:r>
              <a:rPr lang="en-US" dirty="0" smtClean="0"/>
              <a:t>them</a:t>
            </a:r>
            <a:endParaRPr lang="en-US" dirty="0" smtClean="0"/>
          </a:p>
          <a:p>
            <a:pPr lvl="1"/>
            <a:r>
              <a:rPr lang="en-US" dirty="0" smtClean="0"/>
              <a:t>resize </a:t>
            </a:r>
            <a:r>
              <a:rPr lang="en-US" dirty="0"/>
              <a:t>several items that have </a:t>
            </a:r>
            <a:r>
              <a:rPr lang="en-US" dirty="0" smtClean="0"/>
              <a:t>commonly aligned </a:t>
            </a:r>
            <a:r>
              <a:rPr lang="en-US" dirty="0"/>
              <a:t>edges at once, while maintaining </a:t>
            </a:r>
            <a:r>
              <a:rPr lang="en-US" dirty="0" smtClean="0"/>
              <a:t>the size </a:t>
            </a:r>
            <a:r>
              <a:rPr lang="en-US" dirty="0"/>
              <a:t>of the gaps between </a:t>
            </a:r>
            <a:r>
              <a:rPr lang="en-US" dirty="0" smtClean="0"/>
              <a:t>them</a:t>
            </a:r>
            <a:endParaRPr lang="en-US" dirty="0" smtClean="0"/>
          </a:p>
          <a:p>
            <a:r>
              <a:rPr lang="en-US" dirty="0" smtClean="0"/>
              <a:t>The following figure shows the result of dragging the Gap tool positioned over the center gap.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531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549" y="2243931"/>
            <a:ext cx="6178551" cy="286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Aligning and Distributing Objects on a Page</a:t>
            </a:r>
            <a:endParaRPr lang="en-US" dirty="0"/>
          </a:p>
        </p:txBody>
      </p:sp>
      <p:sp>
        <p:nvSpPr>
          <p:cNvPr id="19457" name="Content Placeholder 2"/>
          <p:cNvSpPr>
            <a:spLocks noGrp="1"/>
          </p:cNvSpPr>
          <p:nvPr>
            <p:ph idx="1"/>
          </p:nvPr>
        </p:nvSpPr>
        <p:spPr>
          <a:xfrm>
            <a:off x="0" y="1888331"/>
            <a:ext cx="9144000" cy="355600"/>
          </a:xfrm>
        </p:spPr>
        <p:txBody>
          <a:bodyPr/>
          <a:lstStyle/>
          <a:p>
            <a:pPr marL="0" indent="0" algn="ctr">
              <a:buNone/>
            </a:pPr>
            <a:r>
              <a:rPr lang="en-US" sz="1800" dirty="0" smtClean="0"/>
              <a:t>Gap tool positioned over a grid of frames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546426" y="5359400"/>
            <a:ext cx="3114474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30B15"/>
              </a:buClr>
              <a:buChar char="–"/>
              <a:defRPr sz="2500">
                <a:solidFill>
                  <a:srgbClr val="EC7B0F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1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9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Tx/>
              <a:buNone/>
            </a:pPr>
            <a:r>
              <a:rPr lang="en-US" sz="1800" kern="0" dirty="0" smtClean="0"/>
              <a:t>Gray area identifies frames that will be affected</a:t>
            </a:r>
          </a:p>
        </p:txBody>
      </p:sp>
      <p:cxnSp>
        <p:nvCxnSpPr>
          <p:cNvPr id="4" name="Straight Connector 3"/>
          <p:cNvCxnSpPr/>
          <p:nvPr/>
        </p:nvCxnSpPr>
        <p:spPr bwMode="auto">
          <a:xfrm flipV="1">
            <a:off x="3162300" y="2857500"/>
            <a:ext cx="1279524" cy="25908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45508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Aligning and Distributing Objects on a Page</a:t>
            </a:r>
            <a:endParaRPr lang="en-US" dirty="0"/>
          </a:p>
        </p:txBody>
      </p:sp>
      <p:sp>
        <p:nvSpPr>
          <p:cNvPr id="1945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following figure shows the result of dragging </a:t>
            </a:r>
            <a:r>
              <a:rPr lang="en-US" dirty="0"/>
              <a:t>the Gap tool </a:t>
            </a:r>
            <a:r>
              <a:rPr lang="en-US" dirty="0" smtClean="0"/>
              <a:t>to the </a:t>
            </a:r>
            <a:r>
              <a:rPr lang="en-US" dirty="0"/>
              <a:t>left</a:t>
            </a:r>
            <a:r>
              <a:rPr lang="en-US" dirty="0" smtClean="0"/>
              <a:t>.</a:t>
            </a:r>
          </a:p>
          <a:p>
            <a:pPr marL="457200" lvl="1" indent="0">
              <a:buNone/>
            </a:pPr>
            <a:r>
              <a:rPr lang="en-US" dirty="0" smtClean="0"/>
              <a:t>	*Note </a:t>
            </a:r>
            <a:r>
              <a:rPr lang="en-US" dirty="0"/>
              <a:t>that only the gap moved; </a:t>
            </a:r>
            <a:r>
              <a:rPr lang="en-US" dirty="0" smtClean="0"/>
              <a:t>the size </a:t>
            </a:r>
            <a:r>
              <a:rPr lang="en-US" dirty="0"/>
              <a:t>of the </a:t>
            </a:r>
            <a:r>
              <a:rPr lang="en-US" dirty="0" smtClean="0"/>
              <a:t>	gap </a:t>
            </a:r>
            <a:r>
              <a:rPr lang="en-US" dirty="0"/>
              <a:t>didn’t change. The width of </a:t>
            </a:r>
            <a:r>
              <a:rPr lang="en-US" dirty="0" smtClean="0"/>
              <a:t>the associated 	frames </a:t>
            </a:r>
            <a:r>
              <a:rPr lang="en-US" dirty="0"/>
              <a:t>changed.</a:t>
            </a:r>
          </a:p>
        </p:txBody>
      </p:sp>
    </p:spTree>
    <p:extLst>
      <p:ext uri="{BB962C8B-B14F-4D97-AF65-F5344CB8AC3E}">
        <p14:creationId xmlns:p14="http://schemas.microsoft.com/office/powerpoint/2010/main" val="338060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Aligning and Distributing Objects on a Page</a:t>
            </a:r>
            <a:endParaRPr lang="en-US" dirty="0"/>
          </a:p>
        </p:txBody>
      </p:sp>
      <p:sp>
        <p:nvSpPr>
          <p:cNvPr id="19457" name="Content Placeholder 2"/>
          <p:cNvSpPr>
            <a:spLocks noGrp="1"/>
          </p:cNvSpPr>
          <p:nvPr>
            <p:ph idx="1"/>
          </p:nvPr>
        </p:nvSpPr>
        <p:spPr>
          <a:xfrm>
            <a:off x="0" y="2001837"/>
            <a:ext cx="9144000" cy="355600"/>
          </a:xfrm>
        </p:spPr>
        <p:txBody>
          <a:bodyPr/>
          <a:lstStyle/>
          <a:p>
            <a:pPr marL="0" indent="0" algn="ctr">
              <a:buNone/>
            </a:pPr>
            <a:r>
              <a:rPr lang="en-US" sz="1800" dirty="0" smtClean="0"/>
              <a:t>Result of dragging the Gap tool to the left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357437"/>
            <a:ext cx="7315200" cy="3443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116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Stacking and Layering Objects</a:t>
            </a:r>
            <a:endParaRPr lang="en-US" dirty="0"/>
          </a:p>
        </p:txBody>
      </p:sp>
      <p:sp>
        <p:nvSpPr>
          <p:cNvPr id="60417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stacking order </a:t>
            </a:r>
            <a:r>
              <a:rPr lang="en-US" dirty="0"/>
              <a:t>refers to how objects </a:t>
            </a:r>
            <a:r>
              <a:rPr lang="en-US" dirty="0" smtClean="0"/>
              <a:t>are arranged </a:t>
            </a:r>
            <a:r>
              <a:rPr lang="en-US" dirty="0"/>
              <a:t>in hierarchical </a:t>
            </a:r>
            <a:r>
              <a:rPr lang="en-US" dirty="0" smtClean="0"/>
              <a:t>order.</a:t>
            </a:r>
          </a:p>
          <a:p>
            <a:r>
              <a:rPr lang="en-US" dirty="0" smtClean="0"/>
              <a:t>When you create </a:t>
            </a:r>
            <a:r>
              <a:rPr lang="en-US" dirty="0"/>
              <a:t>multiple objects, it is important </a:t>
            </a:r>
            <a:r>
              <a:rPr lang="en-US" dirty="0" smtClean="0"/>
              <a:t>for you </a:t>
            </a:r>
            <a:r>
              <a:rPr lang="en-US" dirty="0"/>
              <a:t>to remember that every object is on </a:t>
            </a:r>
            <a:r>
              <a:rPr lang="en-US" dirty="0" smtClean="0"/>
              <a:t>its own </a:t>
            </a:r>
            <a:r>
              <a:rPr lang="en-US" dirty="0"/>
              <a:t>level</a:t>
            </a:r>
            <a:r>
              <a:rPr lang="en-US" dirty="0" smtClean="0"/>
              <a:t>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7832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Stacking and Layering Objects</a:t>
            </a:r>
            <a:endParaRPr lang="en-US" dirty="0"/>
          </a:p>
        </p:txBody>
      </p:sp>
      <p:sp>
        <p:nvSpPr>
          <p:cNvPr id="60417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control the stacking order with </a:t>
            </a:r>
            <a:r>
              <a:rPr lang="en-US" dirty="0" smtClean="0"/>
              <a:t>the four </a:t>
            </a:r>
            <a:r>
              <a:rPr lang="en-US" dirty="0"/>
              <a:t>commands on the Arrange </a:t>
            </a:r>
            <a:r>
              <a:rPr lang="en-US" dirty="0" smtClean="0"/>
              <a:t>menu.</a:t>
            </a:r>
          </a:p>
          <a:p>
            <a:pPr lvl="1"/>
            <a:r>
              <a:rPr lang="en-US" sz="2300" dirty="0" smtClean="0"/>
              <a:t>The </a:t>
            </a:r>
            <a:r>
              <a:rPr lang="en-US" sz="2300" b="1" dirty="0" smtClean="0"/>
              <a:t>Bring </a:t>
            </a:r>
            <a:r>
              <a:rPr lang="en-US" sz="2300" b="1" dirty="0"/>
              <a:t>to Front </a:t>
            </a:r>
            <a:r>
              <a:rPr lang="en-US" sz="2300" dirty="0"/>
              <a:t>command moves a </a:t>
            </a:r>
            <a:r>
              <a:rPr lang="en-US" sz="2300" dirty="0" smtClean="0"/>
              <a:t>selected object </a:t>
            </a:r>
            <a:r>
              <a:rPr lang="en-US" sz="2300" dirty="0"/>
              <a:t>to the front of the stacking </a:t>
            </a:r>
            <a:r>
              <a:rPr lang="en-US" sz="2300" dirty="0" smtClean="0"/>
              <a:t>order</a:t>
            </a:r>
            <a:endParaRPr lang="en-US" sz="2300" dirty="0" smtClean="0"/>
          </a:p>
          <a:p>
            <a:pPr lvl="1"/>
            <a:r>
              <a:rPr lang="en-US" sz="2300" dirty="0" smtClean="0"/>
              <a:t>The </a:t>
            </a:r>
            <a:r>
              <a:rPr lang="en-US" sz="2300" b="1" dirty="0" smtClean="0"/>
              <a:t>Send </a:t>
            </a:r>
            <a:r>
              <a:rPr lang="en-US" sz="2300" b="1" dirty="0"/>
              <a:t>to Back </a:t>
            </a:r>
            <a:r>
              <a:rPr lang="en-US" sz="2300" dirty="0"/>
              <a:t>command moves a </a:t>
            </a:r>
            <a:r>
              <a:rPr lang="en-US" sz="2300" dirty="0" smtClean="0"/>
              <a:t>selected object </a:t>
            </a:r>
            <a:r>
              <a:rPr lang="en-US" sz="2300" dirty="0"/>
              <a:t>to the back of the stacking </a:t>
            </a:r>
            <a:r>
              <a:rPr lang="en-US" sz="2300" dirty="0" smtClean="0"/>
              <a:t>order</a:t>
            </a:r>
            <a:endParaRPr lang="en-US" sz="2300" dirty="0" smtClean="0"/>
          </a:p>
          <a:p>
            <a:pPr lvl="1"/>
            <a:r>
              <a:rPr lang="en-US" sz="2300" dirty="0" smtClean="0"/>
              <a:t>The </a:t>
            </a:r>
            <a:r>
              <a:rPr lang="en-US" sz="2300" b="1" dirty="0" smtClean="0"/>
              <a:t>Bring </a:t>
            </a:r>
            <a:r>
              <a:rPr lang="en-US" sz="2300" b="1" dirty="0"/>
              <a:t>Forward </a:t>
            </a:r>
            <a:r>
              <a:rPr lang="en-US" sz="2300" dirty="0"/>
              <a:t>command moves a </a:t>
            </a:r>
            <a:r>
              <a:rPr lang="en-US" sz="2300" dirty="0" smtClean="0"/>
              <a:t>selected object </a:t>
            </a:r>
            <a:r>
              <a:rPr lang="en-US" sz="2300" dirty="0"/>
              <a:t>one level forward in the </a:t>
            </a:r>
            <a:r>
              <a:rPr lang="en-US" sz="2300" dirty="0" smtClean="0"/>
              <a:t>stacking </a:t>
            </a:r>
            <a:r>
              <a:rPr lang="en-US" sz="2300" dirty="0" smtClean="0"/>
              <a:t>order</a:t>
            </a:r>
            <a:endParaRPr lang="en-US" sz="2300" dirty="0" smtClean="0"/>
          </a:p>
          <a:p>
            <a:pPr lvl="1"/>
            <a:r>
              <a:rPr lang="en-US" sz="2300" dirty="0" smtClean="0"/>
              <a:t>The </a:t>
            </a:r>
            <a:r>
              <a:rPr lang="en-US" sz="2300" b="1" dirty="0"/>
              <a:t>Send Backward </a:t>
            </a:r>
            <a:r>
              <a:rPr lang="en-US" sz="2300" dirty="0" smtClean="0"/>
              <a:t>command moves </a:t>
            </a:r>
            <a:r>
              <a:rPr lang="en-US" sz="2300" dirty="0"/>
              <a:t>a selected object one level </a:t>
            </a:r>
            <a:r>
              <a:rPr lang="en-US" sz="2300" dirty="0" smtClean="0"/>
              <a:t>backward in the stacking </a:t>
            </a:r>
            <a:r>
              <a:rPr lang="en-US" sz="2300" dirty="0" smtClean="0"/>
              <a:t>order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325915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Stacking and Layering Objects</a:t>
            </a:r>
            <a:endParaRPr lang="en-US" dirty="0"/>
          </a:p>
        </p:txBody>
      </p:sp>
      <p:sp>
        <p:nvSpPr>
          <p:cNvPr id="60417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Layers </a:t>
            </a:r>
            <a:r>
              <a:rPr lang="en-US" dirty="0" smtClean="0"/>
              <a:t>panel </a:t>
            </a:r>
            <a:r>
              <a:rPr lang="en-US" dirty="0"/>
              <a:t>is </a:t>
            </a:r>
            <a:r>
              <a:rPr lang="en-US" dirty="0" smtClean="0"/>
              <a:t>a smart </a:t>
            </a:r>
            <a:r>
              <a:rPr lang="en-US" dirty="0"/>
              <a:t>solution for organizing and </a:t>
            </a:r>
            <a:r>
              <a:rPr lang="en-US" dirty="0" smtClean="0"/>
              <a:t>managing elements </a:t>
            </a:r>
            <a:r>
              <a:rPr lang="en-US" dirty="0"/>
              <a:t>of a </a:t>
            </a:r>
            <a:r>
              <a:rPr lang="en-US" dirty="0" smtClean="0"/>
              <a:t>layout.</a:t>
            </a:r>
          </a:p>
          <a:p>
            <a:r>
              <a:rPr lang="en-US" dirty="0"/>
              <a:t>It includes options </a:t>
            </a:r>
            <a:r>
              <a:rPr lang="en-US" dirty="0" smtClean="0"/>
              <a:t>for locking </a:t>
            </a:r>
            <a:r>
              <a:rPr lang="en-US" dirty="0"/>
              <a:t>and hiding individual objects on a layer.</a:t>
            </a:r>
          </a:p>
          <a:p>
            <a:r>
              <a:rPr lang="en-US" dirty="0"/>
              <a:t>By default, every document you create </a:t>
            </a:r>
            <a:r>
              <a:rPr lang="en-US" dirty="0" smtClean="0"/>
              <a:t>in InDesign </a:t>
            </a:r>
            <a:r>
              <a:rPr lang="en-US" dirty="0"/>
              <a:t>has one layer.</a:t>
            </a:r>
          </a:p>
        </p:txBody>
      </p:sp>
    </p:spTree>
    <p:extLst>
      <p:ext uri="{BB962C8B-B14F-4D97-AF65-F5344CB8AC3E}">
        <p14:creationId xmlns:p14="http://schemas.microsoft.com/office/powerpoint/2010/main" val="25888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Stacking and Layering Objects</a:t>
            </a:r>
            <a:endParaRPr lang="en-US" dirty="0"/>
          </a:p>
        </p:txBody>
      </p:sp>
      <p:sp>
        <p:nvSpPr>
          <p:cNvPr id="60417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create as many layers on the </a:t>
            </a:r>
            <a:r>
              <a:rPr lang="en-US" dirty="0" smtClean="0"/>
              <a:t>Layers panel </a:t>
            </a:r>
            <a:r>
              <a:rPr lang="en-US" dirty="0"/>
              <a:t>as you need to organize your work.</a:t>
            </a:r>
          </a:p>
          <a:p>
            <a:r>
              <a:rPr lang="en-US" dirty="0" smtClean="0"/>
              <a:t>Think </a:t>
            </a:r>
            <a:r>
              <a:rPr lang="en-US" dirty="0"/>
              <a:t>of layers on the Layers panel as </a:t>
            </a:r>
            <a:r>
              <a:rPr lang="en-US" dirty="0" smtClean="0"/>
              <a:t>being three-dimensional: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topmost layer </a:t>
            </a:r>
            <a:r>
              <a:rPr lang="en-US" dirty="0" smtClean="0"/>
              <a:t>is the </a:t>
            </a:r>
            <a:r>
              <a:rPr lang="en-US" dirty="0"/>
              <a:t>front </a:t>
            </a:r>
            <a:r>
              <a:rPr lang="en-US" dirty="0" smtClean="0"/>
              <a:t>layer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bottommost layer is </a:t>
            </a:r>
            <a:r>
              <a:rPr lang="en-US" dirty="0" smtClean="0"/>
              <a:t>the back </a:t>
            </a:r>
            <a:r>
              <a:rPr lang="en-US" dirty="0" smtClean="0"/>
              <a:t>layer</a:t>
            </a:r>
            <a:endParaRPr lang="en-US" dirty="0" smtClean="0"/>
          </a:p>
          <a:p>
            <a:r>
              <a:rPr lang="en-US" dirty="0" smtClean="0"/>
              <a:t>Therefore, it follows logically that objects </a:t>
            </a:r>
            <a:r>
              <a:rPr lang="en-US" dirty="0"/>
              <a:t>on the topmost layer are </a:t>
            </a:r>
            <a:r>
              <a:rPr lang="en-US" i="1" dirty="0"/>
              <a:t>in front </a:t>
            </a:r>
            <a:r>
              <a:rPr lang="en-US" dirty="0" smtClean="0"/>
              <a:t>of objects </a:t>
            </a:r>
            <a:r>
              <a:rPr lang="en-US" dirty="0"/>
              <a:t>on any other </a:t>
            </a:r>
            <a:r>
              <a:rPr lang="en-US" dirty="0" smtClean="0"/>
              <a:t>layer.</a:t>
            </a:r>
          </a:p>
        </p:txBody>
      </p:sp>
    </p:spTree>
    <p:extLst>
      <p:ext uri="{BB962C8B-B14F-4D97-AF65-F5344CB8AC3E}">
        <p14:creationId xmlns:p14="http://schemas.microsoft.com/office/powerpoint/2010/main" val="59795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Stacking and Layering Objects</a:t>
            </a:r>
            <a:endParaRPr lang="en-US" dirty="0"/>
          </a:p>
        </p:txBody>
      </p:sp>
      <p:sp>
        <p:nvSpPr>
          <p:cNvPr id="60417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Layers themselves are </a:t>
            </a:r>
            <a:r>
              <a:rPr lang="en-US" dirty="0"/>
              <a:t>transparent.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you have a layer with </a:t>
            </a:r>
            <a:r>
              <a:rPr lang="en-US" dirty="0" smtClean="0"/>
              <a:t>no objects </a:t>
            </a:r>
            <a:r>
              <a:rPr lang="en-US" dirty="0"/>
              <a:t>on it, you can see through the </a:t>
            </a:r>
            <a:r>
              <a:rPr lang="en-US" dirty="0" smtClean="0"/>
              <a:t>layer to </a:t>
            </a:r>
            <a:r>
              <a:rPr lang="en-US" dirty="0"/>
              <a:t>the objects on the layers behind it</a:t>
            </a:r>
            <a:r>
              <a:rPr lang="en-US" dirty="0" smtClean="0"/>
              <a:t>.</a:t>
            </a:r>
          </a:p>
          <a:p>
            <a:r>
              <a:rPr lang="en-US" dirty="0"/>
              <a:t>One great organizational aspect of layers </a:t>
            </a:r>
            <a:r>
              <a:rPr lang="en-US" dirty="0" smtClean="0"/>
              <a:t>is that </a:t>
            </a:r>
            <a:r>
              <a:rPr lang="en-US" dirty="0"/>
              <a:t>you can assign a selection color to a layer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442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Stacking and Layering Objects</a:t>
            </a:r>
            <a:endParaRPr lang="en-US" dirty="0"/>
          </a:p>
        </p:txBody>
      </p:sp>
      <p:sp>
        <p:nvSpPr>
          <p:cNvPr id="60417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Clicking a layer on the Layers panel to </a:t>
            </a:r>
            <a:r>
              <a:rPr lang="en-US" dirty="0" smtClean="0"/>
              <a:t>select it </a:t>
            </a:r>
            <a:r>
              <a:rPr lang="en-US" dirty="0"/>
              <a:t>is called </a:t>
            </a:r>
            <a:r>
              <a:rPr lang="en-US" b="1" dirty="0"/>
              <a:t>targeting </a:t>
            </a:r>
            <a:r>
              <a:rPr lang="en-US" dirty="0"/>
              <a:t>a </a:t>
            </a:r>
            <a:r>
              <a:rPr lang="en-US" dirty="0" smtClean="0"/>
              <a:t>layer.</a:t>
            </a:r>
          </a:p>
          <a:p>
            <a:r>
              <a:rPr lang="en-US" dirty="0" smtClean="0"/>
              <a:t>The </a:t>
            </a:r>
            <a:r>
              <a:rPr lang="en-US" dirty="0"/>
              <a:t>layer </a:t>
            </a:r>
            <a:r>
              <a:rPr lang="en-US" dirty="0" smtClean="0"/>
              <a:t>that you </a:t>
            </a:r>
            <a:r>
              <a:rPr lang="en-US" dirty="0"/>
              <a:t>click is called the </a:t>
            </a:r>
            <a:r>
              <a:rPr lang="en-US" b="1" dirty="0"/>
              <a:t>target </a:t>
            </a:r>
            <a:r>
              <a:rPr lang="en-US" b="1" dirty="0" smtClean="0"/>
              <a:t>layer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When you </a:t>
            </a:r>
            <a:r>
              <a:rPr lang="en-US" dirty="0"/>
              <a:t>create a new object, the object will </a:t>
            </a:r>
            <a:r>
              <a:rPr lang="en-US" dirty="0" smtClean="0"/>
              <a:t>be added </a:t>
            </a:r>
            <a:r>
              <a:rPr lang="en-US" dirty="0"/>
              <a:t>to whichever layer is targeted on </a:t>
            </a:r>
            <a:r>
              <a:rPr lang="en-US" dirty="0" smtClean="0"/>
              <a:t>the Layers panel.</a:t>
            </a:r>
          </a:p>
        </p:txBody>
      </p:sp>
    </p:spTree>
    <p:extLst>
      <p:ext uri="{BB962C8B-B14F-4D97-AF65-F5344CB8AC3E}">
        <p14:creationId xmlns:p14="http://schemas.microsoft.com/office/powerpoint/2010/main" val="155277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500" y="1828800"/>
            <a:ext cx="4633912" cy="3905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Aligning and Distributing Objects on a Page</a:t>
            </a:r>
            <a:endParaRPr lang="en-US" dirty="0"/>
          </a:p>
        </p:txBody>
      </p:sp>
      <p:sp>
        <p:nvSpPr>
          <p:cNvPr id="19457" name="Content Placeholder 2"/>
          <p:cNvSpPr>
            <a:spLocks noGrp="1"/>
          </p:cNvSpPr>
          <p:nvPr>
            <p:ph idx="1"/>
          </p:nvPr>
        </p:nvSpPr>
        <p:spPr>
          <a:xfrm>
            <a:off x="0" y="5740400"/>
            <a:ext cx="9144000" cy="355600"/>
          </a:xfrm>
        </p:spPr>
        <p:txBody>
          <a:bodyPr/>
          <a:lstStyle/>
          <a:p>
            <a:pPr marL="0" indent="0" algn="ctr">
              <a:buNone/>
            </a:pPr>
            <a:r>
              <a:rPr lang="en-US" sz="1800" dirty="0" smtClean="0"/>
              <a:t>An object with a fill and stroke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7237412" y="3886200"/>
            <a:ext cx="1237456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30B15"/>
              </a:buClr>
              <a:buChar char="–"/>
              <a:defRPr sz="2500">
                <a:solidFill>
                  <a:srgbClr val="EC7B0F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1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9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sz="1800" kern="0" dirty="0" smtClean="0"/>
              <a:t>Stroke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7250112" y="2590800"/>
            <a:ext cx="1237456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30B15"/>
              </a:buClr>
              <a:buChar char="–"/>
              <a:defRPr sz="2500">
                <a:solidFill>
                  <a:srgbClr val="EC7B0F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1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9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sz="1800" kern="0" dirty="0" smtClean="0"/>
              <a:t>Fill</a:t>
            </a: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6870898" y="4089400"/>
            <a:ext cx="44271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8" name="Straight Connector 7"/>
          <p:cNvCxnSpPr/>
          <p:nvPr/>
        </p:nvCxnSpPr>
        <p:spPr bwMode="auto">
          <a:xfrm>
            <a:off x="6232524" y="2781300"/>
            <a:ext cx="10810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026256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Stacking and Layering Objects</a:t>
            </a:r>
            <a:endParaRPr lang="en-US" dirty="0"/>
          </a:p>
        </p:txBody>
      </p:sp>
      <p:sp>
        <p:nvSpPr>
          <p:cNvPr id="60417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pen tool icon next to a layer’s </a:t>
            </a:r>
            <a:r>
              <a:rPr lang="en-US" dirty="0"/>
              <a:t>name on the Layers panel is </a:t>
            </a:r>
            <a:r>
              <a:rPr lang="en-US" dirty="0" smtClean="0"/>
              <a:t>called the </a:t>
            </a:r>
            <a:r>
              <a:rPr lang="en-US" dirty="0"/>
              <a:t>Current drawing layer </a:t>
            </a:r>
            <a:r>
              <a:rPr lang="en-US" dirty="0" smtClean="0"/>
              <a:t>icon.</a:t>
            </a:r>
          </a:p>
          <a:p>
            <a:r>
              <a:rPr lang="en-US" dirty="0" smtClean="0"/>
              <a:t>This icon will </a:t>
            </a:r>
            <a:r>
              <a:rPr lang="en-US" dirty="0"/>
              <a:t>help remind you that anything placed </a:t>
            </a:r>
            <a:r>
              <a:rPr lang="en-US" dirty="0" smtClean="0"/>
              <a:t>or drawn </a:t>
            </a:r>
            <a:r>
              <a:rPr lang="en-US" dirty="0"/>
              <a:t>will become part of that layer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63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Stacking and Layering Objects</a:t>
            </a:r>
            <a:endParaRPr lang="en-US" dirty="0"/>
          </a:p>
        </p:txBody>
      </p:sp>
      <p:sp>
        <p:nvSpPr>
          <p:cNvPr id="60417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</a:t>
            </a:r>
            <a:r>
              <a:rPr lang="en-US" dirty="0"/>
              <a:t>can select any object on </a:t>
            </a:r>
            <a:r>
              <a:rPr lang="en-US" dirty="0" smtClean="0"/>
              <a:t>the page, regardless </a:t>
            </a:r>
            <a:r>
              <a:rPr lang="en-US" dirty="0"/>
              <a:t>of which layer is </a:t>
            </a:r>
            <a:r>
              <a:rPr lang="en-US" dirty="0" smtClean="0"/>
              <a:t>targeted.</a:t>
            </a:r>
          </a:p>
          <a:p>
            <a:r>
              <a:rPr lang="en-US" dirty="0" smtClean="0"/>
              <a:t>When you select the object, t</a:t>
            </a:r>
            <a:r>
              <a:rPr lang="en-US" dirty="0"/>
              <a:t>he layer that the object is </a:t>
            </a:r>
            <a:r>
              <a:rPr lang="en-US" dirty="0" smtClean="0"/>
              <a:t>on is </a:t>
            </a:r>
            <a:r>
              <a:rPr lang="en-US" dirty="0"/>
              <a:t>automatically targeted on the Layers panel</a:t>
            </a:r>
            <a:r>
              <a:rPr lang="en-US" dirty="0" smtClean="0"/>
              <a:t>.</a:t>
            </a:r>
          </a:p>
          <a:p>
            <a:r>
              <a:rPr lang="en-US" dirty="0"/>
              <a:t>You can also change the order of layers on </a:t>
            </a:r>
            <a:r>
              <a:rPr lang="en-US" dirty="0" smtClean="0"/>
              <a:t>the Layers </a:t>
            </a:r>
            <a:r>
              <a:rPr lang="en-US" dirty="0"/>
              <a:t>panel by dragging a layer up or </a:t>
            </a:r>
            <a:r>
              <a:rPr lang="en-US" dirty="0" smtClean="0"/>
              <a:t>down on </a:t>
            </a:r>
            <a:r>
              <a:rPr lang="en-US" dirty="0"/>
              <a:t>the panel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66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Stacking and Layering Objects</a:t>
            </a:r>
            <a:endParaRPr lang="en-US" dirty="0"/>
          </a:p>
        </p:txBody>
      </p:sp>
      <p:sp>
        <p:nvSpPr>
          <p:cNvPr id="60417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have multiple overlapping </a:t>
            </a:r>
            <a:r>
              <a:rPr lang="en-US" dirty="0" smtClean="0"/>
              <a:t>objects on </a:t>
            </a:r>
            <a:r>
              <a:rPr lang="en-US" dirty="0"/>
              <a:t>a page, objects behind other objects </a:t>
            </a:r>
            <a:r>
              <a:rPr lang="en-US" dirty="0" smtClean="0"/>
              <a:t>can sometimes </a:t>
            </a:r>
            <a:r>
              <a:rPr lang="en-US" dirty="0"/>
              <a:t>be difficult to </a:t>
            </a:r>
            <a:r>
              <a:rPr lang="en-US" dirty="0" smtClean="0"/>
              <a:t>select.</a:t>
            </a:r>
          </a:p>
          <a:p>
            <a:r>
              <a:rPr lang="en-US" dirty="0" smtClean="0"/>
              <a:t>Pressing and holding </a:t>
            </a:r>
            <a:r>
              <a:rPr lang="en-US" dirty="0"/>
              <a:t>[Ctrl] (Win) or </a:t>
            </a:r>
            <a:r>
              <a:rPr lang="en-US" dirty="0" smtClean="0"/>
              <a:t>[Command] (Mac</a:t>
            </a:r>
            <a:r>
              <a:rPr lang="en-US" dirty="0"/>
              <a:t>) allows </a:t>
            </a:r>
            <a:r>
              <a:rPr lang="en-US" dirty="0" smtClean="0"/>
              <a:t>you to </a:t>
            </a:r>
            <a:r>
              <a:rPr lang="en-US" dirty="0"/>
              <a:t>“click through the stacking order” to </a:t>
            </a:r>
            <a:r>
              <a:rPr lang="en-US" dirty="0" smtClean="0"/>
              <a:t>select objects </a:t>
            </a:r>
            <a:r>
              <a:rPr lang="en-US" dirty="0"/>
              <a:t>behind other </a:t>
            </a:r>
            <a:r>
              <a:rPr lang="en-US" dirty="0" smtClean="0"/>
              <a:t>objects.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05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Graphics Frames</a:t>
            </a:r>
            <a:endParaRPr lang="en-US" dirty="0"/>
          </a:p>
        </p:txBody>
      </p:sp>
      <p:sp>
        <p:nvSpPr>
          <p:cNvPr id="60417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/>
              <a:t>its </a:t>
            </a:r>
            <a:r>
              <a:rPr lang="en-US" dirty="0" smtClean="0"/>
              <a:t>most basic </a:t>
            </a:r>
            <a:r>
              <a:rPr lang="en-US" dirty="0"/>
              <a:t>definition, a </a:t>
            </a:r>
            <a:r>
              <a:rPr lang="en-US" b="1" dirty="0"/>
              <a:t>graphic</a:t>
            </a:r>
            <a:r>
              <a:rPr lang="en-US" dirty="0"/>
              <a:t> is an element </a:t>
            </a:r>
            <a:r>
              <a:rPr lang="en-US" dirty="0" smtClean="0"/>
              <a:t>on the </a:t>
            </a:r>
            <a:r>
              <a:rPr lang="en-US" dirty="0"/>
              <a:t>page that is not text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When </a:t>
            </a:r>
            <a:r>
              <a:rPr lang="en-US" dirty="0"/>
              <a:t>you are talking about </a:t>
            </a:r>
            <a:r>
              <a:rPr lang="en-US" dirty="0" smtClean="0"/>
              <a:t>placing graphics </a:t>
            </a:r>
            <a:r>
              <a:rPr lang="en-US" dirty="0"/>
              <a:t>in an InDesign document, the </a:t>
            </a:r>
            <a:r>
              <a:rPr lang="en-US" dirty="0" smtClean="0"/>
              <a:t>term “graphic</a:t>
            </a:r>
            <a:r>
              <a:rPr lang="en-US" dirty="0"/>
              <a:t>” usually refers to bitmap images </a:t>
            </a:r>
            <a:r>
              <a:rPr lang="en-US" dirty="0" smtClean="0"/>
              <a:t>or vector </a:t>
            </a:r>
            <a:r>
              <a:rPr lang="en-US" dirty="0"/>
              <a:t>graphics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3946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Graphics Frames</a:t>
            </a:r>
            <a:endParaRPr lang="en-US" dirty="0"/>
          </a:p>
        </p:txBody>
      </p:sp>
      <p:sp>
        <p:nvSpPr>
          <p:cNvPr id="60417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Bitmap </a:t>
            </a:r>
            <a:r>
              <a:rPr lang="en-US" b="1" dirty="0"/>
              <a:t>images </a:t>
            </a:r>
            <a:r>
              <a:rPr lang="en-US" dirty="0"/>
              <a:t>are images </a:t>
            </a:r>
            <a:r>
              <a:rPr lang="en-US" dirty="0" smtClean="0"/>
              <a:t>that consist </a:t>
            </a:r>
            <a:r>
              <a:rPr lang="en-US" dirty="0"/>
              <a:t>of </a:t>
            </a:r>
            <a:r>
              <a:rPr lang="en-US" dirty="0" smtClean="0"/>
              <a:t>pixels. They </a:t>
            </a:r>
            <a:r>
              <a:rPr lang="en-US" dirty="0"/>
              <a:t>are </a:t>
            </a:r>
            <a:r>
              <a:rPr lang="en-US" dirty="0" smtClean="0"/>
              <a:t>either:</a:t>
            </a:r>
          </a:p>
          <a:p>
            <a:pPr lvl="1"/>
            <a:r>
              <a:rPr lang="en-US" dirty="0" smtClean="0"/>
              <a:t>created </a:t>
            </a:r>
            <a:r>
              <a:rPr lang="en-US" dirty="0"/>
              <a:t>in </a:t>
            </a:r>
            <a:r>
              <a:rPr lang="en-US" dirty="0" smtClean="0"/>
              <a:t>a program like Adobe Photoshop</a:t>
            </a:r>
          </a:p>
          <a:p>
            <a:pPr lvl="1"/>
            <a:r>
              <a:rPr lang="en-US" dirty="0" smtClean="0"/>
              <a:t>scanned</a:t>
            </a:r>
            <a:endParaRPr lang="en-US" dirty="0" smtClean="0"/>
          </a:p>
          <a:p>
            <a:pPr lvl="1"/>
            <a:r>
              <a:rPr lang="en-US" dirty="0" smtClean="0"/>
              <a:t>or downloaded </a:t>
            </a:r>
            <a:r>
              <a:rPr lang="en-US" dirty="0"/>
              <a:t>from the Internet or a </a:t>
            </a:r>
            <a:r>
              <a:rPr lang="en-US" dirty="0" smtClean="0"/>
              <a:t>digital </a:t>
            </a:r>
            <a:r>
              <a:rPr lang="en-US" dirty="0" smtClean="0"/>
              <a:t>camera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9711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Graphics Frames</a:t>
            </a:r>
            <a:endParaRPr lang="en-US" dirty="0"/>
          </a:p>
        </p:txBody>
      </p:sp>
      <p:sp>
        <p:nvSpPr>
          <p:cNvPr id="60417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Vector </a:t>
            </a:r>
            <a:r>
              <a:rPr lang="en-US" b="1" dirty="0"/>
              <a:t>graphics </a:t>
            </a:r>
            <a:r>
              <a:rPr lang="en-US" dirty="0"/>
              <a:t>are artwork </a:t>
            </a:r>
            <a:r>
              <a:rPr lang="en-US" dirty="0" smtClean="0"/>
              <a:t>comprised of </a:t>
            </a:r>
            <a:r>
              <a:rPr lang="en-US" dirty="0"/>
              <a:t>geometrically defined paths and curves</a:t>
            </a:r>
            <a:r>
              <a:rPr lang="en-US" dirty="0" smtClean="0"/>
              <a:t>, usually </a:t>
            </a:r>
            <a:r>
              <a:rPr lang="en-US" dirty="0"/>
              <a:t>illustrations created and </a:t>
            </a:r>
            <a:r>
              <a:rPr lang="en-US" dirty="0" smtClean="0"/>
              <a:t>imported from </a:t>
            </a:r>
            <a:r>
              <a:rPr lang="en-US" dirty="0"/>
              <a:t>drawing programs like Adobe Illustrator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984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Graphics Frames</a:t>
            </a:r>
            <a:endParaRPr lang="en-US" dirty="0"/>
          </a:p>
        </p:txBody>
      </p:sp>
      <p:sp>
        <p:nvSpPr>
          <p:cNvPr id="60417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two essential methods for </a:t>
            </a:r>
            <a:r>
              <a:rPr lang="en-US" dirty="0" smtClean="0"/>
              <a:t>placing a </a:t>
            </a:r>
            <a:r>
              <a:rPr lang="en-US" dirty="0"/>
              <a:t>graphic in a </a:t>
            </a:r>
            <a:r>
              <a:rPr lang="en-US" dirty="0" smtClean="0"/>
              <a:t>document.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first is to </a:t>
            </a:r>
            <a:r>
              <a:rPr lang="en-US" dirty="0" smtClean="0"/>
              <a:t>create a </a:t>
            </a:r>
            <a:r>
              <a:rPr lang="en-US" dirty="0"/>
              <a:t>graphics placeholder frame using </a:t>
            </a:r>
            <a:r>
              <a:rPr lang="en-US" dirty="0" smtClean="0"/>
              <a:t>any of </a:t>
            </a:r>
            <a:r>
              <a:rPr lang="en-US" dirty="0"/>
              <a:t>the InDesign’s shape </a:t>
            </a:r>
            <a:r>
              <a:rPr lang="en-US" dirty="0" smtClean="0"/>
              <a:t>tools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ocate </a:t>
            </a:r>
            <a:r>
              <a:rPr lang="en-US" dirty="0"/>
              <a:t>the graphic you want to import </a:t>
            </a:r>
            <a:r>
              <a:rPr lang="en-US" dirty="0" smtClean="0"/>
              <a:t>into the </a:t>
            </a:r>
            <a:r>
              <a:rPr lang="en-US" dirty="0" smtClean="0"/>
              <a:t>document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graphic will appear in </a:t>
            </a:r>
            <a:r>
              <a:rPr lang="en-US" dirty="0" smtClean="0"/>
              <a:t>the graphics </a:t>
            </a:r>
            <a:r>
              <a:rPr lang="en-US" dirty="0" smtClean="0"/>
              <a:t>frame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91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Graphics Frames</a:t>
            </a:r>
            <a:endParaRPr lang="en-US" dirty="0"/>
          </a:p>
        </p:txBody>
      </p:sp>
      <p:sp>
        <p:nvSpPr>
          <p:cNvPr id="60417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two essential methods for </a:t>
            </a:r>
            <a:r>
              <a:rPr lang="en-US" dirty="0" smtClean="0"/>
              <a:t>placing a </a:t>
            </a:r>
            <a:r>
              <a:rPr lang="en-US" dirty="0"/>
              <a:t>graphic in a </a:t>
            </a:r>
            <a:r>
              <a:rPr lang="en-US" dirty="0" smtClean="0"/>
              <a:t>document.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second method is to place a </a:t>
            </a:r>
            <a:r>
              <a:rPr lang="en-US" dirty="0" smtClean="0"/>
              <a:t>graphic without </a:t>
            </a:r>
            <a:r>
              <a:rPr lang="en-US" dirty="0"/>
              <a:t>first creating a graphics </a:t>
            </a:r>
            <a:r>
              <a:rPr lang="en-US" dirty="0" smtClean="0"/>
              <a:t>frame</a:t>
            </a:r>
          </a:p>
          <a:p>
            <a:pPr lvl="1"/>
            <a:r>
              <a:rPr lang="en-US" dirty="0" smtClean="0"/>
              <a:t>If </a:t>
            </a:r>
            <a:r>
              <a:rPr lang="en-US" dirty="0" smtClean="0"/>
              <a:t>you click </a:t>
            </a:r>
            <a:r>
              <a:rPr lang="en-US" dirty="0"/>
              <a:t>the Place command and then locate </a:t>
            </a:r>
            <a:r>
              <a:rPr lang="en-US" dirty="0" smtClean="0"/>
              <a:t>the graphic </a:t>
            </a:r>
            <a:r>
              <a:rPr lang="en-US" dirty="0"/>
              <a:t>you want to import, you will </a:t>
            </a:r>
            <a:r>
              <a:rPr lang="en-US" dirty="0" smtClean="0"/>
              <a:t>see the </a:t>
            </a:r>
            <a:r>
              <a:rPr lang="en-US" dirty="0"/>
              <a:t>loaded graphics icon when you </a:t>
            </a:r>
            <a:r>
              <a:rPr lang="en-US" dirty="0" smtClean="0"/>
              <a:t>position the </a:t>
            </a:r>
            <a:r>
              <a:rPr lang="en-US" dirty="0"/>
              <a:t>pointer over the </a:t>
            </a:r>
            <a:r>
              <a:rPr lang="en-US" dirty="0" smtClean="0"/>
              <a:t>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18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1603" y="1603236"/>
            <a:ext cx="2020793" cy="4056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141" name="Text Box 13"/>
          <p:cNvSpPr txBox="1">
            <a:spLocks noChangeArrowheads="1"/>
          </p:cNvSpPr>
          <p:nvPr/>
        </p:nvSpPr>
        <p:spPr bwMode="auto">
          <a:xfrm>
            <a:off x="6433296" y="2033260"/>
            <a:ext cx="1961404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 smtClean="0"/>
              <a:t>A graphics frame selected with the Selection tool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Graphics Frames</a:t>
            </a:r>
            <a:endParaRPr lang="en-US" dirty="0"/>
          </a:p>
        </p:txBody>
      </p:sp>
      <p:sp>
        <p:nvSpPr>
          <p:cNvPr id="91140" name="Line 12"/>
          <p:cNvSpPr>
            <a:spLocks noChangeShapeType="1"/>
          </p:cNvSpPr>
          <p:nvPr/>
        </p:nvSpPr>
        <p:spPr bwMode="auto">
          <a:xfrm flipV="1">
            <a:off x="5404596" y="2226052"/>
            <a:ext cx="1066800" cy="0"/>
          </a:xfrm>
          <a:prstGeom prst="line">
            <a:avLst/>
          </a:prstGeom>
          <a:ln>
            <a:solidFill>
              <a:schemeClr val="tx1"/>
            </a:solidFill>
            <a:headEnd/>
            <a:tailEnd/>
          </a:ln>
          <a:ex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0" y="5686286"/>
            <a:ext cx="914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dirty="0" smtClean="0"/>
              <a:t>Selected frame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09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Graphics Frames</a:t>
            </a:r>
            <a:endParaRPr lang="en-US" dirty="0"/>
          </a:p>
        </p:txBody>
      </p:sp>
      <p:sp>
        <p:nvSpPr>
          <p:cNvPr id="60417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of the essential concepts in InDesign </a:t>
            </a:r>
            <a:r>
              <a:rPr lang="en-US" dirty="0" smtClean="0"/>
              <a:t>is the </a:t>
            </a:r>
            <a:r>
              <a:rPr lang="en-US" dirty="0"/>
              <a:t>distinction between the graphics </a:t>
            </a:r>
            <a:r>
              <a:rPr lang="en-US" dirty="0" smtClean="0"/>
              <a:t>frame and </a:t>
            </a:r>
            <a:r>
              <a:rPr lang="en-US" dirty="0"/>
              <a:t>the graphic </a:t>
            </a:r>
            <a:r>
              <a:rPr lang="en-US" dirty="0" smtClean="0"/>
              <a:t>itself.</a:t>
            </a:r>
          </a:p>
          <a:p>
            <a:pPr lvl="1"/>
            <a:r>
              <a:rPr lang="en-US" dirty="0" smtClean="0"/>
              <a:t>Think </a:t>
            </a:r>
            <a:r>
              <a:rPr lang="en-US" dirty="0"/>
              <a:t>of the </a:t>
            </a:r>
            <a:r>
              <a:rPr lang="en-US" dirty="0" smtClean="0"/>
              <a:t>graphics frame </a:t>
            </a:r>
            <a:r>
              <a:rPr lang="en-US" dirty="0"/>
              <a:t>as a window through which you </a:t>
            </a:r>
            <a:r>
              <a:rPr lang="en-US" dirty="0" smtClean="0"/>
              <a:t>see the </a:t>
            </a:r>
            <a:r>
              <a:rPr lang="en-US" dirty="0"/>
              <a:t>placed </a:t>
            </a:r>
            <a:r>
              <a:rPr lang="en-US" dirty="0" smtClean="0"/>
              <a:t>graphic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26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Aligning and Distributing Objects on a Page</a:t>
            </a:r>
            <a:endParaRPr lang="en-US" dirty="0"/>
          </a:p>
        </p:txBody>
      </p:sp>
      <p:sp>
        <p:nvSpPr>
          <p:cNvPr id="1945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InDesign offers you a number of options </a:t>
            </a:r>
            <a:r>
              <a:rPr lang="en-US" dirty="0" smtClean="0"/>
              <a:t>for filling </a:t>
            </a:r>
            <a:r>
              <a:rPr lang="en-US" dirty="0"/>
              <a:t>and stroking </a:t>
            </a:r>
            <a:r>
              <a:rPr lang="en-US" dirty="0" smtClean="0"/>
              <a:t>objects.</a:t>
            </a:r>
          </a:p>
          <a:p>
            <a:r>
              <a:rPr lang="en-US" dirty="0" smtClean="0"/>
              <a:t>The </a:t>
            </a:r>
            <a:r>
              <a:rPr lang="en-US" dirty="0"/>
              <a:t>simplest </a:t>
            </a:r>
            <a:r>
              <a:rPr lang="en-US" dirty="0" smtClean="0"/>
              <a:t>and most </a:t>
            </a:r>
            <a:r>
              <a:rPr lang="en-US" dirty="0"/>
              <a:t>direct method for doing so is to </a:t>
            </a:r>
            <a:r>
              <a:rPr lang="en-US" dirty="0" smtClean="0"/>
              <a:t>select an </a:t>
            </a:r>
            <a:r>
              <a:rPr lang="en-US" dirty="0"/>
              <a:t>object and then pick a color from </a:t>
            </a:r>
            <a:r>
              <a:rPr lang="en-US" dirty="0" smtClean="0"/>
              <a:t>the Swatches panel.</a:t>
            </a:r>
          </a:p>
        </p:txBody>
      </p:sp>
    </p:spTree>
    <p:extLst>
      <p:ext uri="{BB962C8B-B14F-4D97-AF65-F5344CB8AC3E}">
        <p14:creationId xmlns:p14="http://schemas.microsoft.com/office/powerpoint/2010/main" val="224933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Graphics Frames</a:t>
            </a:r>
            <a:endParaRPr lang="en-US" dirty="0"/>
          </a:p>
        </p:txBody>
      </p:sp>
      <p:sp>
        <p:nvSpPr>
          <p:cNvPr id="60417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bounding </a:t>
            </a:r>
            <a:r>
              <a:rPr lang="en-US" b="1" dirty="0" smtClean="0"/>
              <a:t>box</a:t>
            </a:r>
            <a:r>
              <a:rPr lang="en-US" dirty="0" smtClean="0"/>
              <a:t>—always </a:t>
            </a:r>
            <a:r>
              <a:rPr lang="en-US" dirty="0"/>
              <a:t>rectangular—is the frame that </a:t>
            </a:r>
            <a:r>
              <a:rPr lang="en-US" dirty="0" smtClean="0"/>
              <a:t>defines the </a:t>
            </a:r>
            <a:r>
              <a:rPr lang="en-US" dirty="0"/>
              <a:t>horizontal and vertical dimensions </a:t>
            </a:r>
            <a:r>
              <a:rPr lang="en-US" dirty="0" smtClean="0"/>
              <a:t>of the </a:t>
            </a:r>
            <a:r>
              <a:rPr lang="en-US" dirty="0"/>
              <a:t>graphic itself—not the graphics frame.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58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Graphics Frames</a:t>
            </a:r>
            <a:endParaRPr lang="en-US" dirty="0"/>
          </a:p>
        </p:txBody>
      </p:sp>
      <p:sp>
        <p:nvSpPr>
          <p:cNvPr id="60417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quickest way for selecting graphics and frames is to </a:t>
            </a:r>
            <a:r>
              <a:rPr lang="en-US" dirty="0"/>
              <a:t>double-click the image.</a:t>
            </a:r>
          </a:p>
          <a:p>
            <a:r>
              <a:rPr lang="en-US" dirty="0"/>
              <a:t>Double-clicking the image toggles between </a:t>
            </a:r>
            <a:r>
              <a:rPr lang="en-US" dirty="0" smtClean="0"/>
              <a:t>the frame </a:t>
            </a:r>
            <a:r>
              <a:rPr lang="en-US" dirty="0"/>
              <a:t>and the graphic being selected.</a:t>
            </a:r>
          </a:p>
          <a:p>
            <a:r>
              <a:rPr lang="en-US" dirty="0"/>
              <a:t>The content indicator is the </a:t>
            </a:r>
            <a:r>
              <a:rPr lang="en-US" dirty="0" smtClean="0"/>
              <a:t>donut-shaped circle </a:t>
            </a:r>
            <a:r>
              <a:rPr lang="en-US" dirty="0"/>
              <a:t>shown </a:t>
            </a:r>
            <a:r>
              <a:rPr lang="en-US" dirty="0" smtClean="0"/>
              <a:t>in the following figure.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78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3406" y="1581874"/>
            <a:ext cx="2897187" cy="402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" name="Straight Connector 17"/>
          <p:cNvCxnSpPr/>
          <p:nvPr/>
        </p:nvCxnSpPr>
        <p:spPr>
          <a:xfrm flipV="1">
            <a:off x="4597400" y="3581401"/>
            <a:ext cx="179070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7284" name="TextBox 18"/>
          <p:cNvSpPr txBox="1">
            <a:spLocks noChangeArrowheads="1"/>
          </p:cNvSpPr>
          <p:nvPr/>
        </p:nvSpPr>
        <p:spPr bwMode="auto">
          <a:xfrm>
            <a:off x="6318249" y="3396735"/>
            <a:ext cx="19287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 smtClean="0"/>
              <a:t>Content indicator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Graphics Frames</a:t>
            </a:r>
            <a:endParaRPr lang="en-US" dirty="0"/>
          </a:p>
        </p:txBody>
      </p:sp>
      <p:sp>
        <p:nvSpPr>
          <p:cNvPr id="9" name="TextBox 18"/>
          <p:cNvSpPr txBox="1">
            <a:spLocks noChangeArrowheads="1"/>
          </p:cNvSpPr>
          <p:nvPr/>
        </p:nvSpPr>
        <p:spPr bwMode="auto">
          <a:xfrm>
            <a:off x="0" y="5606330"/>
            <a:ext cx="914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dirty="0" smtClean="0"/>
              <a:t>The content indicator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44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Graphics Frames</a:t>
            </a:r>
            <a:endParaRPr lang="en-US" dirty="0"/>
          </a:p>
        </p:txBody>
      </p:sp>
      <p:sp>
        <p:nvSpPr>
          <p:cNvPr id="60417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You’ll just need to make sure that when </a:t>
            </a:r>
            <a:r>
              <a:rPr lang="en-US" dirty="0" smtClean="0"/>
              <a:t>you intend </a:t>
            </a:r>
            <a:r>
              <a:rPr lang="en-US" dirty="0"/>
              <a:t>to select a frame, you don’t </a:t>
            </a:r>
            <a:r>
              <a:rPr lang="en-US" dirty="0" smtClean="0"/>
              <a:t>accidentally select </a:t>
            </a:r>
            <a:r>
              <a:rPr lang="en-US" dirty="0"/>
              <a:t>the content indicator and, thus, </a:t>
            </a:r>
            <a:r>
              <a:rPr lang="en-US" dirty="0" smtClean="0"/>
              <a:t>the graphic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0478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Graphics Frames</a:t>
            </a:r>
            <a:endParaRPr lang="en-US" dirty="0"/>
          </a:p>
        </p:txBody>
      </p:sp>
      <p:sp>
        <p:nvSpPr>
          <p:cNvPr id="60417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you want to move a graphic within </a:t>
            </a:r>
            <a:r>
              <a:rPr lang="en-US" dirty="0"/>
              <a:t>a frame, select the graphic by any </a:t>
            </a:r>
            <a:r>
              <a:rPr lang="en-US" dirty="0" smtClean="0"/>
              <a:t>method you </a:t>
            </a:r>
            <a:r>
              <a:rPr lang="en-US" dirty="0"/>
              <a:t>prefer, then click and drag </a:t>
            </a:r>
            <a:r>
              <a:rPr lang="en-US" dirty="0" smtClean="0"/>
              <a:t>it.</a:t>
            </a:r>
          </a:p>
          <a:p>
            <a:r>
              <a:rPr lang="en-US" dirty="0" smtClean="0"/>
              <a:t>You can also </a:t>
            </a:r>
            <a:r>
              <a:rPr lang="en-US" dirty="0"/>
              <a:t>move the selected graphic using </a:t>
            </a:r>
            <a:r>
              <a:rPr lang="en-US" dirty="0" smtClean="0"/>
              <a:t>the arrow </a:t>
            </a:r>
            <a:r>
              <a:rPr lang="en-US" dirty="0"/>
              <a:t>keys on the </a:t>
            </a:r>
            <a:r>
              <a:rPr lang="en-US" dirty="0" smtClean="0"/>
              <a:t>keypad.</a:t>
            </a:r>
          </a:p>
          <a:p>
            <a:r>
              <a:rPr lang="en-US" dirty="0" smtClean="0"/>
              <a:t>When </a:t>
            </a:r>
            <a:r>
              <a:rPr lang="en-US" dirty="0"/>
              <a:t>you </a:t>
            </a:r>
            <a:r>
              <a:rPr lang="en-US" dirty="0" smtClean="0"/>
              <a:t>click and </a:t>
            </a:r>
            <a:r>
              <a:rPr lang="en-US" dirty="0"/>
              <a:t>drag the graphic to move it, you see </a:t>
            </a:r>
            <a:r>
              <a:rPr lang="en-US" dirty="0" smtClean="0"/>
              <a:t>a ghosted </a:t>
            </a:r>
            <a:r>
              <a:rPr lang="en-US" dirty="0"/>
              <a:t>image of the areas that </a:t>
            </a:r>
            <a:r>
              <a:rPr lang="en-US" dirty="0" smtClean="0"/>
              <a:t>are outside the </a:t>
            </a:r>
            <a:r>
              <a:rPr lang="en-US" dirty="0"/>
              <a:t>graphics </a:t>
            </a:r>
            <a:r>
              <a:rPr lang="en-US" dirty="0" smtClean="0"/>
              <a:t>frame.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96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Graphics Frames</a:t>
            </a:r>
            <a:endParaRPr lang="en-US" dirty="0"/>
          </a:p>
        </p:txBody>
      </p:sp>
      <p:sp>
        <p:nvSpPr>
          <p:cNvPr id="60417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ghosted image is referred to as </a:t>
            </a:r>
            <a:r>
              <a:rPr lang="en-US" dirty="0" smtClean="0"/>
              <a:t>a </a:t>
            </a:r>
            <a:r>
              <a:rPr lang="en-US" b="1" dirty="0" smtClean="0"/>
              <a:t>dynamic </a:t>
            </a:r>
            <a:r>
              <a:rPr lang="en-US" b="1" dirty="0"/>
              <a:t>preview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8916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8" name="TextBox 18"/>
          <p:cNvSpPr txBox="1">
            <a:spLocks noChangeArrowheads="1"/>
          </p:cNvSpPr>
          <p:nvPr/>
        </p:nvSpPr>
        <p:spPr bwMode="auto">
          <a:xfrm>
            <a:off x="0" y="5546580"/>
            <a:ext cx="9144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dirty="0"/>
              <a:t>Dynamic </a:t>
            </a:r>
            <a:r>
              <a:rPr lang="en-US" dirty="0" smtClean="0"/>
              <a:t>preview</a:t>
            </a:r>
            <a:endParaRPr lang="en-US" dirty="0"/>
          </a:p>
        </p:txBody>
      </p:sp>
      <p:pic>
        <p:nvPicPr>
          <p:cNvPr id="103429" name="Picture 2" descr="C:\Users\Owner\Documents\Work\InDesign\CH 04 RTP\130493_Chapter04_Figures\130493_Chapter04_Figures\Fig4-62.tif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2450" y="1537573"/>
            <a:ext cx="2959100" cy="389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Graphics Frames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58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Graphics Frames</a:t>
            </a:r>
            <a:endParaRPr lang="en-US" dirty="0"/>
          </a:p>
        </p:txBody>
      </p:sp>
      <p:sp>
        <p:nvSpPr>
          <p:cNvPr id="60417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designing layouts, you’ll often </a:t>
            </a:r>
            <a:r>
              <a:rPr lang="en-US" dirty="0" smtClean="0"/>
              <a:t>find that </a:t>
            </a:r>
            <a:r>
              <a:rPr lang="en-US" dirty="0"/>
              <a:t>you want to copy and paste a </a:t>
            </a:r>
            <a:r>
              <a:rPr lang="en-US" dirty="0" smtClean="0"/>
              <a:t>graphic from </a:t>
            </a:r>
            <a:r>
              <a:rPr lang="en-US" dirty="0"/>
              <a:t>one frame to another. This is easy </a:t>
            </a:r>
            <a:r>
              <a:rPr lang="en-US" dirty="0" smtClean="0"/>
              <a:t>to do;</a:t>
            </a:r>
          </a:p>
          <a:p>
            <a:pPr lvl="1"/>
            <a:r>
              <a:rPr lang="en-US" dirty="0" smtClean="0"/>
              <a:t>First</a:t>
            </a:r>
            <a:r>
              <a:rPr lang="en-US" dirty="0"/>
              <a:t>, select the graphic (not the </a:t>
            </a:r>
            <a:r>
              <a:rPr lang="en-US" dirty="0" smtClean="0"/>
              <a:t>frame</a:t>
            </a:r>
            <a:r>
              <a:rPr lang="en-US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Copy it</a:t>
            </a:r>
            <a:endParaRPr lang="en-US" dirty="0" smtClean="0"/>
          </a:p>
          <a:p>
            <a:pPr lvl="1"/>
            <a:r>
              <a:rPr lang="en-US" dirty="0" smtClean="0"/>
              <a:t>Select </a:t>
            </a:r>
            <a:r>
              <a:rPr lang="en-US" dirty="0"/>
              <a:t>the frame where </a:t>
            </a:r>
            <a:r>
              <a:rPr lang="en-US" dirty="0" smtClean="0"/>
              <a:t>you want </a:t>
            </a:r>
            <a:r>
              <a:rPr lang="en-US" dirty="0"/>
              <a:t>to paste the </a:t>
            </a:r>
            <a:r>
              <a:rPr lang="en-US" dirty="0" smtClean="0"/>
              <a:t>copy</a:t>
            </a:r>
            <a:endParaRPr lang="en-US" dirty="0" smtClean="0"/>
          </a:p>
          <a:p>
            <a:pPr lvl="1"/>
            <a:r>
              <a:rPr lang="en-US" dirty="0" smtClean="0"/>
              <a:t>Choose </a:t>
            </a:r>
            <a:r>
              <a:rPr lang="en-US" dirty="0"/>
              <a:t>the </a:t>
            </a:r>
            <a:r>
              <a:rPr lang="en-US" dirty="0" smtClean="0"/>
              <a:t>Paste Into </a:t>
            </a:r>
            <a:r>
              <a:rPr lang="en-US" dirty="0"/>
              <a:t>command on the Edit </a:t>
            </a:r>
            <a:r>
              <a:rPr lang="en-US" dirty="0" smtClean="0"/>
              <a:t>menu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374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Graphics Frames</a:t>
            </a:r>
            <a:endParaRPr lang="en-US" dirty="0"/>
          </a:p>
        </p:txBody>
      </p:sp>
      <p:sp>
        <p:nvSpPr>
          <p:cNvPr id="60417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select a graphic with the </a:t>
            </a:r>
            <a:r>
              <a:rPr lang="en-US" dirty="0" smtClean="0"/>
              <a:t>Direct Selection </a:t>
            </a:r>
            <a:r>
              <a:rPr lang="en-US" dirty="0"/>
              <a:t>tool, you can then resize the </a:t>
            </a:r>
            <a:r>
              <a:rPr lang="en-US" dirty="0" smtClean="0"/>
              <a:t>graphic within </a:t>
            </a:r>
            <a:r>
              <a:rPr lang="en-US" dirty="0"/>
              <a:t>the </a:t>
            </a:r>
            <a:r>
              <a:rPr lang="en-US" dirty="0" smtClean="0"/>
              <a:t>frame.</a:t>
            </a:r>
          </a:p>
          <a:p>
            <a:r>
              <a:rPr lang="en-US" dirty="0" smtClean="0"/>
              <a:t>Changes </a:t>
            </a:r>
            <a:r>
              <a:rPr lang="en-US" dirty="0"/>
              <a:t>that you make </a:t>
            </a:r>
            <a:r>
              <a:rPr lang="en-US" dirty="0" smtClean="0"/>
              <a:t>to the </a:t>
            </a:r>
            <a:r>
              <a:rPr lang="en-US" dirty="0"/>
              <a:t>size of the graphic do not affect the size </a:t>
            </a:r>
            <a:r>
              <a:rPr lang="en-US" dirty="0" smtClean="0"/>
              <a:t>of the </a:t>
            </a:r>
            <a:r>
              <a:rPr lang="en-US" dirty="0"/>
              <a:t>graphics frame</a:t>
            </a:r>
            <a:r>
              <a:rPr lang="en-US" dirty="0" smtClean="0"/>
              <a:t>.</a:t>
            </a:r>
          </a:p>
          <a:p>
            <a:r>
              <a:rPr lang="en-US" dirty="0"/>
              <a:t>You can scale a selected graphic by </a:t>
            </a:r>
            <a:r>
              <a:rPr lang="en-US" dirty="0" smtClean="0"/>
              <a:t>dragging its </a:t>
            </a:r>
            <a:r>
              <a:rPr lang="en-US" dirty="0"/>
              <a:t>handles or changing values in the Scale </a:t>
            </a:r>
            <a:r>
              <a:rPr lang="en-US" dirty="0" smtClean="0"/>
              <a:t>X Percentage </a:t>
            </a:r>
            <a:r>
              <a:rPr lang="en-US" dirty="0"/>
              <a:t>and the Scale Y Percentage </a:t>
            </a:r>
            <a:r>
              <a:rPr lang="en-US" dirty="0" smtClean="0"/>
              <a:t>text boxes </a:t>
            </a:r>
            <a:r>
              <a:rPr lang="en-US" dirty="0"/>
              <a:t>on the Transform or Control </a:t>
            </a:r>
            <a:r>
              <a:rPr lang="en-US" dirty="0" smtClean="0"/>
              <a:t>panels.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46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662" y="1720335"/>
            <a:ext cx="3876675" cy="3939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1621" name="Line 5"/>
          <p:cNvSpPr>
            <a:spLocks noChangeShapeType="1"/>
          </p:cNvSpPr>
          <p:nvPr/>
        </p:nvSpPr>
        <p:spPr bwMode="auto">
          <a:xfrm flipH="1">
            <a:off x="5901530" y="4790200"/>
            <a:ext cx="881062" cy="596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1622" name="Line 6"/>
          <p:cNvSpPr>
            <a:spLocks noChangeShapeType="1"/>
          </p:cNvSpPr>
          <p:nvPr/>
        </p:nvSpPr>
        <p:spPr bwMode="auto">
          <a:xfrm flipH="1">
            <a:off x="5901530" y="4790200"/>
            <a:ext cx="881062" cy="419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1624" name="Text Box 8"/>
          <p:cNvSpPr txBox="1">
            <a:spLocks noChangeArrowheads="1"/>
          </p:cNvSpPr>
          <p:nvPr/>
        </p:nvSpPr>
        <p:spPr bwMode="auto">
          <a:xfrm>
            <a:off x="6731793" y="3766263"/>
            <a:ext cx="222170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 smtClean="0"/>
              <a:t>The Scale X Percentage and Scale Y Percentage text boxes</a:t>
            </a:r>
            <a:endParaRPr lang="en-US" dirty="0"/>
          </a:p>
        </p:txBody>
      </p:sp>
      <p:sp>
        <p:nvSpPr>
          <p:cNvPr id="111626" name="Text Box 10"/>
          <p:cNvSpPr txBox="1">
            <a:spLocks noChangeArrowheads="1"/>
          </p:cNvSpPr>
          <p:nvPr/>
        </p:nvSpPr>
        <p:spPr bwMode="auto">
          <a:xfrm>
            <a:off x="0" y="5627368"/>
            <a:ext cx="914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dirty="0" smtClean="0"/>
              <a:t>Using the Control panel to scale the graphics</a:t>
            </a:r>
            <a:endParaRPr lang="en-US" dirty="0"/>
          </a:p>
        </p:txBody>
      </p:sp>
      <p:sp>
        <p:nvSpPr>
          <p:cNvPr id="1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Graphics Frames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85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Aligning and Distributing Objects on a Page</a:t>
            </a:r>
            <a:endParaRPr lang="en-US" dirty="0"/>
          </a:p>
        </p:txBody>
      </p:sp>
      <p:sp>
        <p:nvSpPr>
          <p:cNvPr id="19457" name="Content Placeholder 2"/>
          <p:cNvSpPr>
            <a:spLocks noGrp="1"/>
          </p:cNvSpPr>
          <p:nvPr>
            <p:ph idx="1"/>
          </p:nvPr>
        </p:nvSpPr>
        <p:spPr>
          <a:xfrm>
            <a:off x="0" y="5740400"/>
            <a:ext cx="9144000" cy="355600"/>
          </a:xfrm>
        </p:spPr>
        <p:txBody>
          <a:bodyPr/>
          <a:lstStyle/>
          <a:p>
            <a:pPr marL="0" indent="0" algn="ctr">
              <a:buNone/>
            </a:pPr>
            <a:r>
              <a:rPr lang="en-US" sz="1800" dirty="0" smtClean="0"/>
              <a:t>Swatches panel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897016"/>
            <a:ext cx="2633663" cy="3843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142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Graphics Frames</a:t>
            </a:r>
            <a:endParaRPr lang="en-US" dirty="0"/>
          </a:p>
        </p:txBody>
      </p:sp>
      <p:sp>
        <p:nvSpPr>
          <p:cNvPr id="60417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also use </a:t>
            </a:r>
            <a:r>
              <a:rPr lang="en-US" dirty="0" smtClean="0"/>
              <a:t>the Transform/Scale </a:t>
            </a:r>
            <a:r>
              <a:rPr lang="en-US" dirty="0"/>
              <a:t>command on the </a:t>
            </a:r>
            <a:r>
              <a:rPr lang="en-US" dirty="0" smtClean="0"/>
              <a:t>Object menu </a:t>
            </a:r>
            <a:r>
              <a:rPr lang="en-US" dirty="0"/>
              <a:t>to scale the </a:t>
            </a:r>
            <a:r>
              <a:rPr lang="en-US" dirty="0" smtClean="0"/>
              <a:t>graphic.</a:t>
            </a:r>
          </a:p>
          <a:p>
            <a:pPr marL="457200" lvl="1" indent="0">
              <a:buNone/>
            </a:pPr>
            <a:r>
              <a:rPr lang="en-US" dirty="0" smtClean="0"/>
              <a:t>	*Remember</a:t>
            </a:r>
            <a:r>
              <a:rPr lang="en-US" dirty="0"/>
              <a:t>, </a:t>
            </a:r>
            <a:r>
              <a:rPr lang="en-US" dirty="0" smtClean="0"/>
              <a:t>when the </a:t>
            </a:r>
            <a:r>
              <a:rPr lang="en-US" dirty="0"/>
              <a:t>graphic is selected with </a:t>
            </a:r>
            <a:r>
              <a:rPr lang="en-US" dirty="0" smtClean="0"/>
              <a:t>	the </a:t>
            </a:r>
            <a:r>
              <a:rPr lang="en-US" dirty="0"/>
              <a:t>Direct </a:t>
            </a:r>
            <a:r>
              <a:rPr lang="en-US" dirty="0" smtClean="0"/>
              <a:t>Selection tool</a:t>
            </a:r>
            <a:r>
              <a:rPr lang="en-US" dirty="0"/>
              <a:t>, only the graphic will </a:t>
            </a:r>
            <a:r>
              <a:rPr lang="en-US" dirty="0" smtClean="0"/>
              <a:t>	be </a:t>
            </a:r>
            <a:r>
              <a:rPr lang="en-US" dirty="0"/>
              <a:t>scaled when </a:t>
            </a:r>
            <a:r>
              <a:rPr lang="en-US" dirty="0" smtClean="0"/>
              <a:t>you use </a:t>
            </a:r>
            <a:r>
              <a:rPr lang="en-US" dirty="0"/>
              <a:t>this command.</a:t>
            </a:r>
          </a:p>
        </p:txBody>
      </p:sp>
    </p:spTree>
    <p:extLst>
      <p:ext uri="{BB962C8B-B14F-4D97-AF65-F5344CB8AC3E}">
        <p14:creationId xmlns:p14="http://schemas.microsoft.com/office/powerpoint/2010/main" val="251378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Graphics Frames</a:t>
            </a:r>
            <a:endParaRPr lang="en-US" dirty="0"/>
          </a:p>
        </p:txBody>
      </p:sp>
      <p:sp>
        <p:nvSpPr>
          <p:cNvPr id="60417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While it’s not difficult to select a graphic </a:t>
            </a:r>
            <a:r>
              <a:rPr lang="en-US" dirty="0" smtClean="0"/>
              <a:t>with the </a:t>
            </a:r>
            <a:r>
              <a:rPr lang="en-US" dirty="0"/>
              <a:t>Direct Selection tool and then scale </a:t>
            </a:r>
            <a:r>
              <a:rPr lang="en-US" dirty="0" smtClean="0"/>
              <a:t>it using </a:t>
            </a:r>
            <a:r>
              <a:rPr lang="en-US" dirty="0"/>
              <a:t>the Transform panel, there are a lot </a:t>
            </a:r>
            <a:r>
              <a:rPr lang="en-US" dirty="0" smtClean="0"/>
              <a:t>of steps </a:t>
            </a:r>
            <a:r>
              <a:rPr lang="en-US" dirty="0"/>
              <a:t>in the process.</a:t>
            </a:r>
          </a:p>
          <a:p>
            <a:r>
              <a:rPr lang="en-US" dirty="0"/>
              <a:t>For a quick solution, you can use the </a:t>
            </a:r>
            <a:r>
              <a:rPr lang="en-US" dirty="0" smtClean="0"/>
              <a:t>Fitting commands</a:t>
            </a:r>
            <a:r>
              <a:rPr lang="en-US" dirty="0"/>
              <a:t>, located on the Object </a:t>
            </a:r>
            <a:r>
              <a:rPr lang="en-US" dirty="0" smtClean="0"/>
              <a:t>menu.</a:t>
            </a:r>
          </a:p>
          <a:p>
            <a:r>
              <a:rPr lang="en-US" dirty="0" smtClean="0"/>
              <a:t>The Fitting </a:t>
            </a:r>
            <a:r>
              <a:rPr lang="en-US" dirty="0"/>
              <a:t>commands offer different options </a:t>
            </a:r>
            <a:r>
              <a:rPr lang="en-US" dirty="0" smtClean="0"/>
              <a:t>for positioning </a:t>
            </a:r>
            <a:r>
              <a:rPr lang="en-US" dirty="0"/>
              <a:t>the graphic in the </a:t>
            </a:r>
            <a:r>
              <a:rPr lang="en-US" dirty="0" smtClean="0"/>
              <a:t>frame.</a:t>
            </a:r>
          </a:p>
        </p:txBody>
      </p:sp>
    </p:spTree>
    <p:extLst>
      <p:ext uri="{BB962C8B-B14F-4D97-AF65-F5344CB8AC3E}">
        <p14:creationId xmlns:p14="http://schemas.microsoft.com/office/powerpoint/2010/main" val="2223665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Graphics Frames</a:t>
            </a:r>
            <a:endParaRPr lang="en-US" dirty="0"/>
          </a:p>
        </p:txBody>
      </p:sp>
      <p:sp>
        <p:nvSpPr>
          <p:cNvPr id="60417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commands </a:t>
            </a:r>
            <a:r>
              <a:rPr lang="en-US" dirty="0"/>
              <a:t>are smart and useful but </a:t>
            </a:r>
            <a:r>
              <a:rPr lang="en-US" dirty="0" smtClean="0"/>
              <a:t>beware—they’re </a:t>
            </a:r>
            <a:r>
              <a:rPr lang="en-US" dirty="0"/>
              <a:t>easy to confuse with one </a:t>
            </a:r>
            <a:r>
              <a:rPr lang="en-US" dirty="0" smtClean="0"/>
              <a:t>another.</a:t>
            </a:r>
          </a:p>
          <a:p>
            <a:r>
              <a:rPr lang="en-US" dirty="0" smtClean="0"/>
              <a:t>It’s important </a:t>
            </a:r>
            <a:r>
              <a:rPr lang="en-US" dirty="0"/>
              <a:t>that you keep each command </a:t>
            </a:r>
            <a:r>
              <a:rPr lang="en-US" dirty="0" smtClean="0"/>
              <a:t>straight in </a:t>
            </a:r>
            <a:r>
              <a:rPr lang="en-US" dirty="0"/>
              <a:t>your head, because one of the </a:t>
            </a:r>
            <a:r>
              <a:rPr lang="en-US" dirty="0" smtClean="0"/>
              <a:t>commands distorts </a:t>
            </a:r>
            <a:r>
              <a:rPr lang="en-US" dirty="0"/>
              <a:t>the image to fit the frame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869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Graphics Frames</a:t>
            </a:r>
            <a:endParaRPr lang="en-US" dirty="0"/>
          </a:p>
        </p:txBody>
      </p:sp>
      <p:sp>
        <p:nvSpPr>
          <p:cNvPr id="60417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 all the fitting commands, the Fill </a:t>
            </a:r>
            <a:r>
              <a:rPr lang="en-US" dirty="0" smtClean="0"/>
              <a:t>Frame Proportionally </a:t>
            </a:r>
            <a:r>
              <a:rPr lang="en-US" dirty="0"/>
              <a:t>command is the one </a:t>
            </a:r>
            <a:r>
              <a:rPr lang="en-US" dirty="0" smtClean="0"/>
              <a:t>you’re likely </a:t>
            </a:r>
            <a:r>
              <a:rPr lang="en-US" dirty="0"/>
              <a:t>to use most </a:t>
            </a:r>
            <a:r>
              <a:rPr lang="en-US" dirty="0" smtClean="0"/>
              <a:t>often.</a:t>
            </a:r>
          </a:p>
          <a:p>
            <a:r>
              <a:rPr lang="en-US" dirty="0" smtClean="0"/>
              <a:t>It </a:t>
            </a:r>
            <a:r>
              <a:rPr lang="en-US" dirty="0"/>
              <a:t>resizes </a:t>
            </a:r>
            <a:r>
              <a:rPr lang="en-US" dirty="0" smtClean="0"/>
              <a:t>the placed </a:t>
            </a:r>
            <a:r>
              <a:rPr lang="en-US" dirty="0"/>
              <a:t>graphic to a size that is guaranteed </a:t>
            </a:r>
            <a:r>
              <a:rPr lang="en-US" dirty="0" smtClean="0"/>
              <a:t>to fit </a:t>
            </a:r>
            <a:r>
              <a:rPr lang="en-US" dirty="0"/>
              <a:t>the frame, with no negative space in </a:t>
            </a:r>
            <a:r>
              <a:rPr lang="en-US" dirty="0" smtClean="0"/>
              <a:t>the frame.</a:t>
            </a:r>
          </a:p>
          <a:p>
            <a:r>
              <a:rPr lang="en-US" dirty="0" smtClean="0"/>
              <a:t>Some of </a:t>
            </a:r>
            <a:r>
              <a:rPr lang="en-US" dirty="0"/>
              <a:t>the </a:t>
            </a:r>
            <a:r>
              <a:rPr lang="en-US" dirty="0" smtClean="0"/>
              <a:t>graphic may </a:t>
            </a:r>
            <a:r>
              <a:rPr lang="en-US" dirty="0"/>
              <a:t>not be visible if it exceeds the size of </a:t>
            </a:r>
            <a:r>
              <a:rPr lang="en-US" dirty="0" smtClean="0"/>
              <a:t>the frame</a:t>
            </a:r>
            <a:r>
              <a:rPr lang="en-US" dirty="0"/>
              <a:t>, but </a:t>
            </a:r>
            <a:r>
              <a:rPr lang="en-US" dirty="0" smtClean="0"/>
              <a:t>it </a:t>
            </a:r>
            <a:r>
              <a:rPr lang="en-US" dirty="0" smtClean="0"/>
              <a:t>will not </a:t>
            </a:r>
            <a:r>
              <a:rPr lang="en-US" dirty="0"/>
              <a:t>be distorted to fit the frame.</a:t>
            </a:r>
          </a:p>
        </p:txBody>
      </p:sp>
    </p:spTree>
    <p:extLst>
      <p:ext uri="{BB962C8B-B14F-4D97-AF65-F5344CB8AC3E}">
        <p14:creationId xmlns:p14="http://schemas.microsoft.com/office/powerpoint/2010/main" val="209218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Graphics Frames</a:t>
            </a:r>
            <a:endParaRPr lang="en-US" dirty="0"/>
          </a:p>
        </p:txBody>
      </p:sp>
      <p:sp>
        <p:nvSpPr>
          <p:cNvPr id="60417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b="1" dirty="0"/>
              <a:t>clipping path </a:t>
            </a:r>
            <a:r>
              <a:rPr lang="en-US" dirty="0"/>
              <a:t>is a graphic that </a:t>
            </a:r>
            <a:r>
              <a:rPr lang="en-US" dirty="0" smtClean="0"/>
              <a:t>you draw </a:t>
            </a:r>
            <a:r>
              <a:rPr lang="en-US" dirty="0"/>
              <a:t>in Photoshop that outlines the </a:t>
            </a:r>
            <a:r>
              <a:rPr lang="en-US" dirty="0" smtClean="0"/>
              <a:t>areas of </a:t>
            </a:r>
            <a:r>
              <a:rPr lang="en-US" dirty="0"/>
              <a:t>the image you want to show when the </a:t>
            </a:r>
            <a:r>
              <a:rPr lang="en-US" dirty="0" smtClean="0"/>
              <a:t>file is </a:t>
            </a:r>
            <a:r>
              <a:rPr lang="en-US" dirty="0"/>
              <a:t>placed in a layout program like InDesign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331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450" y="2110661"/>
            <a:ext cx="4826000" cy="3207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Graphics Frames</a:t>
            </a:r>
          </a:p>
        </p:txBody>
      </p:sp>
      <p:sp>
        <p:nvSpPr>
          <p:cNvPr id="121860" name="TextBox 5"/>
          <p:cNvSpPr txBox="1">
            <a:spLocks noChangeArrowheads="1"/>
          </p:cNvSpPr>
          <p:nvPr/>
        </p:nvSpPr>
        <p:spPr bwMode="auto">
          <a:xfrm>
            <a:off x="0" y="5317976"/>
            <a:ext cx="92329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dirty="0" smtClean="0"/>
              <a:t>A Photoshop image with a clipping path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 bwMode="auto">
          <a:xfrm flipV="1">
            <a:off x="5613400" y="2413000"/>
            <a:ext cx="2006600" cy="5969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" name="Straight Connector 6"/>
          <p:cNvCxnSpPr/>
          <p:nvPr/>
        </p:nvCxnSpPr>
        <p:spPr bwMode="auto">
          <a:xfrm flipV="1">
            <a:off x="6172200" y="2413000"/>
            <a:ext cx="1447800" cy="20540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TextBox 5"/>
          <p:cNvSpPr txBox="1">
            <a:spLocks noChangeArrowheads="1"/>
          </p:cNvSpPr>
          <p:nvPr/>
        </p:nvSpPr>
        <p:spPr bwMode="auto">
          <a:xfrm>
            <a:off x="7556500" y="2227009"/>
            <a:ext cx="13081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 smtClean="0"/>
              <a:t>Clipping path created in Photoshop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072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Text Frames</a:t>
            </a:r>
            <a:endParaRPr lang="en-US" dirty="0"/>
          </a:p>
        </p:txBody>
      </p:sp>
      <p:sp>
        <p:nvSpPr>
          <p:cNvPr id="60417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Semi-autoflowing </a:t>
            </a:r>
            <a:r>
              <a:rPr lang="en-US" dirty="0" smtClean="0"/>
              <a:t>text </a:t>
            </a:r>
            <a:r>
              <a:rPr lang="en-US" dirty="0"/>
              <a:t>is a method for manually threading </a:t>
            </a:r>
            <a:r>
              <a:rPr lang="en-US" dirty="0" smtClean="0"/>
              <a:t>text through </a:t>
            </a:r>
            <a:r>
              <a:rPr lang="en-US" dirty="0"/>
              <a:t>multiple frames</a:t>
            </a:r>
            <a:r>
              <a:rPr lang="en-US" dirty="0" smtClean="0"/>
              <a:t>.</a:t>
            </a:r>
          </a:p>
          <a:p>
            <a:r>
              <a:rPr lang="en-US" dirty="0"/>
              <a:t>You can also </a:t>
            </a:r>
            <a:r>
              <a:rPr lang="en-US" b="1" dirty="0"/>
              <a:t>autoflow </a:t>
            </a:r>
            <a:r>
              <a:rPr lang="en-US" dirty="0"/>
              <a:t>text, which is </a:t>
            </a:r>
            <a:r>
              <a:rPr lang="en-US" dirty="0" smtClean="0"/>
              <a:t>a powerful </a:t>
            </a:r>
            <a:r>
              <a:rPr lang="en-US" dirty="0"/>
              <a:t>option for quickly adding text </a:t>
            </a:r>
            <a:r>
              <a:rPr lang="en-US" dirty="0" smtClean="0"/>
              <a:t>to your </a:t>
            </a:r>
            <a:r>
              <a:rPr lang="en-US" dirty="0"/>
              <a:t>document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</a:t>
            </a:r>
            <a:r>
              <a:rPr lang="en-US" b="1" dirty="0"/>
              <a:t>column break </a:t>
            </a:r>
            <a:r>
              <a:rPr lang="en-US" dirty="0"/>
              <a:t>is a typographic command </a:t>
            </a:r>
            <a:r>
              <a:rPr lang="en-US" dirty="0" smtClean="0"/>
              <a:t>that forces </a:t>
            </a:r>
            <a:r>
              <a:rPr lang="en-US" dirty="0"/>
              <a:t>text to the next column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9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Text Frames</a:t>
            </a:r>
            <a:endParaRPr lang="en-US" dirty="0"/>
          </a:p>
        </p:txBody>
      </p:sp>
      <p:sp>
        <p:nvSpPr>
          <p:cNvPr id="60417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threading text manually or </a:t>
            </a:r>
            <a:r>
              <a:rPr lang="en-US" dirty="0" smtClean="0"/>
              <a:t>autoflowing text</a:t>
            </a:r>
            <a:r>
              <a:rPr lang="en-US" dirty="0"/>
              <a:t>, you will get to a point </a:t>
            </a:r>
            <a:r>
              <a:rPr lang="en-US" dirty="0" smtClean="0"/>
              <a:t>where text </a:t>
            </a:r>
            <a:r>
              <a:rPr lang="en-US" dirty="0"/>
              <a:t>has filled all the text frames on the </a:t>
            </a:r>
            <a:r>
              <a:rPr lang="en-US" dirty="0" smtClean="0"/>
              <a:t>page and </a:t>
            </a:r>
            <a:r>
              <a:rPr lang="en-US" dirty="0"/>
              <a:t>continues to another </a:t>
            </a:r>
            <a:r>
              <a:rPr lang="en-US" dirty="0" smtClean="0"/>
              <a:t>page.</a:t>
            </a:r>
          </a:p>
          <a:p>
            <a:r>
              <a:rPr lang="en-US" dirty="0" smtClean="0"/>
              <a:t>Usually</a:t>
            </a:r>
            <a:r>
              <a:rPr lang="en-US" dirty="0"/>
              <a:t>, </a:t>
            </a:r>
            <a:r>
              <a:rPr lang="en-US" dirty="0" smtClean="0"/>
              <a:t>the text </a:t>
            </a:r>
            <a:r>
              <a:rPr lang="en-US" dirty="0"/>
              <a:t>continues onto the very next </a:t>
            </a:r>
            <a:r>
              <a:rPr lang="en-US" dirty="0" smtClean="0"/>
              <a:t>page—but not always.</a:t>
            </a:r>
          </a:p>
          <a:p>
            <a:r>
              <a:rPr lang="en-US" dirty="0"/>
              <a:t>You can insert a “Continued </a:t>
            </a:r>
            <a:r>
              <a:rPr lang="en-US" dirty="0" smtClean="0"/>
              <a:t>on page</a:t>
            </a:r>
            <a:r>
              <a:rPr lang="en-US" dirty="0"/>
              <a:t>...” notation to let the reader know </a:t>
            </a:r>
            <a:r>
              <a:rPr lang="en-US" dirty="0" smtClean="0"/>
              <a:t>where to </a:t>
            </a:r>
            <a:r>
              <a:rPr lang="en-US" dirty="0"/>
              <a:t>go to continue reading.</a:t>
            </a:r>
          </a:p>
        </p:txBody>
      </p:sp>
    </p:spTree>
    <p:extLst>
      <p:ext uri="{BB962C8B-B14F-4D97-AF65-F5344CB8AC3E}">
        <p14:creationId xmlns:p14="http://schemas.microsoft.com/office/powerpoint/2010/main" val="3010113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Text Frames</a:t>
            </a:r>
            <a:endParaRPr lang="en-US" dirty="0"/>
          </a:p>
        </p:txBody>
      </p:sp>
      <p:sp>
        <p:nvSpPr>
          <p:cNvPr id="60417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There’s one important </a:t>
            </a:r>
            <a:r>
              <a:rPr lang="en-US" dirty="0"/>
              <a:t>point you need </a:t>
            </a:r>
            <a:r>
              <a:rPr lang="en-US" dirty="0" smtClean="0"/>
              <a:t>to note </a:t>
            </a:r>
            <a:r>
              <a:rPr lang="en-US" dirty="0"/>
              <a:t>when creating a “Continued on page</a:t>
            </a:r>
            <a:r>
              <a:rPr lang="en-US" dirty="0" smtClean="0"/>
              <a:t>...” notation.</a:t>
            </a:r>
          </a:p>
          <a:p>
            <a:r>
              <a:rPr lang="en-US" dirty="0" smtClean="0"/>
              <a:t>Below </a:t>
            </a:r>
            <a:r>
              <a:rPr lang="en-US" dirty="0"/>
              <a:t>the text frame on the </a:t>
            </a:r>
            <a:r>
              <a:rPr lang="en-US" dirty="0" smtClean="0"/>
              <a:t>page of </a:t>
            </a:r>
            <a:r>
              <a:rPr lang="en-US" dirty="0"/>
              <a:t>the text you are flowing, you will </a:t>
            </a:r>
            <a:r>
              <a:rPr lang="en-US" dirty="0" smtClean="0"/>
              <a:t>need to </a:t>
            </a:r>
            <a:r>
              <a:rPr lang="en-US" dirty="0"/>
              <a:t>create another text frame to contain </a:t>
            </a:r>
            <a:r>
              <a:rPr lang="en-US" dirty="0" smtClean="0"/>
              <a:t>the “Continued </a:t>
            </a:r>
            <a:r>
              <a:rPr lang="en-US" dirty="0"/>
              <a:t>on page...” </a:t>
            </a:r>
            <a:r>
              <a:rPr lang="en-US" dirty="0" smtClean="0"/>
              <a:t>notation.</a:t>
            </a:r>
          </a:p>
        </p:txBody>
      </p:sp>
    </p:spTree>
    <p:extLst>
      <p:ext uri="{BB962C8B-B14F-4D97-AF65-F5344CB8AC3E}">
        <p14:creationId xmlns:p14="http://schemas.microsoft.com/office/powerpoint/2010/main" val="476790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Text Frames</a:t>
            </a:r>
            <a:endParaRPr lang="en-US" dirty="0"/>
          </a:p>
        </p:txBody>
      </p:sp>
      <p:sp>
        <p:nvSpPr>
          <p:cNvPr id="60417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/>
              <a:t>order </a:t>
            </a:r>
            <a:r>
              <a:rPr lang="en-US" dirty="0" smtClean="0"/>
              <a:t>for the </a:t>
            </a:r>
            <a:r>
              <a:rPr lang="en-US" dirty="0"/>
              <a:t>notation to work—for it to list the </a:t>
            </a:r>
            <a:r>
              <a:rPr lang="en-US" dirty="0" smtClean="0"/>
              <a:t>page where </a:t>
            </a:r>
            <a:r>
              <a:rPr lang="en-US" dirty="0"/>
              <a:t>the text continues—the top edge of </a:t>
            </a:r>
            <a:r>
              <a:rPr lang="en-US" dirty="0" smtClean="0"/>
              <a:t>the text </a:t>
            </a:r>
            <a:r>
              <a:rPr lang="en-US" dirty="0"/>
              <a:t>frame that contains the notation must </a:t>
            </a:r>
            <a:r>
              <a:rPr lang="en-US" dirty="0" smtClean="0"/>
              <a:t>be touching </a:t>
            </a:r>
            <a:r>
              <a:rPr lang="en-US" dirty="0"/>
              <a:t>the frame that contains the </a:t>
            </a:r>
            <a:r>
              <a:rPr lang="en-US" dirty="0" smtClean="0"/>
              <a:t>body copy </a:t>
            </a:r>
            <a:r>
              <a:rPr lang="en-US" dirty="0"/>
              <a:t>that is to be continued.</a:t>
            </a:r>
          </a:p>
        </p:txBody>
      </p:sp>
    </p:spTree>
    <p:extLst>
      <p:ext uri="{BB962C8B-B14F-4D97-AF65-F5344CB8AC3E}">
        <p14:creationId xmlns:p14="http://schemas.microsoft.com/office/powerpoint/2010/main" val="990856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Aligning and Distributing Objects on a Page</a:t>
            </a:r>
            <a:endParaRPr lang="en-US" dirty="0"/>
          </a:p>
        </p:txBody>
      </p:sp>
      <p:sp>
        <p:nvSpPr>
          <p:cNvPr id="1945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a stroke is applied, you can </a:t>
            </a:r>
            <a:r>
              <a:rPr lang="en-US" dirty="0" smtClean="0"/>
              <a:t>modify the </a:t>
            </a:r>
            <a:r>
              <a:rPr lang="en-US" b="1" dirty="0"/>
              <a:t>stroke weight</a:t>
            </a:r>
            <a:r>
              <a:rPr lang="en-US" dirty="0"/>
              <a:t>—how heavy the </a:t>
            </a:r>
            <a:r>
              <a:rPr lang="en-US" dirty="0" smtClean="0"/>
              <a:t>outline appears—using </a:t>
            </a:r>
            <a:r>
              <a:rPr lang="en-US" dirty="0"/>
              <a:t>the Stroke </a:t>
            </a:r>
            <a:r>
              <a:rPr lang="en-US" dirty="0" smtClean="0"/>
              <a:t>panel.</a:t>
            </a:r>
          </a:p>
          <a:p>
            <a:r>
              <a:rPr lang="en-US" dirty="0" smtClean="0"/>
              <a:t>The Stroke </a:t>
            </a:r>
            <a:r>
              <a:rPr lang="en-US" dirty="0"/>
              <a:t>panel is command central for all </a:t>
            </a:r>
            <a:r>
              <a:rPr lang="en-US" dirty="0" smtClean="0"/>
              <a:t>the modifications </a:t>
            </a:r>
            <a:r>
              <a:rPr lang="en-US" dirty="0"/>
              <a:t>you can apply to a stroke</a:t>
            </a:r>
            <a:r>
              <a:rPr lang="en-US" dirty="0" smtClean="0"/>
              <a:t>, including </a:t>
            </a:r>
            <a:r>
              <a:rPr lang="en-US" dirty="0"/>
              <a:t>making dotted and dashed </a:t>
            </a:r>
            <a:r>
              <a:rPr lang="en-US" dirty="0" smtClean="0"/>
              <a:t>strokes and </a:t>
            </a:r>
            <a:r>
              <a:rPr lang="en-US" dirty="0"/>
              <a:t>varying stroke styles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81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4580" y="1623094"/>
            <a:ext cx="3103739" cy="401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</a:t>
            </a:r>
            <a:r>
              <a:rPr lang="en-US" dirty="0" smtClean="0"/>
              <a:t>Text </a:t>
            </a:r>
            <a:r>
              <a:rPr lang="en-US" dirty="0"/>
              <a:t>Frames</a:t>
            </a:r>
          </a:p>
        </p:txBody>
      </p:sp>
      <p:sp>
        <p:nvSpPr>
          <p:cNvPr id="121860" name="TextBox 5"/>
          <p:cNvSpPr txBox="1">
            <a:spLocks noChangeArrowheads="1"/>
          </p:cNvSpPr>
          <p:nvPr/>
        </p:nvSpPr>
        <p:spPr bwMode="auto">
          <a:xfrm>
            <a:off x="0" y="5610076"/>
            <a:ext cx="92329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dirty="0" smtClean="0"/>
              <a:t>Creating a text frame for the page continuation notation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2159000" y="3776588"/>
            <a:ext cx="1397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" name="Straight Connector 6"/>
          <p:cNvCxnSpPr/>
          <p:nvPr/>
        </p:nvCxnSpPr>
        <p:spPr bwMode="auto">
          <a:xfrm flipV="1">
            <a:off x="2159000" y="3454400"/>
            <a:ext cx="1016000" cy="3221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TextBox 5"/>
          <p:cNvSpPr txBox="1">
            <a:spLocks noChangeArrowheads="1"/>
          </p:cNvSpPr>
          <p:nvPr/>
        </p:nvSpPr>
        <p:spPr bwMode="auto">
          <a:xfrm>
            <a:off x="6565900" y="3403600"/>
            <a:ext cx="13081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 smtClean="0"/>
              <a:t>Text frame</a:t>
            </a:r>
            <a:endParaRPr lang="en-US" dirty="0"/>
          </a:p>
        </p:txBody>
      </p:sp>
      <p:sp>
        <p:nvSpPr>
          <p:cNvPr id="11" name="TextBox 5"/>
          <p:cNvSpPr txBox="1">
            <a:spLocks noChangeArrowheads="1"/>
          </p:cNvSpPr>
          <p:nvPr/>
        </p:nvSpPr>
        <p:spPr bwMode="auto">
          <a:xfrm>
            <a:off x="927100" y="3564694"/>
            <a:ext cx="13081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dirty="0" smtClean="0"/>
              <a:t>Guides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 bwMode="auto">
          <a:xfrm>
            <a:off x="5765800" y="3615494"/>
            <a:ext cx="8636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68226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Aligning and Distributing Objects on a Page</a:t>
            </a:r>
            <a:endParaRPr lang="en-US" dirty="0"/>
          </a:p>
        </p:txBody>
      </p:sp>
      <p:sp>
        <p:nvSpPr>
          <p:cNvPr id="1945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Align Stroke section of the Stroke panel is critical for determining </a:t>
            </a:r>
            <a:r>
              <a:rPr lang="en-US" i="1" dirty="0" smtClean="0"/>
              <a:t>where </a:t>
            </a:r>
            <a:r>
              <a:rPr lang="en-US" dirty="0" smtClean="0"/>
              <a:t>on the object the stroke is applied.</a:t>
            </a:r>
          </a:p>
          <a:p>
            <a:r>
              <a:rPr lang="en-US" dirty="0" smtClean="0"/>
              <a:t>By </a:t>
            </a:r>
            <a:r>
              <a:rPr lang="en-US" dirty="0"/>
              <a:t>default, a stroke is aligned </a:t>
            </a:r>
            <a:r>
              <a:rPr lang="en-US" dirty="0" smtClean="0"/>
              <a:t>to the </a:t>
            </a:r>
            <a:r>
              <a:rPr lang="en-US" dirty="0"/>
              <a:t>center of the object’s </a:t>
            </a:r>
            <a:r>
              <a:rPr lang="en-US" dirty="0" smtClean="0"/>
              <a:t>perimeter.</a:t>
            </a:r>
          </a:p>
          <a:p>
            <a:r>
              <a:rPr lang="en-US" dirty="0" smtClean="0"/>
              <a:t>This means that </a:t>
            </a:r>
            <a:r>
              <a:rPr lang="en-US" dirty="0"/>
              <a:t>it’s centered on the edge, halfway inside </a:t>
            </a:r>
            <a:r>
              <a:rPr lang="en-US" dirty="0" smtClean="0"/>
              <a:t>and halfway </a:t>
            </a:r>
            <a:r>
              <a:rPr lang="en-US" dirty="0"/>
              <a:t>outside the object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5019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Aligning and Distributing Objects on a Page</a:t>
            </a:r>
            <a:endParaRPr lang="en-US" dirty="0"/>
          </a:p>
        </p:txBody>
      </p:sp>
      <p:sp>
        <p:nvSpPr>
          <p:cNvPr id="1945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Stroke panel offers three Align </a:t>
            </a:r>
            <a:r>
              <a:rPr lang="en-US" dirty="0" smtClean="0"/>
              <a:t>Stroke options:</a:t>
            </a:r>
          </a:p>
          <a:p>
            <a:pPr lvl="1"/>
            <a:r>
              <a:rPr lang="en-US" dirty="0" smtClean="0"/>
              <a:t>Align </a:t>
            </a:r>
            <a:r>
              <a:rPr lang="en-US" dirty="0"/>
              <a:t>Stroke to </a:t>
            </a:r>
            <a:r>
              <a:rPr lang="en-US" dirty="0" smtClean="0"/>
              <a:t>Center</a:t>
            </a:r>
          </a:p>
          <a:p>
            <a:pPr lvl="1"/>
            <a:r>
              <a:rPr lang="en-US" dirty="0" smtClean="0"/>
              <a:t>Align Stroke </a:t>
            </a:r>
            <a:r>
              <a:rPr lang="en-US" dirty="0"/>
              <a:t>to </a:t>
            </a:r>
            <a:r>
              <a:rPr lang="en-US" dirty="0" smtClean="0"/>
              <a:t>Inside</a:t>
            </a:r>
          </a:p>
          <a:p>
            <a:pPr lvl="1"/>
            <a:r>
              <a:rPr lang="en-US" dirty="0" smtClean="0"/>
              <a:t>Align </a:t>
            </a:r>
            <a:r>
              <a:rPr lang="en-US" dirty="0"/>
              <a:t>Stroke to </a:t>
            </a:r>
            <a:r>
              <a:rPr lang="en-US" dirty="0" smtClean="0"/>
              <a:t>Outside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988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Aligning and Distributing Objects on a Page</a:t>
            </a:r>
            <a:endParaRPr lang="en-US" dirty="0"/>
          </a:p>
        </p:txBody>
      </p:sp>
      <p:sp>
        <p:nvSpPr>
          <p:cNvPr id="19457" name="Content Placeholder 2"/>
          <p:cNvSpPr>
            <a:spLocks noGrp="1"/>
          </p:cNvSpPr>
          <p:nvPr>
            <p:ph idx="1"/>
          </p:nvPr>
        </p:nvSpPr>
        <p:spPr>
          <a:xfrm>
            <a:off x="0" y="1765303"/>
            <a:ext cx="9144000" cy="355600"/>
          </a:xfrm>
        </p:spPr>
        <p:txBody>
          <a:bodyPr/>
          <a:lstStyle/>
          <a:p>
            <a:pPr marL="0" indent="0" algn="ctr">
              <a:buNone/>
            </a:pPr>
            <a:r>
              <a:rPr lang="en-US" sz="1800" dirty="0" smtClean="0"/>
              <a:t>A 10 pt stroke with three different alignments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849215" y="5451482"/>
            <a:ext cx="1742874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30B15"/>
              </a:buClr>
              <a:buChar char="–"/>
              <a:defRPr sz="2500">
                <a:solidFill>
                  <a:srgbClr val="EC7B0F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1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9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Tx/>
              <a:buNone/>
            </a:pPr>
            <a:r>
              <a:rPr lang="en-US" sz="1800" kern="0" dirty="0" smtClean="0"/>
              <a:t>Align Stroke to Center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3806039" y="5454664"/>
            <a:ext cx="1742874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30B15"/>
              </a:buClr>
              <a:buChar char="–"/>
              <a:defRPr sz="2500">
                <a:solidFill>
                  <a:srgbClr val="EC7B0F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1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9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Tx/>
              <a:buNone/>
            </a:pPr>
            <a:r>
              <a:rPr lang="en-US" sz="1800" kern="0" dirty="0" smtClean="0"/>
              <a:t>Align Stroke to Inside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6600762" y="5457846"/>
            <a:ext cx="1742874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30B15"/>
              </a:buClr>
              <a:buChar char="–"/>
              <a:defRPr sz="2500">
                <a:solidFill>
                  <a:srgbClr val="EC7B0F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1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9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Tx/>
              <a:buNone/>
            </a:pPr>
            <a:r>
              <a:rPr lang="en-US" sz="1800" kern="0" dirty="0" smtClean="0"/>
              <a:t>Align Stroke to Outside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215" y="2246952"/>
            <a:ext cx="2072640" cy="315468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976" y="2250762"/>
            <a:ext cx="1905000" cy="31470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60" y="2307912"/>
            <a:ext cx="1920240" cy="3093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051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462</TotalTime>
  <Words>2599</Words>
  <Application>Microsoft Office PowerPoint</Application>
  <PresentationFormat>On-screen Show (4:3)</PresentationFormat>
  <Paragraphs>249</Paragraphs>
  <Slides>60</Slides>
  <Notes>60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4" baseType="lpstr">
      <vt:lpstr>ＭＳ Ｐゴシック</vt:lpstr>
      <vt:lpstr>Arial</vt:lpstr>
      <vt:lpstr>Calibri</vt:lpstr>
      <vt:lpstr>Blank Presentation</vt:lpstr>
      <vt:lpstr>Chapter 4</vt:lpstr>
      <vt:lpstr>Aligning and Distributing Objects on a Page</vt:lpstr>
      <vt:lpstr>Aligning and Distributing Objects on a Page</vt:lpstr>
      <vt:lpstr>Aligning and Distributing Objects on a Page</vt:lpstr>
      <vt:lpstr>Aligning and Distributing Objects on a Page</vt:lpstr>
      <vt:lpstr>Aligning and Distributing Objects on a Page</vt:lpstr>
      <vt:lpstr>Aligning and Distributing Objects on a Page</vt:lpstr>
      <vt:lpstr>Aligning and Distributing Objects on a Page</vt:lpstr>
      <vt:lpstr>Aligning and Distributing Objects on a Page</vt:lpstr>
      <vt:lpstr>Aligning and Distributing Objects on a Page</vt:lpstr>
      <vt:lpstr>Aligning and Distributing Objects on a Page</vt:lpstr>
      <vt:lpstr>Aligning and Distributing Objects on a Page</vt:lpstr>
      <vt:lpstr>Aligning and Distributing Objects on a Page</vt:lpstr>
      <vt:lpstr>Aligning and Distributing Objects on a Page</vt:lpstr>
      <vt:lpstr>Aligning and Distributing Objects on a Page</vt:lpstr>
      <vt:lpstr>Aligning and Distributing Objects on a Page</vt:lpstr>
      <vt:lpstr>Aligning and Distributing Objects on a Page</vt:lpstr>
      <vt:lpstr>Aligning and Distributing Objects on a Page</vt:lpstr>
      <vt:lpstr>Aligning and Distributing Objects on a Page</vt:lpstr>
      <vt:lpstr>Aligning and Distributing Objects on a Page</vt:lpstr>
      <vt:lpstr>Aligning and Distributing Objects on a Page</vt:lpstr>
      <vt:lpstr>Aligning and Distributing Objects on a Page</vt:lpstr>
      <vt:lpstr>Aligning and Distributing Objects on a Page</vt:lpstr>
      <vt:lpstr>Stacking and Layering Objects</vt:lpstr>
      <vt:lpstr>Stacking and Layering Objects</vt:lpstr>
      <vt:lpstr>Stacking and Layering Objects</vt:lpstr>
      <vt:lpstr>Stacking and Layering Objects</vt:lpstr>
      <vt:lpstr>Stacking and Layering Objects</vt:lpstr>
      <vt:lpstr>Stacking and Layering Objects</vt:lpstr>
      <vt:lpstr>Stacking and Layering Objects</vt:lpstr>
      <vt:lpstr>Stacking and Layering Objects</vt:lpstr>
      <vt:lpstr>Stacking and Layering Objects</vt:lpstr>
      <vt:lpstr>Working with Graphics Frames</vt:lpstr>
      <vt:lpstr>Working with Graphics Frames</vt:lpstr>
      <vt:lpstr>Working with Graphics Frames</vt:lpstr>
      <vt:lpstr>Working with Graphics Frames</vt:lpstr>
      <vt:lpstr>Working with Graphics Frames</vt:lpstr>
      <vt:lpstr>Working with Graphics Frames</vt:lpstr>
      <vt:lpstr>Working with Graphics Frames</vt:lpstr>
      <vt:lpstr>Working with Graphics Frames</vt:lpstr>
      <vt:lpstr>Working with Graphics Frames</vt:lpstr>
      <vt:lpstr>Working with Graphics Frames</vt:lpstr>
      <vt:lpstr>Working with Graphics Frames</vt:lpstr>
      <vt:lpstr>Working with Graphics Frames</vt:lpstr>
      <vt:lpstr>Working with Graphics Frames</vt:lpstr>
      <vt:lpstr>Working with Graphics Frames</vt:lpstr>
      <vt:lpstr>Working with Graphics Frames</vt:lpstr>
      <vt:lpstr>Working with Graphics Frames</vt:lpstr>
      <vt:lpstr>Working with Graphics Frames</vt:lpstr>
      <vt:lpstr>Working with Graphics Frames</vt:lpstr>
      <vt:lpstr>Working with Graphics Frames</vt:lpstr>
      <vt:lpstr>Working with Graphics Frames</vt:lpstr>
      <vt:lpstr>Working with Graphics Frames</vt:lpstr>
      <vt:lpstr>Working with Graphics Frames</vt:lpstr>
      <vt:lpstr>Working with Graphics Frames</vt:lpstr>
      <vt:lpstr>Working with Text Frames</vt:lpstr>
      <vt:lpstr>Working with Text Frames</vt:lpstr>
      <vt:lpstr>Working with Text Frames</vt:lpstr>
      <vt:lpstr>Working with Text Frames</vt:lpstr>
      <vt:lpstr>Working with Text Frames</vt:lpstr>
    </vt:vector>
  </TitlesOfParts>
  <Company>RHDG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Hopfer</dc:creator>
  <cp:lastModifiedBy>Ann Fisher</cp:lastModifiedBy>
  <cp:revision>40</cp:revision>
  <dcterms:created xsi:type="dcterms:W3CDTF">2012-03-02T18:09:51Z</dcterms:created>
  <dcterms:modified xsi:type="dcterms:W3CDTF">2014-06-27T00:01:39Z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1934647276</vt:i4>
  </property>
  <property fmtid="{D5CDD505-2E9C-101B-9397-08002B2CF9AE}" pid="3" name="_NewReviewCycle">
    <vt:lpwstr/>
  </property>
  <property fmtid="{D5CDD505-2E9C-101B-9397-08002B2CF9AE}" pid="4" name="_EmailSubject">
    <vt:lpwstr>Revealed PPT slide masters: IND, DW, FL, PS, and PREMIUM</vt:lpwstr>
  </property>
  <property fmtid="{D5CDD505-2E9C-101B-9397-08002B2CF9AE}" pid="5" name="_AuthorEmail">
    <vt:lpwstr>Kathryn.Kucharek@cengage.com</vt:lpwstr>
  </property>
  <property fmtid="{D5CDD505-2E9C-101B-9397-08002B2CF9AE}" pid="6" name="_AuthorEmailDisplayName">
    <vt:lpwstr>Kucharek, Kathryn</vt:lpwstr>
  </property>
</Properties>
</file>