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8" r:id="rId2"/>
    <p:sldId id="260" r:id="rId3"/>
    <p:sldId id="293" r:id="rId4"/>
    <p:sldId id="294" r:id="rId5"/>
    <p:sldId id="295" r:id="rId6"/>
    <p:sldId id="297" r:id="rId7"/>
    <p:sldId id="298" r:id="rId8"/>
    <p:sldId id="296" r:id="rId9"/>
    <p:sldId id="299" r:id="rId10"/>
    <p:sldId id="300" r:id="rId11"/>
    <p:sldId id="301" r:id="rId12"/>
    <p:sldId id="302" r:id="rId13"/>
    <p:sldId id="303" r:id="rId14"/>
    <p:sldId id="261" r:id="rId15"/>
    <p:sldId id="267" r:id="rId16"/>
    <p:sldId id="304" r:id="rId17"/>
    <p:sldId id="305" r:id="rId18"/>
    <p:sldId id="306" r:id="rId19"/>
    <p:sldId id="268" r:id="rId20"/>
    <p:sldId id="307" r:id="rId21"/>
    <p:sldId id="308" r:id="rId22"/>
    <p:sldId id="309" r:id="rId23"/>
    <p:sldId id="270" r:id="rId24"/>
    <p:sldId id="269" r:id="rId25"/>
    <p:sldId id="310" r:id="rId26"/>
    <p:sldId id="312" r:id="rId27"/>
    <p:sldId id="311" r:id="rId28"/>
    <p:sldId id="313" r:id="rId29"/>
    <p:sldId id="271" r:id="rId30"/>
    <p:sldId id="314" r:id="rId31"/>
    <p:sldId id="315" r:id="rId32"/>
    <p:sldId id="316" r:id="rId33"/>
    <p:sldId id="317" r:id="rId34"/>
    <p:sldId id="278" r:id="rId35"/>
    <p:sldId id="318" r:id="rId36"/>
    <p:sldId id="319" r:id="rId37"/>
    <p:sldId id="320" r:id="rId38"/>
    <p:sldId id="279" r:id="rId39"/>
    <p:sldId id="282" r:id="rId40"/>
    <p:sldId id="283" r:id="rId41"/>
    <p:sldId id="284" r:id="rId42"/>
    <p:sldId id="322" r:id="rId43"/>
    <p:sldId id="323" r:id="rId44"/>
    <p:sldId id="285" r:id="rId45"/>
    <p:sldId id="324" r:id="rId46"/>
    <p:sldId id="325" r:id="rId47"/>
    <p:sldId id="327" r:id="rId48"/>
    <p:sldId id="326" r:id="rId49"/>
    <p:sldId id="32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133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ED69D-5076-4C85-BF2C-A9128E82068D}" type="datetimeFigureOut">
              <a:rPr lang="en-US" smtClean="0"/>
              <a:t>6/27/2014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3B5E2-387B-4B9B-87DF-A868851E99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6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3420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3389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8718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125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7692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9407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5836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701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2994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1235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083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3317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146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563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9561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94238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94549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08823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0697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1985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79666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508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023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66933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3111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06782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61366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92818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33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28988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53729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5255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035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67062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46514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07458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89954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56878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42309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2217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01440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5690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6093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543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312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2457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6119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320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964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D-PPT-Mast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2057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3828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5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D-PPT-Master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5943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884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30B15"/>
        </a:buClr>
        <a:buChar char="–"/>
        <a:defRPr sz="2500">
          <a:solidFill>
            <a:srgbClr val="EC7B0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Working with Color</a:t>
            </a:r>
          </a:p>
        </p:txBody>
      </p:sp>
    </p:spTree>
    <p:extLst>
      <p:ext uri="{BB962C8B-B14F-4D97-AF65-F5344CB8AC3E}">
        <p14:creationId xmlns:p14="http://schemas.microsoft.com/office/powerpoint/2010/main" val="74930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Process Colors</a:t>
            </a:r>
          </a:p>
        </p:txBody>
      </p:sp>
      <p:sp>
        <p:nvSpPr>
          <p:cNvPr id="19458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process colors, you use the </a:t>
            </a:r>
            <a:r>
              <a:rPr lang="en-US" dirty="0" smtClean="0"/>
              <a:t>Swatches panel </a:t>
            </a:r>
            <a:r>
              <a:rPr lang="en-US" dirty="0"/>
              <a:t>to create tint swatches</a:t>
            </a:r>
            <a:r>
              <a:rPr lang="en-US" dirty="0" smtClean="0"/>
              <a:t>.</a:t>
            </a:r>
          </a:p>
          <a:p>
            <a:r>
              <a:rPr lang="en-US" dirty="0"/>
              <a:t>If you modify the original swatch, any </a:t>
            </a:r>
            <a:r>
              <a:rPr lang="en-US" dirty="0" smtClean="0"/>
              <a:t>tint swatch </a:t>
            </a:r>
            <a:r>
              <a:rPr lang="en-US" dirty="0"/>
              <a:t>that is based on the original will </a:t>
            </a:r>
            <a:r>
              <a:rPr lang="en-US" dirty="0" smtClean="0"/>
              <a:t>automatically updated to reflect that modification.</a:t>
            </a:r>
          </a:p>
          <a:p>
            <a:r>
              <a:rPr lang="en-US" dirty="0"/>
              <a:t>It is not a requirement that you create </a:t>
            </a:r>
            <a:r>
              <a:rPr lang="en-US" dirty="0" smtClean="0"/>
              <a:t>named swatches </a:t>
            </a:r>
            <a:r>
              <a:rPr lang="en-US" dirty="0"/>
              <a:t>for every color that you want to </a:t>
            </a:r>
            <a:r>
              <a:rPr lang="en-US" dirty="0" smtClean="0"/>
              <a:t>use in </a:t>
            </a:r>
            <a:r>
              <a:rPr lang="en-US" dirty="0"/>
              <a:t>your layout. Many designers prefer to </a:t>
            </a:r>
            <a:r>
              <a:rPr lang="en-US" dirty="0" smtClean="0"/>
              <a:t>use the Color panel.</a:t>
            </a:r>
          </a:p>
        </p:txBody>
      </p:sp>
    </p:spTree>
    <p:extLst>
      <p:ext uri="{BB962C8B-B14F-4D97-AF65-F5344CB8AC3E}">
        <p14:creationId xmlns:p14="http://schemas.microsoft.com/office/powerpoint/2010/main" val="15252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Process Colors</a:t>
            </a:r>
          </a:p>
        </p:txBody>
      </p:sp>
      <p:sp>
        <p:nvSpPr>
          <p:cNvPr id="19458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the Color </a:t>
            </a:r>
            <a:r>
              <a:rPr lang="en-US" dirty="0"/>
              <a:t>panel, you can apply a color to an </a:t>
            </a:r>
            <a:r>
              <a:rPr lang="en-US" dirty="0" smtClean="0"/>
              <a:t>object by </a:t>
            </a:r>
            <a:r>
              <a:rPr lang="en-US" dirty="0"/>
              <a:t>selecting it, then dragging the sliders </a:t>
            </a:r>
            <a:r>
              <a:rPr lang="en-US" dirty="0" smtClean="0"/>
              <a:t>on the </a:t>
            </a:r>
            <a:r>
              <a:rPr lang="en-US" dirty="0"/>
              <a:t>Color panel until you are happy </a:t>
            </a:r>
            <a:r>
              <a:rPr lang="en-US" dirty="0" smtClean="0"/>
              <a:t>with the </a:t>
            </a:r>
            <a:r>
              <a:rPr lang="en-US" dirty="0"/>
              <a:t>new </a:t>
            </a:r>
            <a:r>
              <a:rPr lang="en-US" dirty="0" smtClean="0"/>
              <a:t>color.</a:t>
            </a:r>
          </a:p>
          <a:p>
            <a:r>
              <a:rPr lang="en-US" dirty="0" smtClean="0"/>
              <a:t>As </a:t>
            </a:r>
            <a:r>
              <a:rPr lang="en-US" dirty="0"/>
              <a:t>you drag the sliders, </a:t>
            </a:r>
            <a:r>
              <a:rPr lang="en-US" dirty="0" smtClean="0"/>
              <a:t>the color </a:t>
            </a:r>
            <a:r>
              <a:rPr lang="en-US" dirty="0"/>
              <a:t>is continually updated in the </a:t>
            </a:r>
            <a:r>
              <a:rPr lang="en-US" dirty="0" smtClean="0"/>
              <a:t>selected object.</a:t>
            </a:r>
          </a:p>
        </p:txBody>
      </p:sp>
    </p:spTree>
    <p:extLst>
      <p:ext uri="{BB962C8B-B14F-4D97-AF65-F5344CB8AC3E}">
        <p14:creationId xmlns:p14="http://schemas.microsoft.com/office/powerpoint/2010/main" val="39537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Process Colors</a:t>
            </a:r>
          </a:p>
        </p:txBody>
      </p:sp>
      <p:sp>
        <p:nvSpPr>
          <p:cNvPr id="19458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create colors using the </a:t>
            </a:r>
            <a:r>
              <a:rPr lang="en-US" dirty="0" smtClean="0"/>
              <a:t>Color panel</a:t>
            </a:r>
            <a:r>
              <a:rPr lang="en-US" dirty="0"/>
              <a:t>, those colors are not saved anywhere.</a:t>
            </a:r>
          </a:p>
          <a:p>
            <a:r>
              <a:rPr lang="en-US" dirty="0"/>
              <a:t>Any colors you create that aren’t saved to </a:t>
            </a:r>
            <a:r>
              <a:rPr lang="en-US" dirty="0" smtClean="0"/>
              <a:t>the Swatches </a:t>
            </a:r>
            <a:r>
              <a:rPr lang="en-US" dirty="0"/>
              <a:t>panel are called </a:t>
            </a:r>
            <a:r>
              <a:rPr lang="en-US" b="1" dirty="0"/>
              <a:t>unnamed colors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698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Process Colors</a:t>
            </a:r>
          </a:p>
        </p:txBody>
      </p:sp>
      <p:sp>
        <p:nvSpPr>
          <p:cNvPr id="19458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you’ve decided on a color, simply save it to the Swatches panel.</a:t>
            </a:r>
          </a:p>
          <a:p>
            <a:r>
              <a:rPr lang="en-US" dirty="0" smtClean="0"/>
              <a:t>The swatch will instantly be added to the </a:t>
            </a:r>
            <a:r>
              <a:rPr lang="en-US" dirty="0" smtClean="0"/>
              <a:t>Swatches </a:t>
            </a:r>
            <a:r>
              <a:rPr lang="en-US" dirty="0" smtClean="0"/>
              <a:t>panel as a process color </a:t>
            </a:r>
            <a:r>
              <a:rPr lang="en-US" dirty="0"/>
              <a:t>and </a:t>
            </a:r>
            <a:r>
              <a:rPr lang="en-US" dirty="0" smtClean="0"/>
              <a:t>its CMYK </a:t>
            </a:r>
            <a:r>
              <a:rPr lang="en-US" dirty="0"/>
              <a:t>values will be used as its name, </a:t>
            </a:r>
            <a:r>
              <a:rPr lang="en-US" dirty="0" smtClean="0"/>
              <a:t>as shown </a:t>
            </a:r>
            <a:r>
              <a:rPr lang="en-US" dirty="0"/>
              <a:t>in </a:t>
            </a:r>
            <a:r>
              <a:rPr lang="en-US" dirty="0" smtClean="0"/>
              <a:t>the following figure.</a:t>
            </a:r>
          </a:p>
        </p:txBody>
      </p:sp>
    </p:spTree>
    <p:extLst>
      <p:ext uri="{BB962C8B-B14F-4D97-AF65-F5344CB8AC3E}">
        <p14:creationId xmlns:p14="http://schemas.microsoft.com/office/powerpoint/2010/main" val="273808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4" y="1540786"/>
            <a:ext cx="3054349" cy="403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Process Colors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2362199" y="3911600"/>
            <a:ext cx="888999" cy="123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518" name="TextBox 20"/>
          <p:cNvSpPr txBox="1">
            <a:spLocks noChangeArrowheads="1"/>
          </p:cNvSpPr>
          <p:nvPr/>
        </p:nvSpPr>
        <p:spPr bwMode="auto">
          <a:xfrm>
            <a:off x="0" y="5580052"/>
            <a:ext cx="91439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 smtClean="0"/>
              <a:t>Viewing a formerly unnamed color dragged into the Swatches panel</a:t>
            </a:r>
            <a:endParaRPr lang="en-US" dirty="0"/>
          </a:p>
        </p:txBody>
      </p:sp>
      <p:sp>
        <p:nvSpPr>
          <p:cNvPr id="21520" name="TextBox 22"/>
          <p:cNvSpPr txBox="1">
            <a:spLocks noChangeArrowheads="1"/>
          </p:cNvSpPr>
          <p:nvPr/>
        </p:nvSpPr>
        <p:spPr bwMode="auto">
          <a:xfrm>
            <a:off x="464469" y="3685118"/>
            <a:ext cx="19739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dirty="0" smtClean="0"/>
              <a:t>Color dragged into Swatches 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Color</a:t>
            </a:r>
          </a:p>
        </p:txBody>
      </p:sp>
      <p:sp>
        <p:nvSpPr>
          <p:cNvPr id="33794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InDesign offers a number of options </a:t>
            </a:r>
            <a:r>
              <a:rPr lang="en-US" dirty="0" smtClean="0"/>
              <a:t>for applying </a:t>
            </a:r>
            <a:r>
              <a:rPr lang="en-US" dirty="0"/>
              <a:t>fills and strokes to </a:t>
            </a:r>
            <a:r>
              <a:rPr lang="en-US" dirty="0" smtClean="0"/>
              <a:t>objects.</a:t>
            </a:r>
          </a:p>
          <a:p>
            <a:r>
              <a:rPr lang="en-US" dirty="0" smtClean="0"/>
              <a:t>The most basic </a:t>
            </a:r>
            <a:r>
              <a:rPr lang="en-US" dirty="0"/>
              <a:t>method is </a:t>
            </a:r>
            <a:r>
              <a:rPr lang="en-US" dirty="0" smtClean="0"/>
              <a:t>to:</a:t>
            </a:r>
          </a:p>
          <a:p>
            <a:pPr lvl="1"/>
            <a:r>
              <a:rPr lang="en-US" dirty="0" smtClean="0"/>
              <a:t>select </a:t>
            </a:r>
            <a:r>
              <a:rPr lang="en-US" dirty="0"/>
              <a:t>an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activate either </a:t>
            </a:r>
            <a:r>
              <a:rPr lang="en-US" dirty="0"/>
              <a:t>the Fill or the Stroke button on </a:t>
            </a:r>
            <a:r>
              <a:rPr lang="en-US" dirty="0" smtClean="0"/>
              <a:t>the Tools panel</a:t>
            </a:r>
          </a:p>
          <a:p>
            <a:pPr lvl="1"/>
            <a:r>
              <a:rPr lang="en-US" dirty="0" smtClean="0"/>
              <a:t>then </a:t>
            </a:r>
            <a:r>
              <a:rPr lang="en-US" dirty="0"/>
              <a:t>click a color on the </a:t>
            </a:r>
            <a:r>
              <a:rPr lang="en-US" dirty="0" smtClean="0"/>
              <a:t>Swatches panel </a:t>
            </a:r>
            <a:r>
              <a:rPr lang="en-US" dirty="0"/>
              <a:t>or mix a color on the Color </a:t>
            </a:r>
            <a:r>
              <a:rPr lang="en-US" dirty="0" smtClean="0"/>
              <a:t>panel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958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Color</a:t>
            </a:r>
          </a:p>
        </p:txBody>
      </p:sp>
      <p:sp>
        <p:nvSpPr>
          <p:cNvPr id="33794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Keyboard shortcuts also offer useful </a:t>
            </a:r>
            <a:r>
              <a:rPr lang="en-US" dirty="0" smtClean="0"/>
              <a:t>options.</a:t>
            </a:r>
          </a:p>
          <a:p>
            <a:r>
              <a:rPr lang="en-US" dirty="0" smtClean="0"/>
              <a:t>Pressing </a:t>
            </a:r>
            <a:r>
              <a:rPr lang="en-US" dirty="0"/>
              <a:t>[X] toggles between Fill and </a:t>
            </a:r>
            <a:r>
              <a:rPr lang="en-US" dirty="0" smtClean="0"/>
              <a:t>Stroke.</a:t>
            </a:r>
          </a:p>
          <a:p>
            <a:r>
              <a:rPr lang="en-US" dirty="0" smtClean="0"/>
              <a:t>In </a:t>
            </a:r>
            <a:r>
              <a:rPr lang="en-US" dirty="0"/>
              <a:t>other words, if the Stroke button </a:t>
            </a:r>
            <a:r>
              <a:rPr lang="en-US" dirty="0" smtClean="0"/>
              <a:t>is activated </a:t>
            </a:r>
            <a:r>
              <a:rPr lang="en-US" dirty="0"/>
              <a:t>and you press [X], the Fill </a:t>
            </a:r>
            <a:r>
              <a:rPr lang="en-US" dirty="0" smtClean="0"/>
              <a:t>button will </a:t>
            </a:r>
            <a:r>
              <a:rPr lang="en-US" dirty="0"/>
              <a:t>be activated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229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Color</a:t>
            </a:r>
          </a:p>
        </p:txBody>
      </p:sp>
      <p:sp>
        <p:nvSpPr>
          <p:cNvPr id="33794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Dragging </a:t>
            </a:r>
            <a:r>
              <a:rPr lang="en-US" dirty="0"/>
              <a:t>and dropping is also useful. </a:t>
            </a:r>
            <a:r>
              <a:rPr lang="en-US" dirty="0" smtClean="0"/>
              <a:t>You can </a:t>
            </a:r>
            <a:r>
              <a:rPr lang="en-US" dirty="0"/>
              <a:t>drag a swatch from the Swatches </a:t>
            </a:r>
            <a:r>
              <a:rPr lang="en-US" dirty="0" smtClean="0"/>
              <a:t>panel </a:t>
            </a:r>
            <a:r>
              <a:rPr lang="en-US" dirty="0"/>
              <a:t>onto an object and apply the swatch as a </a:t>
            </a:r>
            <a:r>
              <a:rPr lang="en-US" dirty="0" smtClean="0"/>
              <a:t>fill or </a:t>
            </a:r>
            <a:r>
              <a:rPr lang="en-US" dirty="0"/>
              <a:t>a stroke</a:t>
            </a:r>
            <a:r>
              <a:rPr lang="en-US" dirty="0" smtClean="0"/>
              <a:t>.</a:t>
            </a:r>
          </a:p>
          <a:p>
            <a:r>
              <a:rPr lang="en-US" dirty="0"/>
              <a:t>Drag a swatch over the </a:t>
            </a:r>
            <a:r>
              <a:rPr lang="en-US" dirty="0" smtClean="0"/>
              <a:t>interior of </a:t>
            </a:r>
            <a:r>
              <a:rPr lang="en-US" dirty="0"/>
              <a:t>an object and the swatch will be applied </a:t>
            </a:r>
            <a:r>
              <a:rPr lang="en-US" dirty="0" smtClean="0"/>
              <a:t>as a </a:t>
            </a:r>
            <a:r>
              <a:rPr lang="en-US" dirty="0"/>
              <a:t>fill, as shown in </a:t>
            </a:r>
            <a:r>
              <a:rPr lang="en-US" dirty="0" smtClean="0"/>
              <a:t>the following figure.</a:t>
            </a:r>
          </a:p>
        </p:txBody>
      </p:sp>
    </p:spTree>
    <p:extLst>
      <p:ext uri="{BB962C8B-B14F-4D97-AF65-F5344CB8AC3E}">
        <p14:creationId xmlns:p14="http://schemas.microsoft.com/office/powerpoint/2010/main" val="352116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0" y="1659180"/>
            <a:ext cx="5048248" cy="392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Color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260600" y="4356100"/>
            <a:ext cx="114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518" name="TextBox 20"/>
          <p:cNvSpPr txBox="1">
            <a:spLocks noChangeArrowheads="1"/>
          </p:cNvSpPr>
          <p:nvPr/>
        </p:nvSpPr>
        <p:spPr bwMode="auto">
          <a:xfrm>
            <a:off x="0" y="5580052"/>
            <a:ext cx="91439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 smtClean="0"/>
              <a:t>Dragging and dropping a swatch to fill an object </a:t>
            </a:r>
            <a:endParaRPr lang="en-US" dirty="0"/>
          </a:p>
        </p:txBody>
      </p:sp>
      <p:sp>
        <p:nvSpPr>
          <p:cNvPr id="21520" name="TextBox 22"/>
          <p:cNvSpPr txBox="1">
            <a:spLocks noChangeArrowheads="1"/>
          </p:cNvSpPr>
          <p:nvPr/>
        </p:nvSpPr>
        <p:spPr bwMode="auto">
          <a:xfrm>
            <a:off x="327945" y="3594100"/>
            <a:ext cx="197393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dirty="0" smtClean="0"/>
              <a:t>When pointer is released square will be filled with the blue swatch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8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Color</a:t>
            </a:r>
          </a:p>
        </p:txBody>
      </p:sp>
      <p:sp>
        <p:nvSpPr>
          <p:cNvPr id="3584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Default Fill and Stroke button </a:t>
            </a:r>
            <a:r>
              <a:rPr lang="en-US" dirty="0" smtClean="0"/>
              <a:t>reverts the </a:t>
            </a:r>
            <a:r>
              <a:rPr lang="en-US" dirty="0"/>
              <a:t>Fill and Stroke buttons to their </a:t>
            </a:r>
            <a:r>
              <a:rPr lang="en-US" dirty="0" smtClean="0"/>
              <a:t>default colors—no </a:t>
            </a:r>
            <a:r>
              <a:rPr lang="en-US" dirty="0"/>
              <a:t>fill and a black </a:t>
            </a:r>
            <a:r>
              <a:rPr lang="en-US" dirty="0" smtClean="0"/>
              <a:t>stroke.</a:t>
            </a:r>
          </a:p>
          <a:p>
            <a:r>
              <a:rPr lang="en-US" dirty="0" smtClean="0"/>
              <a:t>Clicking this </a:t>
            </a:r>
            <a:r>
              <a:rPr lang="en-US" dirty="0"/>
              <a:t>button will apply a black stroke and </a:t>
            </a:r>
            <a:r>
              <a:rPr lang="en-US" dirty="0" smtClean="0"/>
              <a:t>no fill </a:t>
            </a:r>
            <a:r>
              <a:rPr lang="en-US" dirty="0"/>
              <a:t>to a selected </a:t>
            </a:r>
            <a:r>
              <a:rPr lang="en-US" dirty="0" smtClean="0"/>
              <a:t>object.</a:t>
            </a:r>
          </a:p>
          <a:p>
            <a:r>
              <a:rPr lang="en-US" dirty="0" smtClean="0"/>
              <a:t>The </a:t>
            </a:r>
            <a:r>
              <a:rPr lang="en-US" dirty="0"/>
              <a:t>Swap Fill </a:t>
            </a:r>
            <a:r>
              <a:rPr lang="en-US" dirty="0" smtClean="0"/>
              <a:t>and Stroke </a:t>
            </a:r>
            <a:r>
              <a:rPr lang="en-US" dirty="0"/>
              <a:t>button swaps the fill color with </a:t>
            </a:r>
            <a:r>
              <a:rPr lang="en-US" dirty="0" smtClean="0"/>
              <a:t>the stroke </a:t>
            </a:r>
            <a:r>
              <a:rPr lang="en-US" dirty="0"/>
              <a:t>color.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816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Process Colors</a:t>
            </a:r>
          </a:p>
        </p:txBody>
      </p:sp>
      <p:sp>
        <p:nvSpPr>
          <p:cNvPr id="19458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Process colors </a:t>
            </a:r>
            <a:r>
              <a:rPr lang="en-US" dirty="0"/>
              <a:t>are colors that you </a:t>
            </a:r>
            <a:r>
              <a:rPr lang="en-US" dirty="0" smtClean="0"/>
              <a:t>create (</a:t>
            </a:r>
            <a:r>
              <a:rPr lang="en-US" dirty="0"/>
              <a:t>and eventually print) by mixing </a:t>
            </a:r>
            <a:r>
              <a:rPr lang="en-US" dirty="0" smtClean="0"/>
              <a:t>varying percentages </a:t>
            </a:r>
            <a:r>
              <a:rPr lang="en-US" dirty="0"/>
              <a:t>of cyan, magenta, yellow, </a:t>
            </a:r>
            <a:r>
              <a:rPr lang="en-US" dirty="0" smtClean="0"/>
              <a:t>and black </a:t>
            </a:r>
            <a:r>
              <a:rPr lang="en-US" dirty="0"/>
              <a:t>(CMYK) </a:t>
            </a:r>
            <a:r>
              <a:rPr lang="en-US" dirty="0" smtClean="0"/>
              <a:t>inks.</a:t>
            </a:r>
          </a:p>
          <a:p>
            <a:r>
              <a:rPr lang="en-US" dirty="0" smtClean="0"/>
              <a:t>CMYK </a:t>
            </a:r>
            <a:r>
              <a:rPr lang="en-US" dirty="0"/>
              <a:t>inks are </a:t>
            </a:r>
            <a:r>
              <a:rPr lang="en-US" dirty="0" smtClean="0"/>
              <a:t>called </a:t>
            </a:r>
            <a:r>
              <a:rPr lang="en-US" b="1" dirty="0" smtClean="0"/>
              <a:t>process inks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Lighter </a:t>
            </a:r>
            <a:r>
              <a:rPr lang="en-US" dirty="0"/>
              <a:t>colors are </a:t>
            </a:r>
            <a:r>
              <a:rPr lang="en-US" dirty="0" smtClean="0"/>
              <a:t>produced with </a:t>
            </a:r>
            <a:r>
              <a:rPr lang="en-US" dirty="0"/>
              <a:t>smaller percentages of ink, and </a:t>
            </a:r>
            <a:r>
              <a:rPr lang="en-US" dirty="0" smtClean="0"/>
              <a:t>darker colors </a:t>
            </a:r>
            <a:r>
              <a:rPr lang="en-US" dirty="0"/>
              <a:t>with higher </a:t>
            </a:r>
            <a:r>
              <a:rPr lang="en-US" dirty="0" smtClean="0"/>
              <a:t>percentages.</a:t>
            </a:r>
          </a:p>
        </p:txBody>
      </p:sp>
    </p:spTree>
    <p:extLst>
      <p:ext uri="{BB962C8B-B14F-4D97-AF65-F5344CB8AC3E}">
        <p14:creationId xmlns:p14="http://schemas.microsoft.com/office/powerpoint/2010/main" val="169428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Color</a:t>
            </a:r>
          </a:p>
        </p:txBody>
      </p:sp>
      <p:sp>
        <p:nvSpPr>
          <p:cNvPr id="3584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three “Apply” buttons on </a:t>
            </a:r>
            <a:r>
              <a:rPr lang="en-US" dirty="0" smtClean="0"/>
              <a:t>the Tools </a:t>
            </a:r>
            <a:r>
              <a:rPr lang="en-US" dirty="0"/>
              <a:t>panel are useful for speeding up </a:t>
            </a:r>
            <a:r>
              <a:rPr lang="en-US" dirty="0" smtClean="0"/>
              <a:t>your work.</a:t>
            </a:r>
          </a:p>
          <a:p>
            <a:r>
              <a:rPr lang="en-US" dirty="0" smtClean="0"/>
              <a:t>The </a:t>
            </a:r>
            <a:r>
              <a:rPr lang="en-US" dirty="0"/>
              <a:t>Apply Color and Apply </a:t>
            </a:r>
            <a:r>
              <a:rPr lang="en-US" dirty="0" smtClean="0"/>
              <a:t>Gradient buttons </a:t>
            </a:r>
            <a:r>
              <a:rPr lang="en-US" dirty="0"/>
              <a:t>display the last color and </a:t>
            </a:r>
            <a:r>
              <a:rPr lang="en-US" dirty="0" smtClean="0"/>
              <a:t>gradient that </a:t>
            </a:r>
            <a:r>
              <a:rPr lang="en-US" dirty="0"/>
              <a:t>you’ve used.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makes for quick </a:t>
            </a:r>
            <a:r>
              <a:rPr lang="en-US" dirty="0" smtClean="0"/>
              <a:t>and </a:t>
            </a:r>
            <a:r>
              <a:rPr lang="en-US" dirty="0"/>
              <a:t>easy access when you are using the </a:t>
            </a:r>
            <a:r>
              <a:rPr lang="en-US" dirty="0" smtClean="0"/>
              <a:t>same color </a:t>
            </a:r>
            <a:r>
              <a:rPr lang="en-US" dirty="0"/>
              <a:t>or gradient </a:t>
            </a:r>
            <a:r>
              <a:rPr lang="en-US" dirty="0" smtClean="0"/>
              <a:t>repeatedly.</a:t>
            </a:r>
          </a:p>
        </p:txBody>
      </p:sp>
    </p:spTree>
    <p:extLst>
      <p:ext uri="{BB962C8B-B14F-4D97-AF65-F5344CB8AC3E}">
        <p14:creationId xmlns:p14="http://schemas.microsoft.com/office/powerpoint/2010/main" val="42094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Color</a:t>
            </a:r>
          </a:p>
        </p:txBody>
      </p:sp>
      <p:sp>
        <p:nvSpPr>
          <p:cNvPr id="3584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Apply </a:t>
            </a:r>
            <a:r>
              <a:rPr lang="en-US" dirty="0" smtClean="0"/>
              <a:t>None button </a:t>
            </a:r>
            <a:r>
              <a:rPr lang="en-US" dirty="0"/>
              <a:t>is available for removing the fill </a:t>
            </a:r>
            <a:r>
              <a:rPr lang="en-US" dirty="0" smtClean="0"/>
              <a:t>or stroke </a:t>
            </a:r>
            <a:r>
              <a:rPr lang="en-US" dirty="0"/>
              <a:t>from a selected object, depending </a:t>
            </a:r>
            <a:r>
              <a:rPr lang="en-US" dirty="0" smtClean="0"/>
              <a:t>on which </a:t>
            </a:r>
            <a:r>
              <a:rPr lang="en-US" dirty="0"/>
              <a:t>button (Fill or Stroke) is active on </a:t>
            </a:r>
            <a:r>
              <a:rPr lang="en-US" dirty="0" smtClean="0"/>
              <a:t>the Tools </a:t>
            </a:r>
            <a:r>
              <a:rPr lang="en-US" dirty="0"/>
              <a:t>panel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399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Color</a:t>
            </a:r>
          </a:p>
        </p:txBody>
      </p:sp>
      <p:sp>
        <p:nvSpPr>
          <p:cNvPr id="3584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Paper swatch whenever you want </a:t>
            </a:r>
            <a:r>
              <a:rPr lang="en-US" dirty="0" smtClean="0"/>
              <a:t>an object </a:t>
            </a:r>
            <a:r>
              <a:rPr lang="en-US" dirty="0"/>
              <a:t>to have a white fill or stroke.</a:t>
            </a:r>
          </a:p>
          <a:p>
            <a:r>
              <a:rPr lang="en-US" dirty="0"/>
              <a:t>Don’t confuse a Paper fill with a None fill</a:t>
            </a:r>
            <a:r>
              <a:rPr lang="en-US" dirty="0" smtClean="0"/>
              <a:t>. When </a:t>
            </a:r>
            <a:r>
              <a:rPr lang="en-US" dirty="0"/>
              <a:t>you fill a frame with Paper, it is </a:t>
            </a:r>
            <a:r>
              <a:rPr lang="en-US" dirty="0" smtClean="0"/>
              <a:t>filled with </a:t>
            </a:r>
            <a:r>
              <a:rPr lang="en-US" dirty="0"/>
              <a:t>white. When you fill it with None, </a:t>
            </a:r>
            <a:r>
              <a:rPr lang="en-US" dirty="0" smtClean="0"/>
              <a:t>it has no fill—its fill is transparent.</a:t>
            </a:r>
          </a:p>
          <a:p>
            <a:r>
              <a:rPr lang="en-US" dirty="0" smtClean="0"/>
              <a:t>The following figure illustrates this distinction.</a:t>
            </a:r>
          </a:p>
        </p:txBody>
      </p:sp>
    </p:spTree>
    <p:extLst>
      <p:ext uri="{BB962C8B-B14F-4D97-AF65-F5344CB8AC3E}">
        <p14:creationId xmlns:p14="http://schemas.microsoft.com/office/powerpoint/2010/main" val="1408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Color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404" y="1892301"/>
            <a:ext cx="241909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504" y="1892300"/>
            <a:ext cx="2419096" cy="341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endCxn id="9" idx="0"/>
          </p:cNvCxnSpPr>
          <p:nvPr/>
        </p:nvCxnSpPr>
        <p:spPr>
          <a:xfrm flipH="1">
            <a:off x="1568910" y="4114800"/>
            <a:ext cx="1603042" cy="1206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20"/>
          <p:cNvSpPr txBox="1">
            <a:spLocks noChangeArrowheads="1"/>
          </p:cNvSpPr>
          <p:nvPr/>
        </p:nvSpPr>
        <p:spPr bwMode="auto">
          <a:xfrm>
            <a:off x="1" y="1497568"/>
            <a:ext cx="91439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 smtClean="0"/>
              <a:t>Understanding a Paper fill</a:t>
            </a:r>
            <a:endParaRPr lang="en-US" dirty="0"/>
          </a:p>
        </p:txBody>
      </p:sp>
      <p:sp>
        <p:nvSpPr>
          <p:cNvPr id="9" name="TextBox 22"/>
          <p:cNvSpPr txBox="1">
            <a:spLocks noChangeArrowheads="1"/>
          </p:cNvSpPr>
          <p:nvPr/>
        </p:nvSpPr>
        <p:spPr bwMode="auto">
          <a:xfrm>
            <a:off x="581945" y="5321301"/>
            <a:ext cx="19739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 smtClean="0"/>
              <a:t>Text frame with None fill</a:t>
            </a:r>
            <a:endParaRPr lang="en-US" dirty="0"/>
          </a:p>
        </p:txBody>
      </p:sp>
      <p:sp>
        <p:nvSpPr>
          <p:cNvPr id="10" name="TextBox 22"/>
          <p:cNvSpPr txBox="1">
            <a:spLocks noChangeArrowheads="1"/>
          </p:cNvSpPr>
          <p:nvPr/>
        </p:nvSpPr>
        <p:spPr bwMode="auto">
          <a:xfrm>
            <a:off x="3693445" y="5334002"/>
            <a:ext cx="19739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 smtClean="0"/>
              <a:t>Frames with yellow fill</a:t>
            </a:r>
            <a:endParaRPr lang="en-US" dirty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6353635" y="5334004"/>
            <a:ext cx="19739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 smtClean="0"/>
              <a:t>Text frame with Paper fill</a:t>
            </a:r>
            <a:endParaRPr lang="en-US" dirty="0"/>
          </a:p>
        </p:txBody>
      </p:sp>
      <p:cxnSp>
        <p:nvCxnSpPr>
          <p:cNvPr id="15" name="Straight Connector 14"/>
          <p:cNvCxnSpPr>
            <a:stCxn id="10" idx="0"/>
          </p:cNvCxnSpPr>
          <p:nvPr/>
        </p:nvCxnSpPr>
        <p:spPr>
          <a:xfrm flipH="1" flipV="1">
            <a:off x="3579978" y="5041902"/>
            <a:ext cx="1100432" cy="292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696285" y="5041901"/>
            <a:ext cx="1120315" cy="285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6131052" y="4203701"/>
            <a:ext cx="1209548" cy="1219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8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Color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dirty="0" smtClean="0"/>
              <a:t>two different </a:t>
            </a:r>
            <a:r>
              <a:rPr lang="en-US" dirty="0"/>
              <a:t>methods for applying color to </a:t>
            </a:r>
            <a:r>
              <a:rPr lang="en-US" dirty="0" smtClean="0"/>
              <a:t>text:</a:t>
            </a:r>
          </a:p>
          <a:p>
            <a:pPr lvl="1"/>
            <a:r>
              <a:rPr lang="en-US" dirty="0" smtClean="0"/>
              <a:t>the Type tool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Selection </a:t>
            </a:r>
            <a:r>
              <a:rPr lang="en-US" dirty="0" smtClean="0"/>
              <a:t>tool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53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Color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position text against a </a:t>
            </a:r>
            <a:r>
              <a:rPr lang="en-US" dirty="0" smtClean="0"/>
              <a:t>background color </a:t>
            </a:r>
            <a:r>
              <a:rPr lang="en-US" dirty="0"/>
              <a:t>or against a photographic image</a:t>
            </a:r>
            <a:r>
              <a:rPr lang="en-US" dirty="0" smtClean="0"/>
              <a:t>, sometimes </a:t>
            </a:r>
            <a:r>
              <a:rPr lang="en-US" dirty="0"/>
              <a:t>it’s not easy to see the text, </a:t>
            </a:r>
            <a:r>
              <a:rPr lang="en-US" dirty="0" smtClean="0"/>
              <a:t>as shown </a:t>
            </a:r>
            <a:r>
              <a:rPr lang="en-US" dirty="0"/>
              <a:t>in </a:t>
            </a:r>
            <a:r>
              <a:rPr lang="en-US" dirty="0" smtClean="0"/>
              <a:t>the following figure.</a:t>
            </a:r>
          </a:p>
        </p:txBody>
      </p:sp>
    </p:spTree>
    <p:extLst>
      <p:ext uri="{BB962C8B-B14F-4D97-AF65-F5344CB8AC3E}">
        <p14:creationId xmlns:p14="http://schemas.microsoft.com/office/powerpoint/2010/main" val="404260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Color</a:t>
            </a:r>
          </a:p>
        </p:txBody>
      </p:sp>
      <p:sp>
        <p:nvSpPr>
          <p:cNvPr id="21518" name="TextBox 20"/>
          <p:cNvSpPr txBox="1">
            <a:spLocks noChangeArrowheads="1"/>
          </p:cNvSpPr>
          <p:nvPr/>
        </p:nvSpPr>
        <p:spPr bwMode="auto">
          <a:xfrm>
            <a:off x="0" y="5580052"/>
            <a:ext cx="91439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 smtClean="0"/>
              <a:t>Text positioned against an image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49" y="1798214"/>
            <a:ext cx="4864100" cy="378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125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Color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remedy this, </a:t>
            </a:r>
            <a:r>
              <a:rPr lang="en-US" dirty="0" smtClean="0"/>
              <a:t>many designers </a:t>
            </a:r>
            <a:r>
              <a:rPr lang="en-US" dirty="0"/>
              <a:t>use the classic technique of </a:t>
            </a:r>
            <a:r>
              <a:rPr lang="en-US" dirty="0" smtClean="0"/>
              <a:t>placing a </a:t>
            </a:r>
            <a:r>
              <a:rPr lang="en-US" dirty="0"/>
              <a:t>black copy of the text behind the </a:t>
            </a:r>
            <a:r>
              <a:rPr lang="en-US" dirty="0" smtClean="0"/>
              <a:t>original text</a:t>
            </a:r>
            <a:r>
              <a:rPr lang="en-US" dirty="0"/>
              <a:t>, as shown in </a:t>
            </a:r>
            <a:r>
              <a:rPr lang="en-US" dirty="0" smtClean="0"/>
              <a:t>the following figure.</a:t>
            </a:r>
          </a:p>
          <a:p>
            <a:r>
              <a:rPr lang="en-US" dirty="0" smtClean="0"/>
              <a:t>This trick adds much-needed </a:t>
            </a:r>
            <a:r>
              <a:rPr lang="en-US" dirty="0"/>
              <a:t>contrast between the text </a:t>
            </a:r>
            <a:r>
              <a:rPr lang="en-US" dirty="0" smtClean="0"/>
              <a:t>and the </a:t>
            </a:r>
            <a:r>
              <a:rPr lang="en-US" dirty="0"/>
              <a:t>image behind it.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09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699" y="1727200"/>
            <a:ext cx="4800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Color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651000" y="3276600"/>
            <a:ext cx="1892300" cy="48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518" name="TextBox 20"/>
          <p:cNvSpPr txBox="1">
            <a:spLocks noChangeArrowheads="1"/>
          </p:cNvSpPr>
          <p:nvPr/>
        </p:nvSpPr>
        <p:spPr bwMode="auto">
          <a:xfrm>
            <a:off x="0" y="5580052"/>
            <a:ext cx="91439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 smtClean="0"/>
              <a:t>Text with a black copy behind it</a:t>
            </a:r>
            <a:endParaRPr lang="en-US" dirty="0"/>
          </a:p>
        </p:txBody>
      </p:sp>
      <p:sp>
        <p:nvSpPr>
          <p:cNvPr id="21520" name="TextBox 22"/>
          <p:cNvSpPr txBox="1">
            <a:spLocks noChangeArrowheads="1"/>
          </p:cNvSpPr>
          <p:nvPr/>
        </p:nvSpPr>
        <p:spPr bwMode="auto">
          <a:xfrm>
            <a:off x="457200" y="3556000"/>
            <a:ext cx="1270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dirty="0" smtClean="0"/>
              <a:t>Black text placed behind purple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Color</a:t>
            </a:r>
          </a:p>
        </p:txBody>
      </p:sp>
      <p:sp>
        <p:nvSpPr>
          <p:cNvPr id="41986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you’ve created a swatch or added </a:t>
            </a:r>
            <a:r>
              <a:rPr lang="en-US" dirty="0" smtClean="0"/>
              <a:t>a swatch </a:t>
            </a:r>
            <a:r>
              <a:rPr lang="en-US" dirty="0"/>
              <a:t>to the Swatches panel, it is a </a:t>
            </a:r>
            <a:r>
              <a:rPr lang="en-US" dirty="0" smtClean="0"/>
              <a:t>named color </a:t>
            </a:r>
            <a:r>
              <a:rPr lang="en-US" dirty="0"/>
              <a:t>and will be saved with the document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9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Process Colors</a:t>
            </a:r>
          </a:p>
        </p:txBody>
      </p:sp>
      <p:sp>
        <p:nvSpPr>
          <p:cNvPr id="19458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mixing CMYK </a:t>
            </a:r>
            <a:r>
              <a:rPr lang="en-US" dirty="0"/>
              <a:t>inks, you can produce a large </a:t>
            </a:r>
            <a:r>
              <a:rPr lang="en-US" dirty="0" smtClean="0"/>
              <a:t>variety of </a:t>
            </a:r>
            <a:r>
              <a:rPr lang="en-US" dirty="0"/>
              <a:t>colors, and you can even reproduce </a:t>
            </a:r>
            <a:r>
              <a:rPr lang="en-US" dirty="0" smtClean="0"/>
              <a:t>color photographs.</a:t>
            </a:r>
          </a:p>
          <a:p>
            <a:r>
              <a:rPr lang="en-US" dirty="0" smtClean="0"/>
              <a:t>Most, </a:t>
            </a:r>
            <a:r>
              <a:rPr lang="en-US" dirty="0"/>
              <a:t>if </a:t>
            </a:r>
            <a:r>
              <a:rPr lang="en-US" dirty="0" smtClean="0"/>
              <a:t>not all </a:t>
            </a:r>
            <a:r>
              <a:rPr lang="en-US" dirty="0"/>
              <a:t>the color photographs you </a:t>
            </a:r>
            <a:r>
              <a:rPr lang="en-US" dirty="0" smtClean="0"/>
              <a:t>see, </a:t>
            </a:r>
            <a:r>
              <a:rPr lang="en-US" dirty="0"/>
              <a:t>are </a:t>
            </a:r>
            <a:r>
              <a:rPr lang="en-US" dirty="0" smtClean="0"/>
              <a:t>created using </a:t>
            </a:r>
            <a:r>
              <a:rPr lang="en-US" dirty="0"/>
              <a:t>only four colors!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983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Color</a:t>
            </a:r>
          </a:p>
        </p:txBody>
      </p:sp>
      <p:sp>
        <p:nvSpPr>
          <p:cNvPr id="21518" name="TextBox 20"/>
          <p:cNvSpPr txBox="1">
            <a:spLocks noChangeArrowheads="1"/>
          </p:cNvSpPr>
          <p:nvPr/>
        </p:nvSpPr>
        <p:spPr bwMode="auto">
          <a:xfrm>
            <a:off x="0" y="5580052"/>
            <a:ext cx="91439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 smtClean="0"/>
              <a:t>Swatch Options dialog box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30" y="1618695"/>
            <a:ext cx="5570538" cy="384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62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Color</a:t>
            </a:r>
          </a:p>
        </p:txBody>
      </p:sp>
      <p:sp>
        <p:nvSpPr>
          <p:cNvPr id="41986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also delete a swatch from </a:t>
            </a:r>
            <a:r>
              <a:rPr lang="en-US" dirty="0" smtClean="0"/>
              <a:t>the Swatches panel.</a:t>
            </a:r>
          </a:p>
          <a:p>
            <a:r>
              <a:rPr lang="en-US" dirty="0"/>
              <a:t>You use the Delete Swatch dialog box </a:t>
            </a:r>
            <a:r>
              <a:rPr lang="en-US" dirty="0" smtClean="0"/>
              <a:t>to choose </a:t>
            </a:r>
            <a:r>
              <a:rPr lang="en-US" dirty="0"/>
              <a:t>a color to replace the deleted swatch.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458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Color</a:t>
            </a:r>
          </a:p>
        </p:txBody>
      </p:sp>
      <p:sp>
        <p:nvSpPr>
          <p:cNvPr id="21518" name="TextBox 20"/>
          <p:cNvSpPr txBox="1">
            <a:spLocks noChangeArrowheads="1"/>
          </p:cNvSpPr>
          <p:nvPr/>
        </p:nvSpPr>
        <p:spPr bwMode="auto">
          <a:xfrm>
            <a:off x="0" y="5580052"/>
            <a:ext cx="91439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 smtClean="0"/>
              <a:t>Delete </a:t>
            </a:r>
            <a:r>
              <a:rPr lang="en-US" dirty="0" smtClean="0"/>
              <a:t>Swatch </a:t>
            </a:r>
            <a:r>
              <a:rPr lang="en-US" dirty="0" smtClean="0"/>
              <a:t>dialog box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96" y="1930400"/>
            <a:ext cx="7739806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3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Spot Colors</a:t>
            </a:r>
          </a:p>
        </p:txBody>
      </p:sp>
      <p:sp>
        <p:nvSpPr>
          <p:cNvPr id="5632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Spot colors </a:t>
            </a:r>
            <a:r>
              <a:rPr lang="en-US" dirty="0"/>
              <a:t>are non-process inks that </a:t>
            </a:r>
            <a:r>
              <a:rPr lang="en-US" dirty="0" smtClean="0"/>
              <a:t>are manufactured </a:t>
            </a:r>
            <a:r>
              <a:rPr lang="en-US" dirty="0"/>
              <a:t>by </a:t>
            </a:r>
            <a:r>
              <a:rPr lang="en-US" dirty="0" smtClean="0"/>
              <a:t>companies.</a:t>
            </a:r>
          </a:p>
          <a:p>
            <a:r>
              <a:rPr lang="en-US" dirty="0" smtClean="0"/>
              <a:t>Though printing is </a:t>
            </a:r>
            <a:r>
              <a:rPr lang="en-US" dirty="0"/>
              <a:t>based on the four process colors, </a:t>
            </a:r>
            <a:r>
              <a:rPr lang="en-US" dirty="0" smtClean="0"/>
              <a:t>CMYK, it </a:t>
            </a:r>
            <a:r>
              <a:rPr lang="en-US" dirty="0"/>
              <a:t>is not limited to </a:t>
            </a:r>
            <a:r>
              <a:rPr lang="en-US" dirty="0" smtClean="0"/>
              <a:t>them.</a:t>
            </a:r>
          </a:p>
        </p:txBody>
      </p:sp>
    </p:spTree>
    <p:extLst>
      <p:ext uri="{BB962C8B-B14F-4D97-AF65-F5344CB8AC3E}">
        <p14:creationId xmlns:p14="http://schemas.microsoft.com/office/powerpoint/2010/main" val="18472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Spot Colors</a:t>
            </a:r>
          </a:p>
        </p:txBody>
      </p:sp>
      <p:sp>
        <p:nvSpPr>
          <p:cNvPr id="5632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is important </a:t>
            </a:r>
            <a:r>
              <a:rPr lang="en-US" dirty="0" smtClean="0"/>
              <a:t>to understand </a:t>
            </a:r>
            <a:r>
              <a:rPr lang="en-US" dirty="0"/>
              <a:t>that though combinations </a:t>
            </a:r>
            <a:r>
              <a:rPr lang="en-US" dirty="0" smtClean="0"/>
              <a:t>of CMYK </a:t>
            </a:r>
            <a:r>
              <a:rPr lang="en-US" dirty="0"/>
              <a:t>inks can produce a wide </a:t>
            </a:r>
            <a:r>
              <a:rPr lang="en-US" dirty="0" smtClean="0"/>
              <a:t>variety of </a:t>
            </a:r>
            <a:r>
              <a:rPr lang="en-US" dirty="0"/>
              <a:t>colors—enough to reproduce any </a:t>
            </a:r>
            <a:r>
              <a:rPr lang="en-US" dirty="0" smtClean="0"/>
              <a:t>color photograph </a:t>
            </a:r>
            <a:r>
              <a:rPr lang="en-US" dirty="0"/>
              <a:t>quite </a:t>
            </a:r>
            <a:r>
              <a:rPr lang="en-US" dirty="0" smtClean="0"/>
              <a:t>well—they can’t produce every color.</a:t>
            </a:r>
          </a:p>
          <a:p>
            <a:r>
              <a:rPr lang="en-US" dirty="0" smtClean="0"/>
              <a:t>For this reason, and others, designers </a:t>
            </a:r>
            <a:r>
              <a:rPr lang="en-US" dirty="0"/>
              <a:t>often turn to spot colors.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59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Spot Colors</a:t>
            </a:r>
          </a:p>
        </p:txBody>
      </p:sp>
      <p:sp>
        <p:nvSpPr>
          <p:cNvPr id="5632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and print worlds refer to </a:t>
            </a:r>
            <a:r>
              <a:rPr lang="en-US" dirty="0" smtClean="0"/>
              <a:t>spot colors </a:t>
            </a:r>
            <a:r>
              <a:rPr lang="en-US" dirty="0"/>
              <a:t>by a number of </a:t>
            </a:r>
            <a:r>
              <a:rPr lang="en-US" dirty="0" smtClean="0"/>
              <a:t>names:</a:t>
            </a:r>
          </a:p>
          <a:p>
            <a:pPr lvl="1"/>
            <a:r>
              <a:rPr lang="en-US" dirty="0" smtClean="0"/>
              <a:t>Non-process </a:t>
            </a:r>
            <a:r>
              <a:rPr lang="en-US" dirty="0"/>
              <a:t>inks: Refers to the fact </a:t>
            </a:r>
            <a:r>
              <a:rPr lang="en-US" dirty="0" smtClean="0"/>
              <a:t>that spot </a:t>
            </a:r>
            <a:r>
              <a:rPr lang="en-US" dirty="0"/>
              <a:t>colors are not created using </a:t>
            </a:r>
            <a:r>
              <a:rPr lang="en-US" dirty="0" smtClean="0"/>
              <a:t>the process </a:t>
            </a:r>
            <a:r>
              <a:rPr lang="en-US" dirty="0" smtClean="0"/>
              <a:t>inks—CMYK</a:t>
            </a:r>
            <a:endParaRPr lang="en-US" dirty="0" smtClean="0"/>
          </a:p>
          <a:p>
            <a:pPr lvl="1"/>
            <a:r>
              <a:rPr lang="en-US" dirty="0" smtClean="0"/>
              <a:t>Fifth </a:t>
            </a:r>
            <a:r>
              <a:rPr lang="en-US" dirty="0"/>
              <a:t>color: Refers to the fact that the </a:t>
            </a:r>
            <a:r>
              <a:rPr lang="en-US" dirty="0" smtClean="0"/>
              <a:t>spot color </a:t>
            </a:r>
            <a:r>
              <a:rPr lang="en-US" dirty="0"/>
              <a:t>is often printed in addition to </a:t>
            </a:r>
            <a:r>
              <a:rPr lang="en-US" dirty="0" smtClean="0"/>
              <a:t>the four </a:t>
            </a:r>
            <a:r>
              <a:rPr lang="en-US" dirty="0"/>
              <a:t>process inks. Note, however, that </a:t>
            </a:r>
            <a:r>
              <a:rPr lang="en-US" dirty="0" smtClean="0"/>
              <a:t>a spot </a:t>
            </a:r>
            <a:r>
              <a:rPr lang="en-US" dirty="0"/>
              <a:t>color is not necessarily the “</a:t>
            </a:r>
            <a:r>
              <a:rPr lang="en-US" dirty="0" smtClean="0"/>
              <a:t>fifth” </a:t>
            </a:r>
            <a:r>
              <a:rPr lang="en-US" dirty="0" smtClean="0"/>
              <a:t>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5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Spot Colors</a:t>
            </a:r>
          </a:p>
        </p:txBody>
      </p:sp>
      <p:sp>
        <p:nvSpPr>
          <p:cNvPr id="5632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and print worlds refer to </a:t>
            </a:r>
            <a:r>
              <a:rPr lang="en-US" dirty="0" smtClean="0"/>
              <a:t>spot colors </a:t>
            </a:r>
            <a:r>
              <a:rPr lang="en-US" dirty="0"/>
              <a:t>by a number of </a:t>
            </a:r>
            <a:r>
              <a:rPr lang="en-US" dirty="0" smtClean="0"/>
              <a:t>names:</a:t>
            </a:r>
          </a:p>
          <a:p>
            <a:pPr lvl="1"/>
            <a:r>
              <a:rPr lang="en-US" dirty="0" smtClean="0"/>
              <a:t>PANTONE </a:t>
            </a:r>
            <a:r>
              <a:rPr lang="en-US" dirty="0"/>
              <a:t>color: PANTONE is </a:t>
            </a:r>
            <a:r>
              <a:rPr lang="en-US" dirty="0" smtClean="0"/>
              <a:t>a manufacturer </a:t>
            </a:r>
            <a:r>
              <a:rPr lang="en-US" dirty="0"/>
              <a:t>of non-process inks</a:t>
            </a:r>
            <a:r>
              <a:rPr lang="en-US" dirty="0" smtClean="0"/>
              <a:t>. PANTONE </a:t>
            </a:r>
            <a:r>
              <a:rPr lang="en-US" dirty="0"/>
              <a:t>is simply a brand </a:t>
            </a:r>
            <a:r>
              <a:rPr lang="en-US" dirty="0" smtClean="0"/>
              <a:t>name.</a:t>
            </a:r>
          </a:p>
          <a:p>
            <a:pPr lvl="1"/>
            <a:r>
              <a:rPr lang="en-US" dirty="0" smtClean="0"/>
              <a:t>PMS </a:t>
            </a:r>
            <a:r>
              <a:rPr lang="en-US" dirty="0"/>
              <a:t>color: An acronym for </a:t>
            </a:r>
            <a:r>
              <a:rPr lang="en-US" dirty="0" smtClean="0"/>
              <a:t>PANTONE Matching </a:t>
            </a:r>
            <a:r>
              <a:rPr lang="en-US" dirty="0"/>
              <a:t>System.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33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Spot Colors</a:t>
            </a:r>
          </a:p>
        </p:txBody>
      </p:sp>
      <p:sp>
        <p:nvSpPr>
          <p:cNvPr id="5632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create spot color swatches in </a:t>
            </a:r>
            <a:r>
              <a:rPr lang="en-US" dirty="0" smtClean="0"/>
              <a:t>InDesign </a:t>
            </a:r>
            <a:r>
              <a:rPr lang="en-US" dirty="0"/>
              <a:t>using the New Color Swatch </a:t>
            </a:r>
            <a:r>
              <a:rPr lang="en-US" dirty="0" smtClean="0"/>
              <a:t>dialog box.</a:t>
            </a:r>
          </a:p>
          <a:p>
            <a:r>
              <a:rPr lang="en-US" dirty="0"/>
              <a:t>When you create graphics in Adobe </a:t>
            </a:r>
            <a:r>
              <a:rPr lang="en-US" dirty="0" smtClean="0"/>
              <a:t>Illustrator or </a:t>
            </a:r>
            <a:r>
              <a:rPr lang="en-US" dirty="0"/>
              <a:t>Adobe Photoshop, you can create </a:t>
            </a:r>
            <a:r>
              <a:rPr lang="en-US" dirty="0" smtClean="0"/>
              <a:t>and apply </a:t>
            </a:r>
            <a:r>
              <a:rPr lang="en-US" dirty="0"/>
              <a:t>spot colors in those applications as </a:t>
            </a:r>
            <a:r>
              <a:rPr lang="en-US" dirty="0" smtClean="0"/>
              <a:t>well.</a:t>
            </a:r>
          </a:p>
          <a:p>
            <a:r>
              <a:rPr lang="en-US" dirty="0" smtClean="0"/>
              <a:t>Because </a:t>
            </a:r>
            <a:r>
              <a:rPr lang="en-US" dirty="0"/>
              <a:t>InDesign, Illustrator, and </a:t>
            </a:r>
            <a:r>
              <a:rPr lang="en-US" dirty="0" smtClean="0"/>
              <a:t>Photoshop are </a:t>
            </a:r>
            <a:r>
              <a:rPr lang="en-US" dirty="0"/>
              <a:t>all made by Adobe, InDesign </a:t>
            </a:r>
            <a:r>
              <a:rPr lang="en-US" dirty="0" smtClean="0"/>
              <a:t>recognizes the </a:t>
            </a:r>
            <a:r>
              <a:rPr lang="en-US" dirty="0"/>
              <a:t>spot colors applied to graphics </a:t>
            </a:r>
            <a:r>
              <a:rPr lang="en-US" dirty="0" smtClean="0"/>
              <a:t>created in </a:t>
            </a:r>
            <a:r>
              <a:rPr lang="en-US" dirty="0"/>
              <a:t>those applications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82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Spot Colors</a:t>
            </a:r>
          </a:p>
        </p:txBody>
      </p:sp>
      <p:sp>
        <p:nvSpPr>
          <p:cNvPr id="25610" name="Text Box 8"/>
          <p:cNvSpPr txBox="1">
            <a:spLocks noChangeArrowheads="1"/>
          </p:cNvSpPr>
          <p:nvPr/>
        </p:nvSpPr>
        <p:spPr bwMode="auto">
          <a:xfrm>
            <a:off x="0" y="5547716"/>
            <a:ext cx="9144000" cy="3824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dirty="0" smtClean="0">
                <a:latin typeface="+mn-lt"/>
              </a:rPr>
              <a:t>Choosing a spot color in the New Color Swatch dialog box</a:t>
            </a:r>
            <a:endParaRPr lang="en-US" dirty="0">
              <a:latin typeface="+mn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81" y="1693804"/>
            <a:ext cx="5507038" cy="385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16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Gradients</a:t>
            </a:r>
          </a:p>
        </p:txBody>
      </p:sp>
      <p:sp>
        <p:nvSpPr>
          <p:cNvPr id="64514" name="Rectangle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gradient</a:t>
            </a:r>
            <a:r>
              <a:rPr lang="en-US" dirty="0" smtClean="0"/>
              <a:t> is a graduated blend of two or more colors.</a:t>
            </a:r>
          </a:p>
          <a:p>
            <a:r>
              <a:rPr lang="en-US" dirty="0" smtClean="0"/>
              <a:t>Every gradient must have at least two colors (the </a:t>
            </a:r>
            <a:r>
              <a:rPr lang="en-US" b="1" dirty="0" smtClean="0"/>
              <a:t>starting</a:t>
            </a:r>
            <a:r>
              <a:rPr lang="en-US" dirty="0" smtClean="0"/>
              <a:t> and </a:t>
            </a:r>
            <a:r>
              <a:rPr lang="en-US" b="1" dirty="0" smtClean="0"/>
              <a:t>ending</a:t>
            </a:r>
            <a:r>
              <a:rPr lang="en-US" dirty="0" smtClean="0"/>
              <a:t> colors).</a:t>
            </a:r>
          </a:p>
          <a:p>
            <a:r>
              <a:rPr lang="en-US" dirty="0" smtClean="0"/>
              <a:t>Colors that come between the starting and ending colors are called </a:t>
            </a:r>
            <a:r>
              <a:rPr lang="en-US" b="1" dirty="0" smtClean="0"/>
              <a:t>color stops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67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Process Colors</a:t>
            </a:r>
          </a:p>
        </p:txBody>
      </p:sp>
      <p:sp>
        <p:nvSpPr>
          <p:cNvPr id="19458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InDesign</a:t>
            </a:r>
            <a:r>
              <a:rPr lang="en-US" dirty="0"/>
              <a:t>, you create process </a:t>
            </a:r>
            <a:r>
              <a:rPr lang="en-US" dirty="0" smtClean="0"/>
              <a:t>colors by </a:t>
            </a:r>
            <a:r>
              <a:rPr lang="en-US" dirty="0"/>
              <a:t>creating a new swatch on the </a:t>
            </a:r>
            <a:r>
              <a:rPr lang="en-US" dirty="0" smtClean="0"/>
              <a:t>Swatches panel </a:t>
            </a:r>
            <a:r>
              <a:rPr lang="en-US" dirty="0"/>
              <a:t>or in the New Color Swatch </a:t>
            </a:r>
            <a:r>
              <a:rPr lang="en-US" dirty="0" smtClean="0"/>
              <a:t>dialog box.</a:t>
            </a:r>
          </a:p>
          <a:p>
            <a:r>
              <a:rPr lang="en-US" dirty="0" smtClean="0"/>
              <a:t>You </a:t>
            </a:r>
            <a:r>
              <a:rPr lang="en-US" dirty="0"/>
              <a:t>then mix percentages of </a:t>
            </a:r>
            <a:r>
              <a:rPr lang="en-US" dirty="0" smtClean="0"/>
              <a:t>CMYK to </a:t>
            </a:r>
            <a:r>
              <a:rPr lang="en-US" dirty="0"/>
              <a:t>create the </a:t>
            </a:r>
            <a:r>
              <a:rPr lang="en-US" dirty="0" smtClean="0"/>
              <a:t>color.</a:t>
            </a:r>
          </a:p>
        </p:txBody>
      </p:sp>
    </p:spTree>
    <p:extLst>
      <p:ext uri="{BB962C8B-B14F-4D97-AF65-F5344CB8AC3E}">
        <p14:creationId xmlns:p14="http://schemas.microsoft.com/office/powerpoint/2010/main" val="32957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Gradients</a:t>
            </a:r>
          </a:p>
        </p:txBody>
      </p:sp>
      <p:sp>
        <p:nvSpPr>
          <p:cNvPr id="66562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Radial gradient </a:t>
            </a:r>
            <a:r>
              <a:rPr lang="en-US" dirty="0" smtClean="0"/>
              <a:t>– is like a series of concentric circles. The starting color appears at the center of the </a:t>
            </a:r>
            <a:r>
              <a:rPr lang="en-US" dirty="0" smtClean="0"/>
              <a:t>gradient, </a:t>
            </a:r>
            <a:r>
              <a:rPr lang="en-US" dirty="0" smtClean="0"/>
              <a:t>then radiates out to the ending color.</a:t>
            </a:r>
          </a:p>
        </p:txBody>
      </p:sp>
    </p:spTree>
    <p:extLst>
      <p:ext uri="{BB962C8B-B14F-4D97-AF65-F5344CB8AC3E}">
        <p14:creationId xmlns:p14="http://schemas.microsoft.com/office/powerpoint/2010/main" val="60507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Gradients</a:t>
            </a:r>
          </a:p>
        </p:txBody>
      </p:sp>
      <p:sp>
        <p:nvSpPr>
          <p:cNvPr id="30729" name="Text Box 7"/>
          <p:cNvSpPr txBox="1">
            <a:spLocks noChangeArrowheads="1"/>
          </p:cNvSpPr>
          <p:nvPr/>
        </p:nvSpPr>
        <p:spPr bwMode="auto">
          <a:xfrm>
            <a:off x="0" y="557073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 smtClean="0"/>
              <a:t>Radial gradient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560705"/>
            <a:ext cx="615315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2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Gradients</a:t>
            </a:r>
          </a:p>
        </p:txBody>
      </p:sp>
      <p:sp>
        <p:nvSpPr>
          <p:cNvPr id="66562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Linear gradient </a:t>
            </a:r>
            <a:r>
              <a:rPr lang="en-US" dirty="0" smtClean="0"/>
              <a:t>– is </a:t>
            </a:r>
            <a:r>
              <a:rPr lang="en-US" dirty="0" smtClean="0"/>
              <a:t>a series </a:t>
            </a:r>
            <a:r>
              <a:rPr lang="en-US" dirty="0" smtClean="0"/>
              <a:t>of straight lines fading to </a:t>
            </a:r>
            <a:r>
              <a:rPr lang="en-US" dirty="0" smtClean="0"/>
              <a:t>the edge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87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Gradients</a:t>
            </a:r>
          </a:p>
        </p:txBody>
      </p:sp>
      <p:sp>
        <p:nvSpPr>
          <p:cNvPr id="30729" name="Text Box 7"/>
          <p:cNvSpPr txBox="1">
            <a:spLocks noChangeArrowheads="1"/>
          </p:cNvSpPr>
          <p:nvPr/>
        </p:nvSpPr>
        <p:spPr bwMode="auto">
          <a:xfrm>
            <a:off x="0" y="557073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 smtClean="0"/>
              <a:t>Linear gradient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560705"/>
            <a:ext cx="615315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84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Gradients</a:t>
            </a:r>
          </a:p>
        </p:txBody>
      </p:sp>
      <p:sp>
        <p:nvSpPr>
          <p:cNvPr id="70658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apply a gradient to an object the </a:t>
            </a:r>
            <a:r>
              <a:rPr lang="en-US" dirty="0" smtClean="0"/>
              <a:t>same way </a:t>
            </a:r>
            <a:r>
              <a:rPr lang="en-US" dirty="0"/>
              <a:t>you apply a color to an </a:t>
            </a:r>
            <a:r>
              <a:rPr lang="en-US" dirty="0" smtClean="0"/>
              <a:t>object.</a:t>
            </a:r>
          </a:p>
          <a:p>
            <a:r>
              <a:rPr lang="en-US" dirty="0" smtClean="0"/>
              <a:t>Simply select </a:t>
            </a:r>
            <a:r>
              <a:rPr lang="en-US" dirty="0"/>
              <a:t>the object, then click the gradient </a:t>
            </a:r>
            <a:r>
              <a:rPr lang="en-US" dirty="0" smtClean="0"/>
              <a:t>on the </a:t>
            </a:r>
            <a:r>
              <a:rPr lang="en-US" dirty="0"/>
              <a:t>Swatches </a:t>
            </a:r>
            <a:r>
              <a:rPr lang="en-US" dirty="0" smtClean="0"/>
              <a:t>panel.</a:t>
            </a:r>
          </a:p>
          <a:p>
            <a:r>
              <a:rPr lang="en-US" dirty="0" smtClean="0"/>
              <a:t>A </a:t>
            </a:r>
            <a:r>
              <a:rPr lang="en-US" dirty="0"/>
              <a:t>gradient swatch can </a:t>
            </a:r>
            <a:r>
              <a:rPr lang="en-US" dirty="0" smtClean="0"/>
              <a:t>be applied </a:t>
            </a:r>
            <a:r>
              <a:rPr lang="en-US" dirty="0"/>
              <a:t>as a fill or as a stroke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164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Gradients</a:t>
            </a:r>
          </a:p>
        </p:txBody>
      </p:sp>
      <p:sp>
        <p:nvSpPr>
          <p:cNvPr id="70658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 use a gradient to fill an object, </a:t>
            </a:r>
            <a:r>
              <a:rPr lang="en-US" dirty="0" smtClean="0"/>
              <a:t>you can </a:t>
            </a:r>
            <a:r>
              <a:rPr lang="en-US" dirty="0"/>
              <a:t>further control how the gradient fills </a:t>
            </a:r>
            <a:r>
              <a:rPr lang="en-US" dirty="0" smtClean="0"/>
              <a:t>the object </a:t>
            </a:r>
            <a:r>
              <a:rPr lang="en-US" dirty="0"/>
              <a:t>using the Gradient Swatch tool or </a:t>
            </a:r>
            <a:r>
              <a:rPr lang="en-US" dirty="0" smtClean="0"/>
              <a:t>the Gradient </a:t>
            </a:r>
            <a:r>
              <a:rPr lang="en-US" dirty="0"/>
              <a:t>Feather tool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Gradient </a:t>
            </a:r>
            <a:r>
              <a:rPr lang="en-US" dirty="0" smtClean="0"/>
              <a:t>Swatch tool </a:t>
            </a:r>
            <a:r>
              <a:rPr lang="en-US" dirty="0"/>
              <a:t>allows you to change the length </a:t>
            </a:r>
            <a:r>
              <a:rPr lang="en-US" dirty="0" smtClean="0"/>
              <a:t>and/or </a:t>
            </a:r>
            <a:r>
              <a:rPr lang="en-US" dirty="0"/>
              <a:t>direction of a linear or radial gradient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You can also use it to change the angle of </a:t>
            </a:r>
            <a:r>
              <a:rPr lang="en-US" dirty="0" smtClean="0"/>
              <a:t>a linear </a:t>
            </a:r>
            <a:r>
              <a:rPr lang="en-US" dirty="0"/>
              <a:t>gradient and the center point of a </a:t>
            </a:r>
            <a:r>
              <a:rPr lang="en-US" dirty="0" smtClean="0"/>
              <a:t>radial gradient.</a:t>
            </a:r>
          </a:p>
        </p:txBody>
      </p:sp>
    </p:spTree>
    <p:extLst>
      <p:ext uri="{BB962C8B-B14F-4D97-AF65-F5344CB8AC3E}">
        <p14:creationId xmlns:p14="http://schemas.microsoft.com/office/powerpoint/2010/main" val="6440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Gradients</a:t>
            </a:r>
          </a:p>
        </p:txBody>
      </p:sp>
      <p:sp>
        <p:nvSpPr>
          <p:cNvPr id="70658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linear gradients, the direction in which </a:t>
            </a:r>
            <a:r>
              <a:rPr lang="en-US" dirty="0" smtClean="0"/>
              <a:t>you drag </a:t>
            </a:r>
            <a:r>
              <a:rPr lang="en-US" dirty="0"/>
              <a:t>the Gradient Swatch tool determines </a:t>
            </a:r>
            <a:r>
              <a:rPr lang="en-US" dirty="0" smtClean="0"/>
              <a:t>the angle </a:t>
            </a:r>
            <a:r>
              <a:rPr lang="en-US" dirty="0"/>
              <a:t>of the blend that fills the object.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202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Gradients</a:t>
            </a:r>
          </a:p>
        </p:txBody>
      </p:sp>
      <p:sp>
        <p:nvSpPr>
          <p:cNvPr id="70658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figure shows </a:t>
            </a:r>
            <a:r>
              <a:rPr lang="en-US" dirty="0"/>
              <a:t>six rows of six square </a:t>
            </a:r>
            <a:r>
              <a:rPr lang="en-US" dirty="0" smtClean="0"/>
              <a:t>frames filled </a:t>
            </a:r>
            <a:r>
              <a:rPr lang="en-US" dirty="0"/>
              <a:t>with rainbow </a:t>
            </a:r>
            <a:r>
              <a:rPr lang="en-US" dirty="0" smtClean="0"/>
              <a:t>gradients.</a:t>
            </a:r>
          </a:p>
          <a:p>
            <a:r>
              <a:rPr lang="en-US" dirty="0" smtClean="0"/>
              <a:t>The Gradient Swatch </a:t>
            </a:r>
            <a:r>
              <a:rPr lang="en-US" dirty="0"/>
              <a:t>tool was dragged in varying </a:t>
            </a:r>
            <a:r>
              <a:rPr lang="en-US" dirty="0" smtClean="0"/>
              <a:t>lengths and </a:t>
            </a:r>
            <a:r>
              <a:rPr lang="en-US" dirty="0"/>
              <a:t>directions across each </a:t>
            </a:r>
            <a:r>
              <a:rPr lang="en-US" dirty="0" smtClean="0"/>
              <a:t>row—represented by the black lines you see in the example—to create different effects.</a:t>
            </a:r>
          </a:p>
        </p:txBody>
      </p:sp>
    </p:spTree>
    <p:extLst>
      <p:ext uri="{BB962C8B-B14F-4D97-AF65-F5344CB8AC3E}">
        <p14:creationId xmlns:p14="http://schemas.microsoft.com/office/powerpoint/2010/main" val="15843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Gradients</a:t>
            </a:r>
          </a:p>
        </p:txBody>
      </p:sp>
      <p:sp>
        <p:nvSpPr>
          <p:cNvPr id="30729" name="Text Box 7"/>
          <p:cNvSpPr txBox="1">
            <a:spLocks noChangeArrowheads="1"/>
          </p:cNvSpPr>
          <p:nvPr/>
        </p:nvSpPr>
        <p:spPr bwMode="auto">
          <a:xfrm>
            <a:off x="0" y="557073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 smtClean="0"/>
              <a:t>Using the Gradient Swatch tool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446" y="1638300"/>
            <a:ext cx="3803108" cy="393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9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Gradients</a:t>
            </a:r>
          </a:p>
        </p:txBody>
      </p:sp>
      <p:sp>
        <p:nvSpPr>
          <p:cNvPr id="70658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color swatches, gradients can </a:t>
            </a:r>
            <a:r>
              <a:rPr lang="en-US" dirty="0" smtClean="0"/>
              <a:t>be modified.</a:t>
            </a:r>
          </a:p>
          <a:p>
            <a:r>
              <a:rPr lang="en-US" dirty="0" smtClean="0"/>
              <a:t>When you modify </a:t>
            </a:r>
            <a:r>
              <a:rPr lang="en-US" dirty="0"/>
              <a:t>a </a:t>
            </a:r>
            <a:r>
              <a:rPr lang="en-US" dirty="0" smtClean="0"/>
              <a:t>gradient, all </a:t>
            </a:r>
            <a:r>
              <a:rPr lang="en-US" dirty="0"/>
              <a:t>instances of the gradient used in </a:t>
            </a:r>
            <a:r>
              <a:rPr lang="en-US" dirty="0" smtClean="0"/>
              <a:t>the document </a:t>
            </a:r>
            <a:r>
              <a:rPr lang="en-US" dirty="0"/>
              <a:t>will be automatically updated.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005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Process Colors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15" y="1714500"/>
            <a:ext cx="5528370" cy="3868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 flipV="1">
            <a:off x="2829712" y="2896892"/>
            <a:ext cx="4040988" cy="1357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0" y="5583342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 smtClean="0"/>
              <a:t>New Color Swatch dialog box</a:t>
            </a:r>
            <a:endParaRPr lang="en-US" dirty="0"/>
          </a:p>
        </p:txBody>
      </p:sp>
      <p:sp>
        <p:nvSpPr>
          <p:cNvPr id="10" name="TextBox 22"/>
          <p:cNvSpPr txBox="1">
            <a:spLocks noChangeArrowheads="1"/>
          </p:cNvSpPr>
          <p:nvPr/>
        </p:nvSpPr>
        <p:spPr bwMode="auto">
          <a:xfrm>
            <a:off x="6807200" y="4066521"/>
            <a:ext cx="20447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Color Type: Defines whether the color is Process or Spot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Process Colors</a:t>
            </a:r>
          </a:p>
        </p:txBody>
      </p:sp>
      <p:sp>
        <p:nvSpPr>
          <p:cNvPr id="19458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color </a:t>
            </a:r>
            <a:r>
              <a:rPr lang="en-US" dirty="0"/>
              <a:t>that you create in this manner is </a:t>
            </a:r>
            <a:r>
              <a:rPr lang="en-US" dirty="0" smtClean="0"/>
              <a:t>called </a:t>
            </a:r>
            <a:r>
              <a:rPr lang="en-US" dirty="0"/>
              <a:t>a </a:t>
            </a:r>
            <a:r>
              <a:rPr lang="en-US" b="1" dirty="0"/>
              <a:t>named color </a:t>
            </a:r>
            <a:r>
              <a:rPr lang="en-US" dirty="0"/>
              <a:t>and is added to the </a:t>
            </a:r>
            <a:r>
              <a:rPr lang="en-US" dirty="0" smtClean="0"/>
              <a:t>Swatches panel.</a:t>
            </a:r>
          </a:p>
          <a:p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dirty="0" smtClean="0"/>
              <a:t>choose to </a:t>
            </a:r>
            <a:r>
              <a:rPr lang="en-US" dirty="0"/>
              <a:t>have the color’s name defined by </a:t>
            </a:r>
            <a:r>
              <a:rPr lang="en-US" dirty="0" smtClean="0"/>
              <a:t>CMYK percentages </a:t>
            </a:r>
            <a:r>
              <a:rPr lang="en-US" dirty="0"/>
              <a:t>or </a:t>
            </a:r>
            <a:r>
              <a:rPr lang="en-US" dirty="0" smtClean="0"/>
              <a:t>you can </a:t>
            </a:r>
            <a:r>
              <a:rPr lang="en-US" dirty="0"/>
              <a:t>give it another name that you prefer.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648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Process Colors</a:t>
            </a:r>
          </a:p>
        </p:txBody>
      </p:sp>
      <p:sp>
        <p:nvSpPr>
          <p:cNvPr id="19458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print world, the term “tint” is used </a:t>
            </a:r>
            <a:r>
              <a:rPr lang="en-US" dirty="0" smtClean="0"/>
              <a:t>to refer </a:t>
            </a:r>
            <a:r>
              <a:rPr lang="en-US" dirty="0"/>
              <a:t>to many </a:t>
            </a:r>
            <a:r>
              <a:rPr lang="en-US" dirty="0" smtClean="0"/>
              <a:t>things.</a:t>
            </a:r>
          </a:p>
          <a:p>
            <a:r>
              <a:rPr lang="en-US" dirty="0" smtClean="0"/>
              <a:t>For </a:t>
            </a:r>
            <a:r>
              <a:rPr lang="en-US" dirty="0"/>
              <a:t>example, some </a:t>
            </a:r>
            <a:r>
              <a:rPr lang="en-US" dirty="0" smtClean="0"/>
              <a:t>print professionals </a:t>
            </a:r>
            <a:r>
              <a:rPr lang="en-US" dirty="0"/>
              <a:t>refer to all process colors </a:t>
            </a:r>
            <a:r>
              <a:rPr lang="en-US" dirty="0" smtClean="0"/>
              <a:t>as tints.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InDesign</a:t>
            </a:r>
            <a:r>
              <a:rPr lang="en-US" dirty="0"/>
              <a:t>, however, the </a:t>
            </a:r>
            <a:r>
              <a:rPr lang="en-US" dirty="0" smtClean="0"/>
              <a:t>term </a:t>
            </a:r>
            <a:r>
              <a:rPr lang="en-US" b="1" dirty="0" smtClean="0"/>
              <a:t>tint </a:t>
            </a:r>
            <a:r>
              <a:rPr lang="en-US" dirty="0"/>
              <a:t>refers specifically to a lighter version </a:t>
            </a:r>
            <a:r>
              <a:rPr lang="en-US" dirty="0" smtClean="0"/>
              <a:t>of a </a:t>
            </a:r>
            <a:r>
              <a:rPr lang="en-US" dirty="0"/>
              <a:t>color.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814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Process Colors</a:t>
            </a:r>
          </a:p>
        </p:txBody>
      </p:sp>
      <p:sp>
        <p:nvSpPr>
          <p:cNvPr id="19458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example on the next slide, the four </a:t>
            </a:r>
            <a:r>
              <a:rPr lang="en-US" dirty="0"/>
              <a:t>swatches are all filled </a:t>
            </a:r>
            <a:r>
              <a:rPr lang="en-US" dirty="0" smtClean="0"/>
              <a:t>with the </a:t>
            </a:r>
            <a:r>
              <a:rPr lang="en-US" i="1" dirty="0"/>
              <a:t>same </a:t>
            </a:r>
            <a:r>
              <a:rPr lang="en-US" dirty="0"/>
              <a:t>cyan </a:t>
            </a:r>
            <a:r>
              <a:rPr lang="en-US" dirty="0" smtClean="0"/>
              <a:t>ink.</a:t>
            </a:r>
          </a:p>
          <a:p>
            <a:r>
              <a:rPr lang="en-US" dirty="0" smtClean="0"/>
              <a:t>The </a:t>
            </a:r>
            <a:r>
              <a:rPr lang="en-US" dirty="0"/>
              <a:t>only difference </a:t>
            </a:r>
            <a:r>
              <a:rPr lang="en-US" dirty="0" smtClean="0"/>
              <a:t>is that</a:t>
            </a:r>
            <a:r>
              <a:rPr lang="en-US" dirty="0"/>
              <a:t>, in the lighter objects, there’s less </a:t>
            </a:r>
            <a:r>
              <a:rPr lang="en-US" dirty="0" smtClean="0"/>
              <a:t>white space </a:t>
            </a:r>
            <a:r>
              <a:rPr lang="en-US" dirty="0"/>
              <a:t>covered with cyan, thus </a:t>
            </a:r>
            <a:r>
              <a:rPr lang="en-US" dirty="0" smtClean="0"/>
              <a:t>creating the </a:t>
            </a:r>
            <a:r>
              <a:rPr lang="en-US" dirty="0"/>
              <a:t>illusion that the object is filled with </a:t>
            </a:r>
            <a:r>
              <a:rPr lang="en-US" dirty="0" smtClean="0"/>
              <a:t>a lighter </a:t>
            </a:r>
            <a:r>
              <a:rPr lang="en-US" dirty="0"/>
              <a:t>cyan.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685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Process Colors</a:t>
            </a:r>
          </a:p>
        </p:txBody>
      </p: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0" y="4986442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 smtClean="0"/>
              <a:t>Four objects filled with cyan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62" y="2603501"/>
            <a:ext cx="8264276" cy="213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07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1794</Words>
  <Application>Microsoft Office PowerPoint</Application>
  <PresentationFormat>On-screen Show (4:3)</PresentationFormat>
  <Paragraphs>151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ＭＳ Ｐゴシック</vt:lpstr>
      <vt:lpstr>Arial</vt:lpstr>
      <vt:lpstr>Calibri</vt:lpstr>
      <vt:lpstr>Blank Presentation</vt:lpstr>
      <vt:lpstr>Chapter 5</vt:lpstr>
      <vt:lpstr>Working with Process Colors</vt:lpstr>
      <vt:lpstr>Working with Process Colors</vt:lpstr>
      <vt:lpstr>Working with Process Colors</vt:lpstr>
      <vt:lpstr>Working with Process Colors</vt:lpstr>
      <vt:lpstr>Working with Process Colors</vt:lpstr>
      <vt:lpstr>Working with Process Colors</vt:lpstr>
      <vt:lpstr>Working with Process Colors</vt:lpstr>
      <vt:lpstr>Working with Process Colors</vt:lpstr>
      <vt:lpstr>Working with Process Colors</vt:lpstr>
      <vt:lpstr>Working with Process Colors</vt:lpstr>
      <vt:lpstr>Working with Process Colors</vt:lpstr>
      <vt:lpstr>Working with Process Colors</vt:lpstr>
      <vt:lpstr>Working with Process Colors</vt:lpstr>
      <vt:lpstr>Applying Color</vt:lpstr>
      <vt:lpstr>Applying Color</vt:lpstr>
      <vt:lpstr>Applying Color</vt:lpstr>
      <vt:lpstr>Applying Color</vt:lpstr>
      <vt:lpstr>Applying Color</vt:lpstr>
      <vt:lpstr>Applying Color</vt:lpstr>
      <vt:lpstr>Applying Color</vt:lpstr>
      <vt:lpstr>Applying Color</vt:lpstr>
      <vt:lpstr>Applying Color</vt:lpstr>
      <vt:lpstr>Applying Color</vt:lpstr>
      <vt:lpstr>Applying Color</vt:lpstr>
      <vt:lpstr>Applying Color</vt:lpstr>
      <vt:lpstr>Applying Color</vt:lpstr>
      <vt:lpstr>Applying Color</vt:lpstr>
      <vt:lpstr>Applying Color</vt:lpstr>
      <vt:lpstr>Applying Color</vt:lpstr>
      <vt:lpstr>Applying Color</vt:lpstr>
      <vt:lpstr>Applying Color</vt:lpstr>
      <vt:lpstr>Working with Spot Colors</vt:lpstr>
      <vt:lpstr>Working with Spot Colors</vt:lpstr>
      <vt:lpstr>Working with Spot Colors</vt:lpstr>
      <vt:lpstr>Working with Spot Colors</vt:lpstr>
      <vt:lpstr>Working with Spot Colors</vt:lpstr>
      <vt:lpstr>Working with Spot Colors</vt:lpstr>
      <vt:lpstr>Working with Gradients</vt:lpstr>
      <vt:lpstr>Working with Gradients</vt:lpstr>
      <vt:lpstr>Working with Gradients</vt:lpstr>
      <vt:lpstr>Working with Gradients</vt:lpstr>
      <vt:lpstr>Working with Gradients</vt:lpstr>
      <vt:lpstr>Working with Gradients</vt:lpstr>
      <vt:lpstr>Working with Gradients</vt:lpstr>
      <vt:lpstr>Working with Gradients</vt:lpstr>
      <vt:lpstr>Working with Gradients</vt:lpstr>
      <vt:lpstr>Working with Gradients</vt:lpstr>
      <vt:lpstr>Working with Gradients</vt:lpstr>
    </vt:vector>
  </TitlesOfParts>
  <Company>RHDG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Hopfer</dc:creator>
  <cp:lastModifiedBy>Ann Fisher</cp:lastModifiedBy>
  <cp:revision>26</cp:revision>
  <dcterms:created xsi:type="dcterms:W3CDTF">2012-03-02T18:09:51Z</dcterms:created>
  <dcterms:modified xsi:type="dcterms:W3CDTF">2014-06-27T13:55:45Z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1934647276</vt:i4>
  </property>
  <property fmtid="{D5CDD505-2E9C-101B-9397-08002B2CF9AE}" pid="3" name="_NewReviewCycle">
    <vt:lpwstr/>
  </property>
  <property fmtid="{D5CDD505-2E9C-101B-9397-08002B2CF9AE}" pid="4" name="_EmailSubject">
    <vt:lpwstr>Revealed PPT slide masters: IND, DW, FL, PS, and PREMIUM</vt:lpwstr>
  </property>
  <property fmtid="{D5CDD505-2E9C-101B-9397-08002B2CF9AE}" pid="5" name="_AuthorEmail">
    <vt:lpwstr>Kathryn.Kucharek@cengage.com</vt:lpwstr>
  </property>
  <property fmtid="{D5CDD505-2E9C-101B-9397-08002B2CF9AE}" pid="6" name="_AuthorEmailDisplayName">
    <vt:lpwstr>Kucharek, Kathryn</vt:lpwstr>
  </property>
</Properties>
</file>