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8" r:id="rId2"/>
    <p:sldId id="260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70" r:id="rId67"/>
    <p:sldId id="368" r:id="rId68"/>
    <p:sldId id="369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9" r:id="rId77"/>
    <p:sldId id="378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77F29-AEA8-4BB8-9803-F3F71BBA2E0E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85FDB-46C4-479D-8849-8D106B965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8373C2-E099-4BDD-9697-CF0E0BC248A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750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58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76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3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38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08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91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43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08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15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51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924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11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00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675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617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986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154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006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32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46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29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12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712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856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123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27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557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195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704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502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381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39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3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8473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343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491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136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550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23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535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512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5520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49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9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897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1810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4641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069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3864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7790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5487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864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4200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59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688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275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243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39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5511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0728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591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4834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2431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1773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0698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69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84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3881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4619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3058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6843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3753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8329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426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952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7483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8301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79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24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2998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2585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7254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68564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458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7366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48909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86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82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95D16F-0DA9-4E5A-9454-8AC345C82A4F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08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03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4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Placed Images</a:t>
            </a:r>
          </a:p>
        </p:txBody>
      </p:sp>
    </p:spTree>
    <p:extLst>
      <p:ext uri="{BB962C8B-B14F-4D97-AF65-F5344CB8AC3E}">
        <p14:creationId xmlns:p14="http://schemas.microsoft.com/office/powerpoint/2010/main" val="2310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Bridge is a free-standing </a:t>
            </a:r>
            <a:r>
              <a:rPr lang="en-US" b="1" dirty="0" smtClean="0"/>
              <a:t>content management application.</a:t>
            </a:r>
          </a:p>
          <a:p>
            <a:r>
              <a:rPr lang="en-US" dirty="0" smtClean="0"/>
              <a:t>If </a:t>
            </a:r>
            <a:r>
              <a:rPr lang="en-US" dirty="0"/>
              <a:t>you view </a:t>
            </a:r>
            <a:r>
              <a:rPr lang="en-US" dirty="0" smtClean="0"/>
              <a:t>content in a folder using Adobe </a:t>
            </a:r>
            <a:r>
              <a:rPr lang="en-US" dirty="0"/>
              <a:t>Bridge as the interface, Bridge </a:t>
            </a:r>
            <a:r>
              <a:rPr lang="en-US" dirty="0" smtClean="0"/>
              <a:t>will show </a:t>
            </a:r>
            <a:r>
              <a:rPr lang="en-US" dirty="0"/>
              <a:t>you a thumbnail of each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You can choose </a:t>
            </a:r>
            <a:r>
              <a:rPr lang="en-US" dirty="0"/>
              <a:t>the size of the thumbnail, allowing </a:t>
            </a:r>
            <a:r>
              <a:rPr lang="en-US" dirty="0" smtClean="0"/>
              <a:t>you to </a:t>
            </a:r>
            <a:r>
              <a:rPr lang="en-US" dirty="0"/>
              <a:t>sample and preview each image quickly.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Bridge also allows you to apply </a:t>
            </a:r>
            <a:r>
              <a:rPr lang="en-US" dirty="0" smtClean="0"/>
              <a:t>color labels </a:t>
            </a:r>
            <a:r>
              <a:rPr lang="en-US" dirty="0"/>
              <a:t>and text data to images to help </a:t>
            </a:r>
            <a:r>
              <a:rPr lang="en-US" dirty="0" smtClean="0"/>
              <a:t>you categorize </a:t>
            </a:r>
            <a:r>
              <a:rPr lang="en-US" dirty="0"/>
              <a:t>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Bridge is a panel that allows you to </a:t>
            </a:r>
            <a:r>
              <a:rPr lang="en-US" dirty="0" smtClean="0"/>
              <a:t>access the </a:t>
            </a:r>
            <a:r>
              <a:rPr lang="en-US" dirty="0"/>
              <a:t>power of Adobe Bridge without </a:t>
            </a:r>
            <a:r>
              <a:rPr lang="en-US" dirty="0" smtClean="0"/>
              <a:t>leaving InDesign</a:t>
            </a:r>
            <a:r>
              <a:rPr lang="en-US" dirty="0"/>
              <a:t>, by incorporating Adobe </a:t>
            </a:r>
            <a:r>
              <a:rPr lang="en-US" dirty="0" smtClean="0"/>
              <a:t>Bridge into </a:t>
            </a:r>
            <a:r>
              <a:rPr lang="en-US" dirty="0"/>
              <a:t>InDesign as a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The Mini Bridge panel provides you with a thumbnail preview and other useful information about the files in the target folder.</a:t>
            </a:r>
          </a:p>
        </p:txBody>
      </p:sp>
    </p:spTree>
    <p:extLst>
      <p:ext uri="{BB962C8B-B14F-4D97-AF65-F5344CB8AC3E}">
        <p14:creationId xmlns:p14="http://schemas.microsoft.com/office/powerpoint/2010/main" val="7205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 Bridge panel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07" y="1571347"/>
            <a:ext cx="2554586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3175000" y="2851666"/>
            <a:ext cx="0" cy="2482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2717800" y="4092833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397000" y="3882767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Thumbnail previews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Bridge is great for previewing and </a:t>
            </a:r>
            <a:r>
              <a:rPr lang="en-US" dirty="0" smtClean="0"/>
              <a:t>a great </a:t>
            </a:r>
            <a:r>
              <a:rPr lang="en-US" dirty="0"/>
              <a:t>resource for placing graphics</a:t>
            </a:r>
            <a:r>
              <a:rPr lang="en-US" dirty="0" smtClean="0"/>
              <a:t>.</a:t>
            </a:r>
          </a:p>
          <a:p>
            <a:r>
              <a:rPr lang="en-US" dirty="0"/>
              <a:t>When you place an image, the Link </a:t>
            </a:r>
            <a:r>
              <a:rPr lang="en-US" dirty="0" smtClean="0"/>
              <a:t>Badge appears </a:t>
            </a:r>
            <a:r>
              <a:rPr lang="en-US" dirty="0"/>
              <a:t>at the upper-left corner of the </a:t>
            </a:r>
            <a:r>
              <a:rPr lang="en-US" dirty="0" smtClean="0"/>
              <a:t>frame.</a:t>
            </a:r>
          </a:p>
        </p:txBody>
      </p:sp>
    </p:spTree>
    <p:extLst>
      <p:ext uri="{BB962C8B-B14F-4D97-AF65-F5344CB8AC3E}">
        <p14:creationId xmlns:p14="http://schemas.microsoft.com/office/powerpoint/2010/main" val="12688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65" y="1703397"/>
            <a:ext cx="4367870" cy="376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089150" y="1803400"/>
            <a:ext cx="869950" cy="758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81050" y="23519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Link Badge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mouse </a:t>
            </a:r>
            <a:r>
              <a:rPr lang="en-US" dirty="0" smtClean="0"/>
              <a:t>over the </a:t>
            </a:r>
            <a:r>
              <a:rPr lang="en-US" dirty="0"/>
              <a:t>Link Badge, the name of the placed </a:t>
            </a:r>
            <a:r>
              <a:rPr lang="en-US" dirty="0" smtClean="0"/>
              <a:t>file appears.</a:t>
            </a:r>
          </a:p>
        </p:txBody>
      </p:sp>
    </p:spTree>
    <p:extLst>
      <p:ext uri="{BB962C8B-B14F-4D97-AF65-F5344CB8AC3E}">
        <p14:creationId xmlns:p14="http://schemas.microsoft.com/office/powerpoint/2010/main" val="24075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83" y="1676122"/>
            <a:ext cx="422263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name of placed file listed with Link Badge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679700" y="1663422"/>
            <a:ext cx="1828799" cy="9019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the Place command to </a:t>
            </a:r>
            <a:r>
              <a:rPr lang="en-US" dirty="0" smtClean="0"/>
              <a:t>place a </a:t>
            </a:r>
            <a:r>
              <a:rPr lang="en-US" dirty="0"/>
              <a:t>graphic file, the image that you see in </a:t>
            </a:r>
            <a:r>
              <a:rPr lang="en-US" dirty="0" smtClean="0"/>
              <a:t>the graphics </a:t>
            </a:r>
            <a:r>
              <a:rPr lang="en-US" dirty="0"/>
              <a:t>frame in InDesign is a </a:t>
            </a:r>
            <a:r>
              <a:rPr lang="en-US" b="1" dirty="0"/>
              <a:t>preview file</a:t>
            </a:r>
            <a:r>
              <a:rPr lang="en-US" dirty="0"/>
              <a:t>; it </a:t>
            </a:r>
            <a:r>
              <a:rPr lang="en-US" dirty="0" smtClean="0"/>
              <a:t>is </a:t>
            </a:r>
            <a:r>
              <a:rPr lang="en-US" i="1" dirty="0" smtClean="0"/>
              <a:t>not </a:t>
            </a:r>
            <a:r>
              <a:rPr lang="en-US" dirty="0"/>
              <a:t>the graphic itself</a:t>
            </a:r>
            <a:r>
              <a:rPr lang="en-US" dirty="0" smtClean="0"/>
              <a:t>.</a:t>
            </a:r>
          </a:p>
          <a:p>
            <a:r>
              <a:rPr lang="en-US" dirty="0"/>
              <a:t>The preview is a low-resolution version </a:t>
            </a:r>
            <a:r>
              <a:rPr lang="en-US" dirty="0" smtClean="0"/>
              <a:t>of the </a:t>
            </a:r>
            <a:r>
              <a:rPr lang="en-US" dirty="0"/>
              <a:t>placed graphic </a:t>
            </a:r>
            <a:r>
              <a:rPr lang="en-US" dirty="0" smtClean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4191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such, its file size </a:t>
            </a:r>
            <a:r>
              <a:rPr lang="en-US" dirty="0" smtClean="0"/>
              <a:t>is substantially </a:t>
            </a:r>
            <a:r>
              <a:rPr lang="en-US" dirty="0"/>
              <a:t>smaller than the average </a:t>
            </a:r>
            <a:r>
              <a:rPr lang="en-US" dirty="0" smtClean="0"/>
              <a:t>graphics file.</a:t>
            </a:r>
          </a:p>
          <a:p>
            <a:r>
              <a:rPr lang="en-US" dirty="0" smtClean="0"/>
              <a:t>The </a:t>
            </a:r>
            <a:r>
              <a:rPr lang="en-US" dirty="0"/>
              <a:t>role of the preview file in the </a:t>
            </a:r>
            <a:r>
              <a:rPr lang="en-US" dirty="0" smtClean="0"/>
              <a:t>layout is </a:t>
            </a:r>
            <a:r>
              <a:rPr lang="en-US" dirty="0"/>
              <a:t>ingenious. As a proxy for the actual graphic</a:t>
            </a:r>
            <a:r>
              <a:rPr lang="en-US" dirty="0" smtClean="0"/>
              <a:t>, it </a:t>
            </a:r>
            <a:r>
              <a:rPr lang="en-US" dirty="0"/>
              <a:t>allows you to see a representation of </a:t>
            </a:r>
            <a:r>
              <a:rPr lang="en-US" dirty="0" smtClean="0"/>
              <a:t>the graphic </a:t>
            </a:r>
            <a:r>
              <a:rPr lang="en-US" dirty="0"/>
              <a:t>in your layout without having to </a:t>
            </a:r>
            <a:r>
              <a:rPr lang="en-US" dirty="0" smtClean="0"/>
              <a:t>carry the </a:t>
            </a:r>
            <a:r>
              <a:rPr lang="en-US" dirty="0"/>
              <a:t>burden of the graphic’s full file size.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5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Place command on the File menu is </a:t>
            </a:r>
            <a:r>
              <a:rPr lang="en-US" dirty="0" smtClean="0"/>
              <a:t>the basic </a:t>
            </a:r>
            <a:r>
              <a:rPr lang="en-US" dirty="0"/>
              <a:t>command used for placing graphics </a:t>
            </a:r>
            <a:r>
              <a:rPr lang="en-US" dirty="0" smtClean="0"/>
              <a:t>into an </a:t>
            </a:r>
            <a:r>
              <a:rPr lang="en-US" dirty="0"/>
              <a:t>InDesign layout.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the Links </a:t>
            </a:r>
            <a:r>
              <a:rPr lang="en-US" dirty="0" smtClean="0"/>
              <a:t>panel </a:t>
            </a:r>
            <a:r>
              <a:rPr lang="en-US" dirty="0"/>
              <a:t>as command central for </a:t>
            </a:r>
            <a:r>
              <a:rPr lang="en-US" dirty="0" smtClean="0"/>
              <a:t>managing the </a:t>
            </a:r>
            <a:r>
              <a:rPr lang="en-US" dirty="0"/>
              <a:t>links to placed </a:t>
            </a:r>
            <a:r>
              <a:rPr lang="en-US" dirty="0" smtClean="0"/>
              <a:t>graphics.</a:t>
            </a:r>
          </a:p>
          <a:p>
            <a:r>
              <a:rPr lang="en-US" dirty="0" smtClean="0"/>
              <a:t>The </a:t>
            </a:r>
            <a:r>
              <a:rPr lang="en-US" dirty="0"/>
              <a:t>Links </a:t>
            </a:r>
            <a:r>
              <a:rPr lang="en-US" dirty="0" smtClean="0"/>
              <a:t>panel lists </a:t>
            </a:r>
            <a:r>
              <a:rPr lang="en-US" dirty="0"/>
              <a:t>all of the graphics files that you </a:t>
            </a:r>
            <a:r>
              <a:rPr lang="en-US" dirty="0" smtClean="0"/>
              <a:t>place into </a:t>
            </a:r>
            <a:r>
              <a:rPr lang="en-US" dirty="0"/>
              <a:t>an InDesign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By </a:t>
            </a:r>
            <a:r>
              <a:rPr lang="en-US" dirty="0"/>
              <a:t>default, </a:t>
            </a:r>
            <a:r>
              <a:rPr lang="en-US" dirty="0" smtClean="0"/>
              <a:t>text that </a:t>
            </a:r>
            <a:r>
              <a:rPr lang="en-US" dirty="0"/>
              <a:t>you place in InDesign is not linked to </a:t>
            </a:r>
            <a:r>
              <a:rPr lang="en-US" dirty="0" smtClean="0"/>
              <a:t>the original </a:t>
            </a:r>
            <a:r>
              <a:rPr lang="en-US" dirty="0"/>
              <a:t>text file and therefore not listed </a:t>
            </a:r>
            <a:r>
              <a:rPr lang="en-US" dirty="0" smtClean="0"/>
              <a:t>in the </a:t>
            </a:r>
            <a:r>
              <a:rPr lang="en-US" dirty="0"/>
              <a:t>Links 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graphics files are listed </a:t>
            </a:r>
            <a:r>
              <a:rPr lang="en-US" dirty="0" smtClean="0"/>
              <a:t>with a </a:t>
            </a:r>
            <a:r>
              <a:rPr lang="en-US" dirty="0"/>
              <a:t>thumbnail of the graphic</a:t>
            </a:r>
            <a:r>
              <a:rPr lang="en-US" dirty="0" smtClean="0"/>
              <a:t>.</a:t>
            </a:r>
          </a:p>
          <a:p>
            <a:r>
              <a:rPr lang="en-US" dirty="0"/>
              <a:t>You can use the Links panel to locate </a:t>
            </a:r>
            <a:r>
              <a:rPr lang="en-US" dirty="0" smtClean="0"/>
              <a:t>a placed </a:t>
            </a:r>
            <a:r>
              <a:rPr lang="en-US" dirty="0"/>
              <a:t>file in your document quickly</a:t>
            </a:r>
            <a:r>
              <a:rPr lang="en-US" dirty="0" smtClean="0"/>
              <a:t>.</a:t>
            </a:r>
          </a:p>
          <a:p>
            <a:r>
              <a:rPr lang="en-US" dirty="0"/>
              <a:t>Double-clicking a filename on the </a:t>
            </a:r>
            <a:r>
              <a:rPr lang="en-US" dirty="0" smtClean="0"/>
              <a:t>Links panel </a:t>
            </a:r>
            <a:r>
              <a:rPr lang="en-US" dirty="0"/>
              <a:t>displays the Link Info section of </a:t>
            </a:r>
            <a:r>
              <a:rPr lang="en-US" dirty="0" smtClean="0"/>
              <a:t>the Links </a:t>
            </a:r>
            <a:r>
              <a:rPr lang="en-US" dirty="0"/>
              <a:t>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7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94" y="1777722"/>
            <a:ext cx="1721011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Link info section of the Links panel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863850" y="3768467"/>
            <a:ext cx="8699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543050" y="356445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Show/Hide Link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</a:t>
            </a:r>
            <a:r>
              <a:rPr lang="fr-FR" dirty="0" smtClean="0"/>
              <a:t>Info </a:t>
            </a:r>
            <a:r>
              <a:rPr lang="fr-FR" dirty="0"/>
              <a:t>section displays important </a:t>
            </a:r>
            <a:r>
              <a:rPr lang="fr-FR" dirty="0" smtClean="0"/>
              <a:t>information </a:t>
            </a:r>
            <a:r>
              <a:rPr lang="en-US" dirty="0" smtClean="0"/>
              <a:t>about </a:t>
            </a:r>
            <a:r>
              <a:rPr lang="en-US" dirty="0"/>
              <a:t>the placed file, including its file </a:t>
            </a:r>
            <a:r>
              <a:rPr lang="en-US" dirty="0" smtClean="0"/>
              <a:t>size, resolution</a:t>
            </a:r>
            <a:r>
              <a:rPr lang="en-US" dirty="0"/>
              <a:t>, the date it was last modified, </a:t>
            </a:r>
            <a:r>
              <a:rPr lang="en-US" dirty="0" smtClean="0"/>
              <a:t>the application </a:t>
            </a:r>
            <a:r>
              <a:rPr lang="en-US" dirty="0"/>
              <a:t>that created it, and its file format.</a:t>
            </a:r>
          </a:p>
          <a:p>
            <a:r>
              <a:rPr lang="en-US" dirty="0"/>
              <a:t>The file format identifies what type of file </a:t>
            </a:r>
            <a:r>
              <a:rPr lang="en-US" dirty="0" smtClean="0"/>
              <a:t>it is</a:t>
            </a:r>
            <a:r>
              <a:rPr lang="en-US" dirty="0"/>
              <a:t>, such as a Photoshop or an Illustrator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6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place text in InDesign, the </a:t>
            </a:r>
            <a:r>
              <a:rPr lang="en-US" dirty="0" smtClean="0"/>
              <a:t>text is </a:t>
            </a:r>
            <a:r>
              <a:rPr lang="en-US" dirty="0"/>
              <a:t>usually from a Word processing </a:t>
            </a:r>
            <a:r>
              <a:rPr lang="en-US" dirty="0" smtClean="0"/>
              <a:t>program like </a:t>
            </a:r>
            <a:r>
              <a:rPr lang="en-US" dirty="0"/>
              <a:t>Microsoft Word or Word </a:t>
            </a:r>
            <a:r>
              <a:rPr lang="en-US" dirty="0" smtClean="0"/>
              <a:t>Perfect.</a:t>
            </a:r>
          </a:p>
          <a:p>
            <a:r>
              <a:rPr lang="en-US" dirty="0" smtClean="0"/>
              <a:t>By default</a:t>
            </a:r>
            <a:r>
              <a:rPr lang="en-US" dirty="0"/>
              <a:t>, when you place text in InDesign, </a:t>
            </a:r>
            <a:r>
              <a:rPr lang="en-US" dirty="0" smtClean="0"/>
              <a:t>the text </a:t>
            </a:r>
            <a:r>
              <a:rPr lang="en-US" dirty="0"/>
              <a:t>is not linked to the original text file </a:t>
            </a:r>
            <a:r>
              <a:rPr lang="en-US" dirty="0" smtClean="0"/>
              <a:t>and the </a:t>
            </a:r>
            <a:r>
              <a:rPr lang="en-US" dirty="0"/>
              <a:t>placed text does not appear in the </a:t>
            </a:r>
            <a:r>
              <a:rPr lang="en-US" dirty="0" smtClean="0"/>
              <a:t>Links panel.</a:t>
            </a:r>
          </a:p>
        </p:txBody>
      </p:sp>
    </p:spTree>
    <p:extLst>
      <p:ext uri="{BB962C8B-B14F-4D97-AF65-F5344CB8AC3E}">
        <p14:creationId xmlns:p14="http://schemas.microsoft.com/office/powerpoint/2010/main" val="22399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formatting changes you apply </a:t>
            </a:r>
            <a:r>
              <a:rPr lang="en-US" dirty="0" smtClean="0"/>
              <a:t>in InDesign </a:t>
            </a:r>
            <a:r>
              <a:rPr lang="en-US" dirty="0"/>
              <a:t>don’t affect the original text file and</a:t>
            </a:r>
            <a:r>
              <a:rPr lang="en-US" dirty="0" smtClean="0"/>
              <a:t>, more </a:t>
            </a:r>
            <a:r>
              <a:rPr lang="en-US" dirty="0"/>
              <a:t>importantly, any changes that you </a:t>
            </a:r>
            <a:r>
              <a:rPr lang="en-US" dirty="0" smtClean="0"/>
              <a:t>might make </a:t>
            </a:r>
            <a:r>
              <a:rPr lang="en-US" dirty="0"/>
              <a:t>to the original text file don’t affect </a:t>
            </a:r>
            <a:r>
              <a:rPr lang="en-US" dirty="0" smtClean="0"/>
              <a:t>the formatting </a:t>
            </a:r>
            <a:r>
              <a:rPr lang="en-US" dirty="0"/>
              <a:t>of the text in InDesign.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6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smtClean="0"/>
              <a:t>can override </a:t>
            </a:r>
            <a:r>
              <a:rPr lang="en-US" dirty="0"/>
              <a:t>the default and link text you </a:t>
            </a:r>
            <a:r>
              <a:rPr lang="en-US" dirty="0" smtClean="0"/>
              <a:t>place in </a:t>
            </a:r>
            <a:r>
              <a:rPr lang="en-US" dirty="0"/>
              <a:t>InDesign to the original text document.</a:t>
            </a:r>
          </a:p>
          <a:p>
            <a:r>
              <a:rPr lang="en-US" dirty="0"/>
              <a:t>If you select the Create Links When </a:t>
            </a:r>
            <a:r>
              <a:rPr lang="en-US" dirty="0" smtClean="0"/>
              <a:t>Placing Text </a:t>
            </a:r>
            <a:r>
              <a:rPr lang="en-US" dirty="0"/>
              <a:t>And Spreadsheet Files option in </a:t>
            </a:r>
            <a:r>
              <a:rPr lang="en-US" dirty="0" smtClean="0"/>
              <a:t>the File </a:t>
            </a:r>
            <a:r>
              <a:rPr lang="en-US" dirty="0" smtClean="0"/>
              <a:t>Handling </a:t>
            </a:r>
            <a:r>
              <a:rPr lang="en-US" dirty="0" smtClean="0"/>
              <a:t>Preferences dialog box before </a:t>
            </a:r>
            <a:r>
              <a:rPr lang="en-US" dirty="0"/>
              <a:t>you place </a:t>
            </a:r>
            <a:r>
              <a:rPr lang="en-US" dirty="0" smtClean="0"/>
              <a:t>a file</a:t>
            </a:r>
            <a:r>
              <a:rPr lang="en-US" dirty="0"/>
              <a:t>, the name of the text file appears in </a:t>
            </a:r>
            <a:r>
              <a:rPr lang="en-US" dirty="0" smtClean="0"/>
              <a:t>the Links </a:t>
            </a:r>
            <a:r>
              <a:rPr lang="en-US" dirty="0"/>
              <a:t>panel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6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text is linked to its original file </a:t>
            </a:r>
            <a:r>
              <a:rPr lang="en-US" dirty="0" smtClean="0"/>
              <a:t>in this </a:t>
            </a:r>
            <a:r>
              <a:rPr lang="en-US" dirty="0"/>
              <a:t>manner, you can use the Links panel </a:t>
            </a:r>
            <a:r>
              <a:rPr lang="en-US" dirty="0" smtClean="0"/>
              <a:t>to update </a:t>
            </a:r>
            <a:r>
              <a:rPr lang="en-US" dirty="0"/>
              <a:t>and manage the file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6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place a graphics file, </a:t>
            </a:r>
            <a:r>
              <a:rPr lang="en-US" dirty="0" smtClean="0"/>
              <a:t>InDesign establishes </a:t>
            </a:r>
            <a:r>
              <a:rPr lang="en-US" dirty="0"/>
              <a:t>a link between the graphics </a:t>
            </a:r>
            <a:r>
              <a:rPr lang="en-US" dirty="0" smtClean="0"/>
              <a:t>frame and </a:t>
            </a:r>
            <a:r>
              <a:rPr lang="en-US" dirty="0"/>
              <a:t>the placed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That </a:t>
            </a:r>
            <a:r>
              <a:rPr lang="en-US" dirty="0"/>
              <a:t>link is based </a:t>
            </a:r>
            <a:r>
              <a:rPr lang="en-US" dirty="0" smtClean="0"/>
              <a:t>on the </a:t>
            </a:r>
            <a:r>
              <a:rPr lang="en-US" dirty="0"/>
              <a:t>location of the file</a:t>
            </a:r>
            <a:r>
              <a:rPr lang="en-US" dirty="0" smtClean="0"/>
              <a:t>.</a:t>
            </a:r>
          </a:p>
          <a:p>
            <a:r>
              <a:rPr lang="en-US" dirty="0"/>
              <a:t>InDesign </a:t>
            </a:r>
            <a:r>
              <a:rPr lang="en-US" dirty="0" smtClean="0"/>
              <a:t>remembers that </a:t>
            </a:r>
            <a:r>
              <a:rPr lang="en-US" dirty="0"/>
              <a:t>navigation path as the method </a:t>
            </a:r>
            <a:r>
              <a:rPr lang="en-US" dirty="0" smtClean="0"/>
              <a:t>for establishing </a:t>
            </a:r>
            <a:r>
              <a:rPr lang="en-US" dirty="0"/>
              <a:t>the location of the placed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9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Links panel uses icons to alert you </a:t>
            </a:r>
            <a:r>
              <a:rPr lang="en-US" dirty="0" smtClean="0"/>
              <a:t>to the </a:t>
            </a:r>
            <a:r>
              <a:rPr lang="en-US" dirty="0"/>
              <a:t>status of a placed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The </a:t>
            </a:r>
            <a:r>
              <a:rPr lang="en-US" dirty="0"/>
              <a:t>Missing </a:t>
            </a:r>
            <a:r>
              <a:rPr lang="en-US" dirty="0" smtClean="0"/>
              <a:t>icon appears </a:t>
            </a:r>
            <a:r>
              <a:rPr lang="en-US" dirty="0"/>
              <a:t>beside the file’s name when </a:t>
            </a:r>
            <a:r>
              <a:rPr lang="en-US" dirty="0" smtClean="0"/>
              <a:t>the established </a:t>
            </a:r>
            <a:r>
              <a:rPr lang="en-US" dirty="0"/>
              <a:t>link no longer points to the file</a:t>
            </a:r>
            <a:r>
              <a:rPr lang="en-US" dirty="0" smtClean="0"/>
              <a:t>. (if you move the file or delete it </a:t>
            </a:r>
            <a:r>
              <a:rPr lang="en-US" i="1" dirty="0" smtClean="0"/>
              <a:t>after </a:t>
            </a:r>
            <a:r>
              <a:rPr lang="en-US" dirty="0"/>
              <a:t>you </a:t>
            </a:r>
            <a:r>
              <a:rPr lang="en-US" dirty="0" smtClean="0"/>
              <a:t>place it </a:t>
            </a:r>
            <a:r>
              <a:rPr lang="en-US" dirty="0"/>
              <a:t>in </a:t>
            </a:r>
            <a:r>
              <a:rPr lang="en-US" dirty="0" smtClean="0"/>
              <a:t>InDesign</a:t>
            </a:r>
            <a:r>
              <a:rPr lang="en-US" dirty="0" smtClean="0"/>
              <a:t>.)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Missing icon is a </a:t>
            </a:r>
            <a:r>
              <a:rPr lang="en-US" dirty="0" smtClean="0"/>
              <a:t>white question </a:t>
            </a:r>
            <a:r>
              <a:rPr lang="en-US" dirty="0"/>
              <a:t>mark inside a red circle.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2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place an image, you always </a:t>
            </a:r>
            <a:r>
              <a:rPr lang="en-US" dirty="0" smtClean="0"/>
              <a:t>have two </a:t>
            </a:r>
            <a:r>
              <a:rPr lang="en-US" dirty="0"/>
              <a:t>options for how it’s </a:t>
            </a:r>
            <a:r>
              <a:rPr lang="en-US" dirty="0" smtClean="0"/>
              <a:t>placed.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click the </a:t>
            </a:r>
            <a:r>
              <a:rPr lang="en-US" dirty="0"/>
              <a:t>place gun in an already existing frame</a:t>
            </a:r>
            <a:r>
              <a:rPr lang="en-US" dirty="0" smtClean="0"/>
              <a:t>, the </a:t>
            </a:r>
            <a:r>
              <a:rPr lang="en-US" dirty="0"/>
              <a:t>image will be placed into the </a:t>
            </a:r>
            <a:r>
              <a:rPr lang="en-US" dirty="0" smtClean="0"/>
              <a:t>frame.</a:t>
            </a:r>
          </a:p>
          <a:p>
            <a:pPr lvl="1"/>
            <a:r>
              <a:rPr lang="en-US" dirty="0" smtClean="0"/>
              <a:t>If you click </a:t>
            </a:r>
            <a:r>
              <a:rPr lang="en-US" dirty="0"/>
              <a:t>the place gun on the page, InDesign </a:t>
            </a:r>
            <a:r>
              <a:rPr lang="en-US" dirty="0" smtClean="0"/>
              <a:t>will create </a:t>
            </a:r>
            <a:r>
              <a:rPr lang="en-US" dirty="0"/>
              <a:t>a frame for the placed image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By default, the </a:t>
            </a:r>
            <a:r>
              <a:rPr lang="en-US" dirty="0"/>
              <a:t>frame will be sized to display the </a:t>
            </a:r>
            <a:r>
              <a:rPr lang="en-US" dirty="0" smtClean="0"/>
              <a:t>entire image </a:t>
            </a:r>
            <a:r>
              <a:rPr lang="en-US" dirty="0"/>
              <a:t>at 100</a:t>
            </a:r>
            <a:r>
              <a:rPr lang="en-US" dirty="0" smtClean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14330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Modified icon is a black </a:t>
            </a:r>
            <a:r>
              <a:rPr lang="en-US" dirty="0" smtClean="0"/>
              <a:t>exclamation point </a:t>
            </a:r>
            <a:r>
              <a:rPr lang="en-US" dirty="0"/>
              <a:t>in a yellow </a:t>
            </a:r>
            <a:r>
              <a:rPr lang="en-US" dirty="0" smtClean="0"/>
              <a:t>triangle.</a:t>
            </a:r>
          </a:p>
          <a:p>
            <a:r>
              <a:rPr lang="en-US" dirty="0" smtClean="0"/>
              <a:t>A </a:t>
            </a:r>
            <a:r>
              <a:rPr lang="en-US" dirty="0"/>
              <a:t>placed </a:t>
            </a:r>
            <a:r>
              <a:rPr lang="en-US" dirty="0" smtClean="0"/>
              <a:t>file’s status </a:t>
            </a:r>
            <a:r>
              <a:rPr lang="en-US" dirty="0"/>
              <a:t>is noted as Modified when the </a:t>
            </a:r>
            <a:r>
              <a:rPr lang="en-US" dirty="0" smtClean="0"/>
              <a:t>original file </a:t>
            </a:r>
            <a:r>
              <a:rPr lang="en-US" dirty="0"/>
              <a:t>has been edited and saved </a:t>
            </a:r>
            <a:r>
              <a:rPr lang="en-US" i="1" dirty="0"/>
              <a:t>after </a:t>
            </a:r>
            <a:r>
              <a:rPr lang="en-US" dirty="0" smtClean="0"/>
              <a:t>being placed </a:t>
            </a:r>
            <a:r>
              <a:rPr lang="en-US" dirty="0"/>
              <a:t>in InDesign.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1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627118"/>
            <a:ext cx="2911475" cy="38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Placed graphics with Missing and Modified status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775200" y="4261586"/>
            <a:ext cx="1689100" cy="526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400800" y="460585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indicator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787900" y="3822869"/>
            <a:ext cx="1676400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413500" y="364065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indicator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OK status does not have an </a:t>
            </a:r>
            <a:r>
              <a:rPr lang="en-US" dirty="0" smtClean="0"/>
              <a:t>icon.</a:t>
            </a:r>
          </a:p>
          <a:p>
            <a:r>
              <a:rPr lang="en-US" dirty="0" smtClean="0"/>
              <a:t>The OK status </a:t>
            </a:r>
            <a:r>
              <a:rPr lang="en-US" dirty="0"/>
              <a:t>means that the established link </a:t>
            </a:r>
            <a:r>
              <a:rPr lang="en-US" dirty="0" smtClean="0"/>
              <a:t>still points </a:t>
            </a:r>
            <a:r>
              <a:rPr lang="en-US" dirty="0"/>
              <a:t>to the location of the placed graphic</a:t>
            </a:r>
            <a:r>
              <a:rPr lang="en-US" dirty="0" smtClean="0"/>
              <a:t>, and </a:t>
            </a:r>
            <a:r>
              <a:rPr lang="en-US" dirty="0"/>
              <a:t>the graphic itself has not been </a:t>
            </a:r>
            <a:r>
              <a:rPr lang="en-US" dirty="0" smtClean="0"/>
              <a:t>modified since </a:t>
            </a:r>
            <a:r>
              <a:rPr lang="en-US" dirty="0"/>
              <a:t>being placed.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Links panel displays </a:t>
            </a:r>
            <a:r>
              <a:rPr lang="en-US" dirty="0" smtClean="0"/>
              <a:t>modified and </a:t>
            </a:r>
            <a:r>
              <a:rPr lang="en-US" dirty="0"/>
              <a:t>missing icons, those links need to </a:t>
            </a:r>
            <a:r>
              <a:rPr lang="en-US" dirty="0" smtClean="0"/>
              <a:t>be updated</a:t>
            </a:r>
            <a:r>
              <a:rPr lang="en-US" dirty="0"/>
              <a:t>, meaning you need to reestablish </a:t>
            </a:r>
            <a:r>
              <a:rPr lang="en-US" dirty="0" smtClean="0"/>
              <a:t>the connection </a:t>
            </a:r>
            <a:r>
              <a:rPr lang="en-US" dirty="0"/>
              <a:t>between the preview file and </a:t>
            </a:r>
            <a:r>
              <a:rPr lang="en-US" dirty="0" smtClean="0"/>
              <a:t>the graphic </a:t>
            </a:r>
            <a:r>
              <a:rPr lang="en-US" dirty="0"/>
              <a:t>file that has been moved or edited.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9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allows you to embed a placed </a:t>
            </a:r>
            <a:r>
              <a:rPr lang="en-US" dirty="0" smtClean="0"/>
              <a:t>file into </a:t>
            </a:r>
            <a:r>
              <a:rPr lang="en-US" dirty="0"/>
              <a:t>the InDesign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When you embed </a:t>
            </a:r>
            <a:r>
              <a:rPr lang="en-US" dirty="0"/>
              <a:t>a placed file, the file literally </a:t>
            </a:r>
            <a:r>
              <a:rPr lang="en-US" dirty="0" smtClean="0"/>
              <a:t>becomes part </a:t>
            </a:r>
            <a:r>
              <a:rPr lang="en-US" dirty="0"/>
              <a:t>of the InDesign document; it no </a:t>
            </a:r>
            <a:r>
              <a:rPr lang="en-US" dirty="0" smtClean="0"/>
              <a:t>longer links </a:t>
            </a:r>
            <a:r>
              <a:rPr lang="en-US" dirty="0"/>
              <a:t>to a source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In </a:t>
            </a:r>
            <a:r>
              <a:rPr lang="en-US" dirty="0"/>
              <a:t>fact, if you edit </a:t>
            </a:r>
            <a:r>
              <a:rPr lang="en-US" dirty="0" smtClean="0"/>
              <a:t>the </a:t>
            </a:r>
            <a:r>
              <a:rPr lang="en-US" dirty="0"/>
              <a:t>source file, you cannot update the </a:t>
            </a:r>
            <a:r>
              <a:rPr lang="en-US" dirty="0" smtClean="0"/>
              <a:t>embedded file</a:t>
            </a:r>
            <a:r>
              <a:rPr lang="en-US" dirty="0"/>
              <a:t>; the link is literally broken.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7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would do this for one reason: to have </a:t>
            </a:r>
            <a:r>
              <a:rPr lang="en-US" dirty="0" smtClean="0"/>
              <a:t>a self-contained </a:t>
            </a:r>
            <a:r>
              <a:rPr lang="en-US" dirty="0"/>
              <a:t>InDesign document </a:t>
            </a:r>
            <a:r>
              <a:rPr lang="en-US" dirty="0" smtClean="0"/>
              <a:t>without the </a:t>
            </a:r>
            <a:r>
              <a:rPr lang="en-US" dirty="0"/>
              <a:t>need for supporting </a:t>
            </a:r>
            <a:r>
              <a:rPr lang="en-US" dirty="0" smtClean="0"/>
              <a:t>files.</a:t>
            </a:r>
          </a:p>
          <a:p>
            <a:r>
              <a:rPr lang="en-US" dirty="0" smtClean="0"/>
              <a:t>Rather than having </a:t>
            </a:r>
            <a:r>
              <a:rPr lang="en-US" dirty="0"/>
              <a:t>to package an InDesign </a:t>
            </a:r>
            <a:r>
              <a:rPr lang="en-US" dirty="0" smtClean="0"/>
              <a:t>document with </a:t>
            </a:r>
            <a:r>
              <a:rPr lang="en-US" dirty="0"/>
              <a:t>all its supporting files, an </a:t>
            </a:r>
            <a:r>
              <a:rPr lang="en-US" dirty="0" smtClean="0"/>
              <a:t>InDesign document </a:t>
            </a:r>
            <a:r>
              <a:rPr lang="en-US" dirty="0"/>
              <a:t>with embedded graphics </a:t>
            </a:r>
            <a:r>
              <a:rPr lang="en-US" dirty="0" smtClean="0"/>
              <a:t>offers you </a:t>
            </a:r>
            <a:r>
              <a:rPr lang="en-US" dirty="0"/>
              <a:t>the simplicity of having to work with </a:t>
            </a:r>
            <a:r>
              <a:rPr lang="en-US" dirty="0" smtClean="0"/>
              <a:t>only a </a:t>
            </a:r>
            <a:r>
              <a:rPr lang="en-US" dirty="0"/>
              <a:t>single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3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56" y="1800544"/>
            <a:ext cx="2960688" cy="368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Links Panel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Embedding a placed file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826000" y="3238669"/>
            <a:ext cx="1676400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438900" y="3056453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Embedded link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Photographic images are created </a:t>
            </a:r>
            <a:r>
              <a:rPr lang="en-US" dirty="0" smtClean="0"/>
              <a:t>on computers </a:t>
            </a:r>
            <a:r>
              <a:rPr lang="en-US" dirty="0"/>
              <a:t>using a rectangular grid </a:t>
            </a:r>
            <a:r>
              <a:rPr lang="en-US" dirty="0" smtClean="0"/>
              <a:t>of colored </a:t>
            </a:r>
            <a:r>
              <a:rPr lang="en-US" dirty="0"/>
              <a:t>squares called </a:t>
            </a:r>
            <a:r>
              <a:rPr lang="en-US" b="1" dirty="0" smtClean="0"/>
              <a:t>pixels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pixels (a </a:t>
            </a:r>
            <a:r>
              <a:rPr lang="en-US" dirty="0"/>
              <a:t>contraction of “picture elements”) </a:t>
            </a:r>
            <a:r>
              <a:rPr lang="en-US" dirty="0" smtClean="0"/>
              <a:t>can render </a:t>
            </a:r>
            <a:r>
              <a:rPr lang="en-US" dirty="0"/>
              <a:t>subtle gradations of tone, they are </a:t>
            </a:r>
            <a:r>
              <a:rPr lang="en-US" dirty="0" smtClean="0"/>
              <a:t>the most </a:t>
            </a:r>
            <a:r>
              <a:rPr lang="en-US" dirty="0"/>
              <a:t>common medium for continuous </a:t>
            </a:r>
            <a:r>
              <a:rPr lang="en-US" dirty="0" smtClean="0"/>
              <a:t>tone images—what </a:t>
            </a:r>
            <a:r>
              <a:rPr lang="en-US" dirty="0"/>
              <a:t>you perceive as a </a:t>
            </a:r>
            <a:r>
              <a:rPr lang="en-US" dirty="0" smtClean="0"/>
              <a:t>photograph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41453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created </a:t>
            </a:r>
            <a:r>
              <a:rPr lang="en-US" dirty="0" smtClean="0"/>
              <a:t>from pixels </a:t>
            </a:r>
            <a:r>
              <a:rPr lang="en-US" dirty="0"/>
              <a:t>are called </a:t>
            </a:r>
            <a:r>
              <a:rPr lang="en-US" b="1" dirty="0"/>
              <a:t>bitmap graphics</a:t>
            </a:r>
            <a:r>
              <a:rPr lang="en-US" dirty="0"/>
              <a:t>.</a:t>
            </a:r>
          </a:p>
          <a:p>
            <a:r>
              <a:rPr lang="en-US" dirty="0"/>
              <a:t>All scanned images and digital “photos</a:t>
            </a:r>
            <a:r>
              <a:rPr lang="en-US" dirty="0" smtClean="0"/>
              <a:t>” are </a:t>
            </a:r>
            <a:r>
              <a:rPr lang="en-US" dirty="0"/>
              <a:t>composed of </a:t>
            </a:r>
            <a:r>
              <a:rPr lang="en-US" dirty="0" smtClean="0"/>
              <a:t>pixels.</a:t>
            </a:r>
          </a:p>
          <a:p>
            <a:r>
              <a:rPr lang="en-US" dirty="0" smtClean="0"/>
              <a:t>The following figure shows an example </a:t>
            </a:r>
            <a:r>
              <a:rPr lang="en-US" dirty="0"/>
              <a:t>of a bitmap </a:t>
            </a:r>
            <a:r>
              <a:rPr lang="en-US" dirty="0" smtClean="0"/>
              <a:t>image.</a:t>
            </a:r>
          </a:p>
          <a:p>
            <a:r>
              <a:rPr lang="en-US" dirty="0" smtClean="0"/>
              <a:t>The enlarged section </a:t>
            </a:r>
            <a:r>
              <a:rPr lang="en-US" dirty="0"/>
              <a:t>shows you the pixels that </a:t>
            </a:r>
            <a:r>
              <a:rPr lang="en-US" dirty="0" smtClean="0"/>
              <a:t>compose the </a:t>
            </a:r>
            <a:r>
              <a:rPr lang="en-US" dirty="0"/>
              <a:t>image.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2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86" y="1674072"/>
            <a:ext cx="2849627" cy="385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Bitmap graphic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00700" y="4864271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388100" y="4669353"/>
            <a:ext cx="165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Enlarged view of eye shows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placing graphics into frames, be </a:t>
            </a:r>
            <a:r>
              <a:rPr lang="en-US" dirty="0" smtClean="0"/>
              <a:t>aware at </a:t>
            </a:r>
            <a:r>
              <a:rPr lang="en-US" dirty="0"/>
              <a:t>what size the graphic is being </a:t>
            </a:r>
            <a:r>
              <a:rPr lang="en-US" dirty="0" smtClean="0"/>
              <a:t>placed.</a:t>
            </a:r>
          </a:p>
          <a:p>
            <a:r>
              <a:rPr lang="en-US" dirty="0" smtClean="0"/>
              <a:t>When you </a:t>
            </a:r>
            <a:r>
              <a:rPr lang="en-US" dirty="0"/>
              <a:t>create a new frame and then place </a:t>
            </a:r>
            <a:r>
              <a:rPr lang="en-US" dirty="0" smtClean="0"/>
              <a:t>a graphic </a:t>
            </a:r>
            <a:r>
              <a:rPr lang="en-US" dirty="0"/>
              <a:t>into that frame, by default the </a:t>
            </a:r>
            <a:r>
              <a:rPr lang="en-US" dirty="0" smtClean="0"/>
              <a:t>graphic will </a:t>
            </a:r>
            <a:r>
              <a:rPr lang="en-US" dirty="0"/>
              <a:t>be placed at 100%—even if the graphic </a:t>
            </a:r>
            <a:r>
              <a:rPr lang="en-US" dirty="0" smtClean="0"/>
              <a:t>is larger </a:t>
            </a:r>
            <a:r>
              <a:rPr lang="en-US" dirty="0"/>
              <a:t>than the frame </a:t>
            </a:r>
            <a:r>
              <a:rPr lang="en-US" dirty="0" smtClean="0"/>
              <a:t>itself.</a:t>
            </a:r>
          </a:p>
          <a:p>
            <a:r>
              <a:rPr lang="en-US" dirty="0" smtClean="0"/>
              <a:t>However</a:t>
            </a:r>
            <a:r>
              <a:rPr lang="en-US" dirty="0"/>
              <a:t>, if </a:t>
            </a:r>
            <a:r>
              <a:rPr lang="en-US" dirty="0" smtClean="0"/>
              <a:t>you place </a:t>
            </a:r>
            <a:r>
              <a:rPr lang="en-US" dirty="0"/>
              <a:t>a graphic into a “used” frame, the </a:t>
            </a:r>
            <a:r>
              <a:rPr lang="en-US" dirty="0" smtClean="0"/>
              <a:t>rules can </a:t>
            </a:r>
            <a:r>
              <a:rPr lang="en-US" dirty="0"/>
              <a:t>change.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4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pixels in a given inch </a:t>
            </a:r>
            <a:r>
              <a:rPr lang="en-US" dirty="0" smtClean="0"/>
              <a:t>is referred </a:t>
            </a:r>
            <a:r>
              <a:rPr lang="en-US" dirty="0"/>
              <a:t>to as the image’s </a:t>
            </a:r>
            <a:r>
              <a:rPr lang="en-US" b="1" dirty="0" smtClean="0"/>
              <a:t>resolution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be </a:t>
            </a:r>
            <a:r>
              <a:rPr lang="en-US" dirty="0"/>
              <a:t>effective, pixels must be small </a:t>
            </a:r>
            <a:r>
              <a:rPr lang="en-US" dirty="0" smtClean="0"/>
              <a:t>enough to </a:t>
            </a:r>
            <a:r>
              <a:rPr lang="en-US" dirty="0"/>
              <a:t>create an image with the illusion </a:t>
            </a:r>
            <a:r>
              <a:rPr lang="en-US" dirty="0" smtClean="0"/>
              <a:t>of continuous tone.</a:t>
            </a:r>
          </a:p>
          <a:p>
            <a:r>
              <a:rPr lang="en-US" dirty="0" smtClean="0"/>
              <a:t>The </a:t>
            </a:r>
            <a:r>
              <a:rPr lang="en-US" dirty="0"/>
              <a:t>standard </a:t>
            </a:r>
            <a:r>
              <a:rPr lang="en-US" dirty="0" smtClean="0"/>
              <a:t>resolution for </a:t>
            </a:r>
            <a:r>
              <a:rPr lang="en-US" dirty="0"/>
              <a:t>images for the web is 72 pixels per </a:t>
            </a:r>
            <a:r>
              <a:rPr lang="en-US" dirty="0" smtClean="0"/>
              <a:t>inch (ppi).</a:t>
            </a:r>
          </a:p>
          <a:p>
            <a:r>
              <a:rPr lang="en-US" dirty="0" smtClean="0"/>
              <a:t>For </a:t>
            </a:r>
            <a:r>
              <a:rPr lang="en-US" dirty="0"/>
              <a:t>images that will be </a:t>
            </a:r>
            <a:r>
              <a:rPr lang="en-US" dirty="0" smtClean="0"/>
              <a:t>professionally printed</a:t>
            </a:r>
            <a:r>
              <a:rPr lang="en-US" dirty="0"/>
              <a:t>, the standard resolution is 300 </a:t>
            </a:r>
            <a:r>
              <a:rPr lang="en-US" dirty="0" smtClean="0"/>
              <a:t>pixels per </a:t>
            </a:r>
            <a:r>
              <a:rPr lang="en-US" dirty="0"/>
              <a:t>inch (ppi).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7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effective resolution </a:t>
            </a:r>
            <a:r>
              <a:rPr lang="en-US" dirty="0"/>
              <a:t>refers to </a:t>
            </a:r>
            <a:r>
              <a:rPr lang="en-US" dirty="0" smtClean="0"/>
              <a:t>the resolution </a:t>
            </a:r>
            <a:r>
              <a:rPr lang="en-US" dirty="0"/>
              <a:t>of a placed image based on </a:t>
            </a:r>
            <a:r>
              <a:rPr lang="en-US" dirty="0" smtClean="0"/>
              <a:t>its size </a:t>
            </a:r>
            <a:r>
              <a:rPr lang="en-US" dirty="0"/>
              <a:t>in the </a:t>
            </a:r>
            <a:r>
              <a:rPr lang="en-US" dirty="0" smtClean="0"/>
              <a:t>layout.</a:t>
            </a:r>
          </a:p>
          <a:p>
            <a:r>
              <a:rPr lang="en-US" dirty="0" smtClean="0"/>
              <a:t>The </a:t>
            </a:r>
            <a:r>
              <a:rPr lang="en-US" dirty="0"/>
              <a:t>important thing </a:t>
            </a:r>
            <a:r>
              <a:rPr lang="en-US" dirty="0" smtClean="0"/>
              <a:t>to remember </a:t>
            </a:r>
            <a:r>
              <a:rPr lang="en-US" dirty="0"/>
              <a:t>about bitmap images in relation </a:t>
            </a:r>
            <a:r>
              <a:rPr lang="en-US" dirty="0" smtClean="0"/>
              <a:t>to InDesign </a:t>
            </a:r>
            <a:r>
              <a:rPr lang="en-US" dirty="0"/>
              <a:t>is that the size of the image </a:t>
            </a:r>
            <a:r>
              <a:rPr lang="en-US" dirty="0" smtClean="0"/>
              <a:t>placed in </a:t>
            </a:r>
            <a:r>
              <a:rPr lang="en-US" dirty="0"/>
              <a:t>the InDesign layout has a direct effect </a:t>
            </a:r>
            <a:r>
              <a:rPr lang="en-US" dirty="0" smtClean="0"/>
              <a:t>on the </a:t>
            </a:r>
            <a:r>
              <a:rPr lang="en-US" dirty="0"/>
              <a:t>image’s resolution.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1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why enlarging an image in </a:t>
            </a:r>
            <a:r>
              <a:rPr lang="en-US" dirty="0" smtClean="0"/>
              <a:t>InDesign usually </a:t>
            </a:r>
            <a:r>
              <a:rPr lang="en-US" dirty="0"/>
              <a:t>creates a problem with </a:t>
            </a:r>
            <a:r>
              <a:rPr lang="en-US" dirty="0" smtClean="0"/>
              <a:t>effective resolution</a:t>
            </a:r>
            <a:r>
              <a:rPr lang="en-US" dirty="0"/>
              <a:t>: the greater the enlargement, </a:t>
            </a:r>
            <a:r>
              <a:rPr lang="en-US" dirty="0" smtClean="0"/>
              <a:t>the lower </a:t>
            </a:r>
            <a:r>
              <a:rPr lang="en-US" dirty="0"/>
              <a:t>the effective resolution of the image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9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Photoshop is the best-selling </a:t>
            </a:r>
            <a:r>
              <a:rPr lang="en-US" dirty="0" smtClean="0"/>
              <a:t>pixel-based image </a:t>
            </a:r>
            <a:r>
              <a:rPr lang="en-US" dirty="0"/>
              <a:t>manipulation software </a:t>
            </a:r>
            <a:r>
              <a:rPr lang="en-US" dirty="0" smtClean="0"/>
              <a:t>application by </a:t>
            </a:r>
            <a:r>
              <a:rPr lang="en-US" dirty="0"/>
              <a:t>Adobe Systems, the same company </a:t>
            </a:r>
            <a:r>
              <a:rPr lang="en-US" dirty="0" smtClean="0"/>
              <a:t>that produces InDesign.</a:t>
            </a:r>
          </a:p>
          <a:p>
            <a:r>
              <a:rPr lang="en-US" dirty="0" smtClean="0"/>
              <a:t>It’s </a:t>
            </a:r>
            <a:r>
              <a:rPr lang="en-US" dirty="0"/>
              <a:t>important </a:t>
            </a:r>
            <a:r>
              <a:rPr lang="en-US" dirty="0" smtClean="0"/>
              <a:t>that you </a:t>
            </a:r>
            <a:r>
              <a:rPr lang="en-US" dirty="0"/>
              <a:t>understand that scaling a graphic </a:t>
            </a:r>
            <a:r>
              <a:rPr lang="en-US" dirty="0" smtClean="0"/>
              <a:t>in Photoshop </a:t>
            </a:r>
            <a:r>
              <a:rPr lang="en-US" dirty="0"/>
              <a:t>is different from scaling a </a:t>
            </a:r>
            <a:r>
              <a:rPr lang="en-US" dirty="0" smtClean="0"/>
              <a:t>graphic in InDesign.</a:t>
            </a:r>
          </a:p>
        </p:txBody>
      </p:sp>
    </p:spTree>
    <p:extLst>
      <p:ext uri="{BB962C8B-B14F-4D97-AF65-F5344CB8AC3E}">
        <p14:creationId xmlns:p14="http://schemas.microsoft.com/office/powerpoint/2010/main" val="18510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scale a graphic </a:t>
            </a:r>
            <a:r>
              <a:rPr lang="en-US" dirty="0" smtClean="0"/>
              <a:t>in InDesign</a:t>
            </a:r>
            <a:r>
              <a:rPr lang="en-US" dirty="0"/>
              <a:t>, it either spreads the existing </a:t>
            </a:r>
            <a:r>
              <a:rPr lang="en-US" dirty="0" smtClean="0"/>
              <a:t>pixels over </a:t>
            </a:r>
            <a:r>
              <a:rPr lang="en-US" dirty="0"/>
              <a:t>a larger area (enlargement) or </a:t>
            </a:r>
            <a:r>
              <a:rPr lang="en-US" dirty="0" smtClean="0"/>
              <a:t>squeezes them </a:t>
            </a:r>
            <a:r>
              <a:rPr lang="en-US" dirty="0"/>
              <a:t>into a smaller area (reduction).</a:t>
            </a:r>
          </a:p>
          <a:p>
            <a:r>
              <a:rPr lang="en-US" dirty="0" smtClean="0"/>
              <a:t>Photoshop allows </a:t>
            </a:r>
            <a:r>
              <a:rPr lang="en-US" dirty="0"/>
              <a:t>you to actually </a:t>
            </a:r>
            <a:r>
              <a:rPr lang="en-US" dirty="0" smtClean="0"/>
              <a:t>change the </a:t>
            </a:r>
            <a:r>
              <a:rPr lang="en-US" dirty="0"/>
              <a:t>number of pixels when you scale </a:t>
            </a:r>
            <a:r>
              <a:rPr lang="en-US" dirty="0" smtClean="0"/>
              <a:t>a graphic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2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enlarging a graphic in Photoshop</a:t>
            </a:r>
            <a:r>
              <a:rPr lang="en-US" dirty="0" smtClean="0"/>
              <a:t>, Photoshop </a:t>
            </a:r>
            <a:r>
              <a:rPr lang="en-US" dirty="0"/>
              <a:t>creates the new pixels </a:t>
            </a:r>
            <a:r>
              <a:rPr lang="en-US" dirty="0" smtClean="0"/>
              <a:t>necessary to </a:t>
            </a:r>
            <a:r>
              <a:rPr lang="en-US" dirty="0"/>
              <a:t>maintain an image’s resolution by a </a:t>
            </a:r>
            <a:r>
              <a:rPr lang="en-US" dirty="0" smtClean="0"/>
              <a:t>process called </a:t>
            </a:r>
            <a:r>
              <a:rPr lang="en-US" b="1" dirty="0" smtClean="0"/>
              <a:t>interpolation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color of the </a:t>
            </a:r>
            <a:r>
              <a:rPr lang="en-US" dirty="0" smtClean="0"/>
              <a:t>new pixels </a:t>
            </a:r>
            <a:r>
              <a:rPr lang="en-US" dirty="0"/>
              <a:t>is based on the color information </a:t>
            </a:r>
            <a:r>
              <a:rPr lang="en-US" dirty="0" smtClean="0"/>
              <a:t>of the </a:t>
            </a:r>
            <a:r>
              <a:rPr lang="en-US" dirty="0"/>
              <a:t>original pixels in the </a:t>
            </a:r>
            <a:r>
              <a:rPr lang="en-US" dirty="0" smtClean="0"/>
              <a:t>image.</a:t>
            </a:r>
          </a:p>
        </p:txBody>
      </p:sp>
    </p:spTree>
    <p:extLst>
      <p:ext uri="{BB962C8B-B14F-4D97-AF65-F5344CB8AC3E}">
        <p14:creationId xmlns:p14="http://schemas.microsoft.com/office/powerpoint/2010/main" val="28153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Enlarging a bitmap graphic always results in </a:t>
            </a:r>
            <a:r>
              <a:rPr lang="en-US" dirty="0" smtClean="0"/>
              <a:t>a loss </a:t>
            </a:r>
            <a:r>
              <a:rPr lang="en-US" dirty="0"/>
              <a:t>of quality—even if you do it in Photoshop.</a:t>
            </a:r>
          </a:p>
          <a:p>
            <a:r>
              <a:rPr lang="en-US" dirty="0"/>
              <a:t>That’s because interpolated data is </a:t>
            </a:r>
            <a:r>
              <a:rPr lang="en-US" dirty="0" smtClean="0"/>
              <a:t>only duplicated </a:t>
            </a:r>
            <a:r>
              <a:rPr lang="en-US" dirty="0"/>
              <a:t>data—inferior to the original </a:t>
            </a:r>
            <a:r>
              <a:rPr lang="en-US" dirty="0" smtClean="0"/>
              <a:t>data that </a:t>
            </a:r>
            <a:r>
              <a:rPr lang="en-US" dirty="0"/>
              <a:t>you get from a scan or a digital image </a:t>
            </a:r>
            <a:r>
              <a:rPr lang="en-US" dirty="0" smtClean="0"/>
              <a:t>that you </a:t>
            </a:r>
            <a:r>
              <a:rPr lang="en-US" dirty="0"/>
              <a:t>download from </a:t>
            </a:r>
            <a:r>
              <a:rPr lang="en-US" dirty="0" smtClean="0"/>
              <a:t>a digital </a:t>
            </a:r>
            <a:r>
              <a:rPr lang="en-US" dirty="0"/>
              <a:t>camera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2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Image Resolution Issues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find that you need to enlarge the </a:t>
            </a:r>
            <a:r>
              <a:rPr lang="en-US" dirty="0" smtClean="0"/>
              <a:t>graphic substantially </a:t>
            </a:r>
            <a:r>
              <a:rPr lang="en-US" dirty="0"/>
              <a:t>(more than 10%), </a:t>
            </a:r>
            <a:r>
              <a:rPr lang="en-US" dirty="0" smtClean="0"/>
              <a:t>remember that </a:t>
            </a:r>
            <a:r>
              <a:rPr lang="en-US" dirty="0"/>
              <a:t>all resizing of bitmap graphics </a:t>
            </a:r>
            <a:r>
              <a:rPr lang="en-US" dirty="0" smtClean="0"/>
              <a:t>should be </a:t>
            </a:r>
            <a:r>
              <a:rPr lang="en-US" dirty="0"/>
              <a:t>done in Photoshop, not in InDesign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InDesign simply to place </a:t>
            </a:r>
            <a:r>
              <a:rPr lang="en-US" dirty="0"/>
              <a:t>the graphics in </a:t>
            </a:r>
            <a:r>
              <a:rPr lang="en-US" dirty="0" smtClean="0"/>
              <a:t>a layout</a:t>
            </a:r>
            <a:r>
              <a:rPr lang="en-US" dirty="0"/>
              <a:t>, create text wraps, and perform </a:t>
            </a:r>
            <a:r>
              <a:rPr lang="en-US" dirty="0" smtClean="0"/>
              <a:t>other layout </a:t>
            </a:r>
            <a:r>
              <a:rPr lang="en-US" dirty="0"/>
              <a:t>related tasks.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3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that you create in computer </a:t>
            </a:r>
            <a:r>
              <a:rPr lang="en-US" dirty="0" smtClean="0"/>
              <a:t>drawing programs</a:t>
            </a:r>
            <a:r>
              <a:rPr lang="en-US" dirty="0"/>
              <a:t>, such as Adobe Illustrator, are </a:t>
            </a:r>
            <a:r>
              <a:rPr lang="en-US" dirty="0" smtClean="0"/>
              <a:t>called </a:t>
            </a:r>
            <a:r>
              <a:rPr lang="en-US" b="1" dirty="0" smtClean="0"/>
              <a:t>vector graphics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Vector </a:t>
            </a:r>
            <a:r>
              <a:rPr lang="en-US" dirty="0"/>
              <a:t>graphics consist </a:t>
            </a:r>
            <a:r>
              <a:rPr lang="en-US" dirty="0" smtClean="0"/>
              <a:t>of anchor </a:t>
            </a:r>
            <a:r>
              <a:rPr lang="en-US" dirty="0"/>
              <a:t>points and line segments, </a:t>
            </a:r>
            <a:r>
              <a:rPr lang="en-US" dirty="0" smtClean="0"/>
              <a:t>together referred </a:t>
            </a:r>
            <a:r>
              <a:rPr lang="en-US" dirty="0"/>
              <a:t>to as </a:t>
            </a:r>
            <a:r>
              <a:rPr lang="en-US" b="1" dirty="0" smtClean="0"/>
              <a:t>paths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Paths </a:t>
            </a:r>
            <a:r>
              <a:rPr lang="en-US" dirty="0"/>
              <a:t>can be </a:t>
            </a:r>
            <a:r>
              <a:rPr lang="en-US" dirty="0" smtClean="0"/>
              <a:t>curved or </a:t>
            </a:r>
            <a:r>
              <a:rPr lang="en-US" dirty="0"/>
              <a:t>straight; they are defined by </a:t>
            </a:r>
            <a:r>
              <a:rPr lang="en-US" dirty="0" smtClean="0"/>
              <a:t>geometrical characteristics </a:t>
            </a:r>
            <a:r>
              <a:rPr lang="en-US" dirty="0"/>
              <a:t>called </a:t>
            </a:r>
            <a:r>
              <a:rPr lang="en-US" b="1" dirty="0"/>
              <a:t>vectors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8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</a:t>
            </a:r>
            <a:r>
              <a:rPr lang="en-US" dirty="0"/>
              <a:t>an example </a:t>
            </a:r>
            <a:r>
              <a:rPr lang="en-US" dirty="0" smtClean="0"/>
              <a:t>of vector </a:t>
            </a:r>
            <a:r>
              <a:rPr lang="en-US" dirty="0"/>
              <a:t>graphics used to draw a cartoon boy.</a:t>
            </a:r>
          </a:p>
          <a:p>
            <a:r>
              <a:rPr lang="en-US" dirty="0"/>
              <a:t>The graphic on the left is filled with colors</a:t>
            </a:r>
            <a:r>
              <a:rPr lang="en-US" dirty="0" smtClean="0"/>
              <a:t>, and </a:t>
            </a:r>
            <a:r>
              <a:rPr lang="en-US" dirty="0"/>
              <a:t>the graphic on the right shows the </a:t>
            </a:r>
            <a:r>
              <a:rPr lang="en-US" dirty="0" smtClean="0"/>
              <a:t>vector shapes </a:t>
            </a:r>
            <a:r>
              <a:rPr lang="en-US" dirty="0"/>
              <a:t>used to create the graphic.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8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Fitting </a:t>
            </a:r>
            <a:r>
              <a:rPr lang="en-US" dirty="0" smtClean="0"/>
              <a:t>menu lists </a:t>
            </a:r>
            <a:r>
              <a:rPr lang="en-US" dirty="0"/>
              <a:t>a number of commands that affect how </a:t>
            </a:r>
            <a:r>
              <a:rPr lang="en-US" dirty="0" smtClean="0"/>
              <a:t>a graphic </a:t>
            </a:r>
            <a:r>
              <a:rPr lang="en-US" dirty="0"/>
              <a:t>fits into its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The Fill Frame Proportionally fitting command scales the graphic so that it fills the entire frame—without distorting the graphic.</a:t>
            </a:r>
          </a:p>
          <a:p>
            <a:r>
              <a:rPr lang="en-US" dirty="0" smtClean="0"/>
              <a:t>The Fit Content Proportionally fitting command scales a placed graphic so that the entire graphic is visible when placed into any size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26085"/>
            <a:ext cx="3530600" cy="327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026086"/>
            <a:ext cx="3351506" cy="328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Examples of vector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geometric objects, vector graphics can </a:t>
            </a:r>
            <a:r>
              <a:rPr lang="en-US" dirty="0" smtClean="0"/>
              <a:t>be scaled </a:t>
            </a:r>
            <a:r>
              <a:rPr lang="en-US" dirty="0"/>
              <a:t>to any size with no loss in </a:t>
            </a:r>
            <a:r>
              <a:rPr lang="en-US" dirty="0" smtClean="0"/>
              <a:t>quality.</a:t>
            </a:r>
          </a:p>
          <a:p>
            <a:r>
              <a:rPr lang="en-US" dirty="0" smtClean="0"/>
              <a:t>This means </a:t>
            </a:r>
            <a:r>
              <a:rPr lang="en-US" dirty="0"/>
              <a:t>that a graphic that you create in </a:t>
            </a:r>
            <a:r>
              <a:rPr lang="en-US" dirty="0" smtClean="0"/>
              <a:t>an application </a:t>
            </a:r>
            <a:r>
              <a:rPr lang="en-US" dirty="0"/>
              <a:t>like Adobe Illustrator can be </a:t>
            </a:r>
            <a:r>
              <a:rPr lang="en-US" dirty="0" smtClean="0"/>
              <a:t>output to </a:t>
            </a:r>
            <a:r>
              <a:rPr lang="en-US" dirty="0"/>
              <a:t>fit on a postage stamp . . . or on a billboard</a:t>
            </a:r>
            <a:r>
              <a:rPr lang="en-US" dirty="0" smtClean="0"/>
              <a:t>!</a:t>
            </a:r>
          </a:p>
          <a:p>
            <a:r>
              <a:rPr lang="en-US" dirty="0"/>
              <a:t>Computer graphics rely on vectors </a:t>
            </a:r>
            <a:r>
              <a:rPr lang="en-US" dirty="0" smtClean="0"/>
              <a:t>to render </a:t>
            </a:r>
            <a:r>
              <a:rPr lang="en-US" dirty="0"/>
              <a:t>bold graphics that must retain clean</a:t>
            </a:r>
            <a:r>
              <a:rPr lang="en-US" dirty="0" smtClean="0"/>
              <a:t>, crisp </a:t>
            </a:r>
            <a:r>
              <a:rPr lang="en-US" dirty="0"/>
              <a:t>lines when scaled to various sizes.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place vector graphics in InDesign</a:t>
            </a:r>
            <a:r>
              <a:rPr lang="en-US" dirty="0" smtClean="0"/>
              <a:t>, you </a:t>
            </a:r>
            <a:r>
              <a:rPr lang="en-US" dirty="0"/>
              <a:t>can enlarge or reduce them to any </a:t>
            </a:r>
            <a:r>
              <a:rPr lang="en-US" dirty="0" smtClean="0"/>
              <a:t>size because </a:t>
            </a:r>
            <a:r>
              <a:rPr lang="en-US" dirty="0"/>
              <a:t>scaling a vector graphic </a:t>
            </a:r>
            <a:r>
              <a:rPr lang="en-US" dirty="0" smtClean="0"/>
              <a:t>does not have any impact on its visual quality.</a:t>
            </a:r>
          </a:p>
          <a:p>
            <a:r>
              <a:rPr lang="en-US" dirty="0"/>
              <a:t>When you place a vector graphic </a:t>
            </a:r>
            <a:r>
              <a:rPr lang="en-US" dirty="0" smtClean="0"/>
              <a:t>from Illustrator</a:t>
            </a:r>
            <a:r>
              <a:rPr lang="en-US" dirty="0"/>
              <a:t>, only the objects that compose </a:t>
            </a:r>
            <a:r>
              <a:rPr lang="en-US" dirty="0" smtClean="0"/>
              <a:t>the graphic </a:t>
            </a:r>
            <a:r>
              <a:rPr lang="en-US" dirty="0"/>
              <a:t>are placed.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graphic in Illustrator</a:t>
            </a:r>
            <a:r>
              <a:rPr lang="en-US" dirty="0" smtClean="0"/>
              <a:t>, Illustrator </a:t>
            </a:r>
            <a:r>
              <a:rPr lang="en-US" dirty="0"/>
              <a:t>draws an imaginary bounding </a:t>
            </a:r>
            <a:r>
              <a:rPr lang="en-US" dirty="0" smtClean="0"/>
              <a:t>box that </a:t>
            </a:r>
            <a:r>
              <a:rPr lang="en-US" dirty="0"/>
              <a:t>defines the perimeter of the graphic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technique used, in the following figure, allows you to </a:t>
            </a:r>
            <a:r>
              <a:rPr lang="en-US" dirty="0"/>
              <a:t>create interesting text </a:t>
            </a:r>
            <a:r>
              <a:rPr lang="en-US" dirty="0" smtClean="0"/>
              <a:t>wraps around </a:t>
            </a:r>
            <a:r>
              <a:rPr lang="en-US" dirty="0"/>
              <a:t>a complex Illustrator graphic.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7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Placed Illustrator graphic with a text wrap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08" y="1789862"/>
            <a:ext cx="4191784" cy="36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place a graphic file in InDesign, a </a:t>
            </a:r>
            <a:r>
              <a:rPr lang="en-US" dirty="0" smtClean="0"/>
              <a:t>low-resolution preview </a:t>
            </a:r>
            <a:r>
              <a:rPr lang="en-US" dirty="0"/>
              <a:t>file appears in the </a:t>
            </a:r>
            <a:r>
              <a:rPr lang="en-US" dirty="0" smtClean="0"/>
              <a:t>graphics frame.</a:t>
            </a:r>
          </a:p>
          <a:p>
            <a:r>
              <a:rPr lang="en-US" dirty="0" smtClean="0"/>
              <a:t>The </a:t>
            </a:r>
            <a:r>
              <a:rPr lang="en-US" dirty="0"/>
              <a:t>appearance of the preview </a:t>
            </a:r>
            <a:r>
              <a:rPr lang="en-US" dirty="0" smtClean="0"/>
              <a:t>file—the quality </a:t>
            </a:r>
            <a:r>
              <a:rPr lang="en-US" dirty="0"/>
              <a:t>at which it is displayed—is </a:t>
            </a:r>
            <a:r>
              <a:rPr lang="en-US" dirty="0" smtClean="0"/>
              <a:t>determined by </a:t>
            </a:r>
            <a:r>
              <a:rPr lang="en-US" dirty="0"/>
              <a:t>default in the </a:t>
            </a:r>
            <a:r>
              <a:rPr lang="en-US" b="1" dirty="0"/>
              <a:t>Display Performance section </a:t>
            </a:r>
            <a:r>
              <a:rPr lang="en-US" dirty="0" smtClean="0"/>
              <a:t>of the </a:t>
            </a:r>
            <a:r>
              <a:rPr lang="en-US" dirty="0"/>
              <a:t>Preferences dialog box.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choose between Fast, Typical, or </a:t>
            </a:r>
            <a:r>
              <a:rPr lang="en-US" dirty="0" smtClean="0"/>
              <a:t>High Quality </a:t>
            </a:r>
            <a:r>
              <a:rPr lang="en-US" dirty="0"/>
              <a:t>views of placed graphics.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Fast Display view shows no </a:t>
            </a:r>
            <a:r>
              <a:rPr lang="en-US" dirty="0" smtClean="0"/>
              <a:t>preview file</a:t>
            </a:r>
            <a:r>
              <a:rPr lang="en-US" dirty="0"/>
              <a:t>. Instead, it shows a gray box </a:t>
            </a:r>
            <a:r>
              <a:rPr lang="en-US" dirty="0" smtClean="0"/>
              <a:t>within the </a:t>
            </a:r>
            <a:r>
              <a:rPr lang="en-US" dirty="0"/>
              <a:t>graphics frame. 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 smtClean="0"/>
              <a:t>up-to-date computers </a:t>
            </a:r>
            <a:r>
              <a:rPr lang="en-US" dirty="0"/>
              <a:t>have enough memory that </a:t>
            </a:r>
            <a:r>
              <a:rPr lang="en-US" dirty="0" smtClean="0"/>
              <a:t>you won’t </a:t>
            </a:r>
            <a:r>
              <a:rPr lang="en-US" dirty="0"/>
              <a:t>need to resort to this option.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37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Typical Display view displays a </a:t>
            </a:r>
            <a:r>
              <a:rPr lang="en-US" dirty="0" smtClean="0"/>
              <a:t>low resolution </a:t>
            </a:r>
            <a:r>
              <a:rPr lang="en-US" dirty="0"/>
              <a:t>preview.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an </a:t>
            </a:r>
            <a:r>
              <a:rPr lang="en-US" dirty="0" smtClean="0"/>
              <a:t>adequate display </a:t>
            </a:r>
            <a:r>
              <a:rPr lang="en-US" dirty="0"/>
              <a:t>for identifying and positioning </a:t>
            </a:r>
            <a:r>
              <a:rPr lang="en-US" dirty="0" smtClean="0"/>
              <a:t>an image </a:t>
            </a:r>
            <a:r>
              <a:rPr lang="en-US" dirty="0"/>
              <a:t>within the layout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High Quality Display view </a:t>
            </a:r>
            <a:r>
              <a:rPr lang="en-US" dirty="0" smtClean="0"/>
              <a:t>displays the </a:t>
            </a:r>
            <a:r>
              <a:rPr lang="en-US" dirty="0"/>
              <a:t>preview file at high resolution.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option </a:t>
            </a:r>
            <a:r>
              <a:rPr lang="en-US" dirty="0"/>
              <a:t>provides the highest quality, </a:t>
            </a:r>
            <a:r>
              <a:rPr lang="en-US" dirty="0" smtClean="0"/>
              <a:t>but requires </a:t>
            </a:r>
            <a:r>
              <a:rPr lang="en-US" dirty="0"/>
              <a:t>the most memory. 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596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setting that you choose in the </a:t>
            </a:r>
            <a:r>
              <a:rPr lang="en-US" dirty="0" smtClean="0"/>
              <a:t>Display Performance </a:t>
            </a:r>
            <a:r>
              <a:rPr lang="en-US" dirty="0"/>
              <a:t>section of the </a:t>
            </a:r>
            <a:r>
              <a:rPr lang="en-US" dirty="0" smtClean="0"/>
              <a:t>Preferences dialog </a:t>
            </a:r>
            <a:r>
              <a:rPr lang="en-US" dirty="0"/>
              <a:t>box will determine the default </a:t>
            </a:r>
            <a:r>
              <a:rPr lang="en-US" dirty="0" smtClean="0"/>
              <a:t>display </a:t>
            </a:r>
            <a:r>
              <a:rPr lang="en-US" dirty="0"/>
              <a:t>for every </a:t>
            </a:r>
            <a:r>
              <a:rPr lang="en-US" dirty="0" smtClean="0"/>
              <a:t>graphic </a:t>
            </a:r>
            <a:r>
              <a:rPr lang="en-US" dirty="0"/>
              <a:t>that you place in InDesign.</a:t>
            </a:r>
          </a:p>
          <a:p>
            <a:r>
              <a:rPr lang="en-US" dirty="0"/>
              <a:t>In addition, there are two sets of </a:t>
            </a:r>
            <a:r>
              <a:rPr lang="en-US" dirty="0" smtClean="0"/>
              <a:t>Display Performance </a:t>
            </a:r>
            <a:r>
              <a:rPr lang="en-US" dirty="0"/>
              <a:t>commands on the Menu </a:t>
            </a:r>
            <a:r>
              <a:rPr lang="en-US" dirty="0" smtClean="0"/>
              <a:t>bar. </a:t>
            </a:r>
          </a:p>
        </p:txBody>
      </p:sp>
    </p:spTree>
    <p:extLst>
      <p:ext uri="{BB962C8B-B14F-4D97-AF65-F5344CB8AC3E}">
        <p14:creationId xmlns:p14="http://schemas.microsoft.com/office/powerpoint/2010/main" val="24156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you’re placing many graphics into </a:t>
            </a:r>
            <a:r>
              <a:rPr lang="en-US" dirty="0" smtClean="0"/>
              <a:t>a layout</a:t>
            </a:r>
            <a:r>
              <a:rPr lang="en-US" dirty="0"/>
              <a:t>, you will find it tiring to be choosing </a:t>
            </a:r>
            <a:r>
              <a:rPr lang="en-US" dirty="0" smtClean="0"/>
              <a:t>the same </a:t>
            </a:r>
            <a:r>
              <a:rPr lang="en-US" dirty="0"/>
              <a:t>fitting command over and over again.</a:t>
            </a:r>
          </a:p>
          <a:p>
            <a:r>
              <a:rPr lang="en-US" dirty="0"/>
              <a:t>To alleviate this, you can set up options in </a:t>
            </a:r>
            <a:r>
              <a:rPr lang="en-US" dirty="0" smtClean="0"/>
              <a:t>the Frame </a:t>
            </a:r>
            <a:r>
              <a:rPr lang="en-US" dirty="0"/>
              <a:t>Fitting Options dialog </a:t>
            </a:r>
            <a:r>
              <a:rPr lang="en-US" dirty="0" smtClean="0"/>
              <a:t>box.</a:t>
            </a:r>
          </a:p>
        </p:txBody>
      </p:sp>
    </p:spTree>
    <p:extLst>
      <p:ext uri="{BB962C8B-B14F-4D97-AF65-F5344CB8AC3E}">
        <p14:creationId xmlns:p14="http://schemas.microsoft.com/office/powerpoint/2010/main" val="12076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one set on the Object menu </a:t>
            </a:r>
            <a:r>
              <a:rPr lang="en-US" dirty="0" smtClean="0"/>
              <a:t>and another </a:t>
            </a:r>
            <a:r>
              <a:rPr lang="en-US" dirty="0"/>
              <a:t>set on the View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View menu </a:t>
            </a:r>
            <a:r>
              <a:rPr lang="en-US" dirty="0"/>
              <a:t>commands when you want to </a:t>
            </a:r>
            <a:r>
              <a:rPr lang="en-US" dirty="0" smtClean="0"/>
              <a:t>change the </a:t>
            </a:r>
            <a:r>
              <a:rPr lang="en-US" dirty="0"/>
              <a:t>display performance of all of the </a:t>
            </a:r>
            <a:r>
              <a:rPr lang="en-US" dirty="0" smtClean="0"/>
              <a:t>placed graphics </a:t>
            </a:r>
            <a:r>
              <a:rPr lang="en-US" dirty="0"/>
              <a:t>in an open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Use the Object </a:t>
            </a:r>
            <a:r>
              <a:rPr lang="en-US" dirty="0"/>
              <a:t>menu commands when you want </a:t>
            </a:r>
            <a:r>
              <a:rPr lang="en-US" dirty="0" smtClean="0"/>
              <a:t>to change </a:t>
            </a:r>
            <a:r>
              <a:rPr lang="en-US" dirty="0"/>
              <a:t>the display performance for </a:t>
            </a:r>
            <a:r>
              <a:rPr lang="en-US" dirty="0" smtClean="0"/>
              <a:t>graphics on </a:t>
            </a:r>
            <a:r>
              <a:rPr lang="en-US" dirty="0"/>
              <a:t>an individual basis.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different ways you can </a:t>
            </a:r>
            <a:r>
              <a:rPr lang="en-US" dirty="0" smtClean="0"/>
              <a:t>put your </a:t>
            </a:r>
            <a:r>
              <a:rPr lang="en-US" dirty="0"/>
              <a:t>Illustrator graphics into an </a:t>
            </a:r>
            <a:r>
              <a:rPr lang="en-US" dirty="0" smtClean="0"/>
              <a:t>InDesign document.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know you won’t need </a:t>
            </a:r>
            <a:r>
              <a:rPr lang="en-US" dirty="0" smtClean="0"/>
              <a:t>to modify </a:t>
            </a:r>
            <a:r>
              <a:rPr lang="en-US" dirty="0"/>
              <a:t>the graphic at all in InDesign, </a:t>
            </a:r>
            <a:r>
              <a:rPr lang="en-US" dirty="0" smtClean="0"/>
              <a:t>just place </a:t>
            </a:r>
            <a:r>
              <a:rPr lang="en-US" dirty="0"/>
              <a:t>it using the Place command on </a:t>
            </a:r>
            <a:r>
              <a:rPr lang="en-US" dirty="0" smtClean="0"/>
              <a:t>the File menu.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to </a:t>
            </a:r>
            <a:r>
              <a:rPr lang="en-US" dirty="0" smtClean="0"/>
              <a:t>retain the </a:t>
            </a:r>
            <a:r>
              <a:rPr lang="en-US" dirty="0"/>
              <a:t>option of editing the file from </a:t>
            </a:r>
            <a:r>
              <a:rPr lang="en-US" dirty="0" smtClean="0"/>
              <a:t>within InDesign</a:t>
            </a:r>
            <a:r>
              <a:rPr lang="en-US" dirty="0"/>
              <a:t>, copy and paste the </a:t>
            </a:r>
            <a:r>
              <a:rPr lang="en-US" dirty="0" smtClean="0"/>
              <a:t>Illustrator graphic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8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Vector 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Illustrator graphic placed in InDesign and selected with Direct Selection tool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81" y="1642138"/>
            <a:ext cx="4592638" cy="391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makes a number of software products.</a:t>
            </a:r>
          </a:p>
          <a:p>
            <a:pPr lvl="1"/>
            <a:r>
              <a:rPr lang="en-US" dirty="0"/>
              <a:t>InDesign is a layout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Illustrator is a </a:t>
            </a:r>
            <a:r>
              <a:rPr lang="en-US" dirty="0"/>
              <a:t>drawing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Photoshop </a:t>
            </a:r>
            <a:r>
              <a:rPr lang="en-US" dirty="0"/>
              <a:t>is a </a:t>
            </a:r>
            <a:r>
              <a:rPr lang="en-US" dirty="0" smtClean="0"/>
              <a:t>photo manipulation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Because they are all Adobe </a:t>
            </a:r>
            <a:r>
              <a:rPr lang="en-US" dirty="0"/>
              <a:t>products, they have been </a:t>
            </a:r>
            <a:r>
              <a:rPr lang="en-US" dirty="0" smtClean="0"/>
              <a:t>engineered to </a:t>
            </a:r>
            <a:r>
              <a:rPr lang="en-US" dirty="0"/>
              <a:t>work together, in most cases, seamlessly.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0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bitmap graphics </a:t>
            </a:r>
            <a:r>
              <a:rPr lang="en-US" dirty="0" smtClean="0"/>
              <a:t>that you </a:t>
            </a:r>
            <a:r>
              <a:rPr lang="en-US" dirty="0"/>
              <a:t>place in InDesign will have a </a:t>
            </a:r>
            <a:r>
              <a:rPr lang="en-US" dirty="0" smtClean="0"/>
              <a:t>white background.</a:t>
            </a:r>
          </a:p>
          <a:p>
            <a:r>
              <a:rPr lang="en-US" dirty="0" smtClean="0"/>
              <a:t>One </a:t>
            </a:r>
            <a:r>
              <a:rPr lang="en-US" dirty="0"/>
              <a:t>useful overlap </a:t>
            </a:r>
            <a:r>
              <a:rPr lang="en-US" dirty="0" smtClean="0"/>
              <a:t>between InDesign </a:t>
            </a:r>
            <a:r>
              <a:rPr lang="en-US" dirty="0"/>
              <a:t>and Photoshop is the ability </a:t>
            </a:r>
            <a:r>
              <a:rPr lang="en-US" dirty="0" smtClean="0"/>
              <a:t>to remove </a:t>
            </a:r>
            <a:r>
              <a:rPr lang="en-US" dirty="0"/>
              <a:t>a white background from a </a:t>
            </a:r>
            <a:r>
              <a:rPr lang="en-US" dirty="0" smtClean="0"/>
              <a:t>placed graphic </a:t>
            </a:r>
            <a:r>
              <a:rPr lang="en-US" dirty="0"/>
              <a:t>in </a:t>
            </a:r>
            <a:r>
              <a:rPr lang="en-US" dirty="0" smtClean="0"/>
              <a:t>InDesign.</a:t>
            </a:r>
          </a:p>
        </p:txBody>
      </p:sp>
    </p:spTree>
    <p:extLst>
      <p:ext uri="{BB962C8B-B14F-4D97-AF65-F5344CB8AC3E}">
        <p14:creationId xmlns:p14="http://schemas.microsoft.com/office/powerpoint/2010/main" val="41300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Detect </a:t>
            </a:r>
            <a:r>
              <a:rPr lang="en-US" dirty="0" smtClean="0"/>
              <a:t>Edges function </a:t>
            </a:r>
            <a:r>
              <a:rPr lang="en-US" dirty="0"/>
              <a:t>in the Clipping Path dialog </a:t>
            </a:r>
            <a:r>
              <a:rPr lang="en-US" dirty="0" smtClean="0"/>
              <a:t>box, as </a:t>
            </a:r>
            <a:r>
              <a:rPr lang="en-US" dirty="0"/>
              <a:t>shown in </a:t>
            </a:r>
            <a:r>
              <a:rPr lang="en-US" dirty="0" smtClean="0"/>
              <a:t>the following figure, </a:t>
            </a:r>
            <a:r>
              <a:rPr lang="en-US" dirty="0"/>
              <a:t>InDesign </a:t>
            </a:r>
            <a:r>
              <a:rPr lang="en-US" dirty="0" smtClean="0"/>
              <a:t>identifies pixels </a:t>
            </a:r>
            <a:r>
              <a:rPr lang="en-US" dirty="0"/>
              <a:t>in the graphic based on their </a:t>
            </a:r>
            <a:r>
              <a:rPr lang="en-US" dirty="0" smtClean="0"/>
              <a:t>values— from </a:t>
            </a:r>
            <a:r>
              <a:rPr lang="en-US" dirty="0"/>
              <a:t>light to dark—and makes </a:t>
            </a:r>
            <a:r>
              <a:rPr lang="en-US" dirty="0" smtClean="0"/>
              <a:t>specific pixels transparent.</a:t>
            </a:r>
          </a:p>
        </p:txBody>
      </p:sp>
    </p:spTree>
    <p:extLst>
      <p:ext uri="{BB962C8B-B14F-4D97-AF65-F5344CB8AC3E}">
        <p14:creationId xmlns:p14="http://schemas.microsoft.com/office/powerpoint/2010/main" val="1567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54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Detect Edges function in the Clipping Path dialog box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89" y="1992313"/>
            <a:ext cx="4993621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Threshold value determines the </a:t>
            </a:r>
            <a:r>
              <a:rPr lang="en-US" dirty="0" smtClean="0"/>
              <a:t>pixel values </a:t>
            </a:r>
            <a:r>
              <a:rPr lang="en-US" dirty="0"/>
              <a:t>that will be made </a:t>
            </a:r>
            <a:r>
              <a:rPr lang="en-US" dirty="0" smtClean="0"/>
              <a:t>transparent.</a:t>
            </a:r>
          </a:p>
          <a:p>
            <a:r>
              <a:rPr lang="en-US" dirty="0" smtClean="0"/>
              <a:t>For example</a:t>
            </a:r>
            <a:r>
              <a:rPr lang="en-US" dirty="0"/>
              <a:t>, if the Threshold value is set to </a:t>
            </a:r>
            <a:r>
              <a:rPr lang="en-US" dirty="0" smtClean="0"/>
              <a:t>10, the </a:t>
            </a:r>
            <a:r>
              <a:rPr lang="en-US" dirty="0"/>
              <a:t>10 lightest pixel values (out of a </a:t>
            </a:r>
            <a:r>
              <a:rPr lang="en-US" dirty="0" smtClean="0"/>
              <a:t>total of </a:t>
            </a:r>
            <a:r>
              <a:rPr lang="en-US" dirty="0"/>
              <a:t>256 values from light to dark) would </a:t>
            </a:r>
            <a:r>
              <a:rPr lang="en-US" dirty="0" smtClean="0"/>
              <a:t>be made </a:t>
            </a:r>
            <a:r>
              <a:rPr lang="en-US" dirty="0"/>
              <a:t>transparent</a:t>
            </a:r>
            <a:r>
              <a:rPr lang="en-US" dirty="0" smtClean="0"/>
              <a:t>.</a:t>
            </a:r>
          </a:p>
          <a:p>
            <a:r>
              <a:rPr lang="en-US" dirty="0"/>
              <a:t>Your best method </a:t>
            </a:r>
            <a:r>
              <a:rPr lang="en-US" dirty="0" smtClean="0"/>
              <a:t>for using </a:t>
            </a:r>
            <a:r>
              <a:rPr lang="en-US" dirty="0"/>
              <a:t>this feature is to start with a </a:t>
            </a:r>
            <a:r>
              <a:rPr lang="en-US" dirty="0" smtClean="0"/>
              <a:t>Threshold value </a:t>
            </a:r>
            <a:r>
              <a:rPr lang="en-US" dirty="0"/>
              <a:t>of 0—no pixels will be transparent.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7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Tolerance value determines how </a:t>
            </a:r>
            <a:r>
              <a:rPr lang="en-US" dirty="0" smtClean="0"/>
              <a:t>smooth the </a:t>
            </a:r>
            <a:r>
              <a:rPr lang="en-US" dirty="0"/>
              <a:t>edge of the image will be once pixels </a:t>
            </a:r>
            <a:r>
              <a:rPr lang="en-US" dirty="0" smtClean="0"/>
              <a:t>are made transparent.</a:t>
            </a:r>
          </a:p>
          <a:p>
            <a:r>
              <a:rPr lang="en-US" dirty="0" smtClean="0"/>
              <a:t>A </a:t>
            </a:r>
            <a:r>
              <a:rPr lang="en-US" dirty="0"/>
              <a:t>Tolerance value of 1 or </a:t>
            </a:r>
            <a:r>
              <a:rPr lang="en-US" dirty="0" smtClean="0"/>
              <a:t>2 is </a:t>
            </a:r>
            <a:r>
              <a:rPr lang="en-US" dirty="0"/>
              <a:t>usually acceptable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figures show a </a:t>
            </a:r>
            <a:r>
              <a:rPr lang="en-US" dirty="0"/>
              <a:t>placed graphic, first </a:t>
            </a:r>
            <a:r>
              <a:rPr lang="en-US" dirty="0" smtClean="0"/>
              <a:t>with a </a:t>
            </a:r>
            <a:r>
              <a:rPr lang="en-US" dirty="0"/>
              <a:t>white background, then with the </a:t>
            </a:r>
            <a:r>
              <a:rPr lang="en-US" dirty="0" smtClean="0"/>
              <a:t>white background </a:t>
            </a:r>
            <a:r>
              <a:rPr lang="en-US" dirty="0"/>
              <a:t>removed using the Detect </a:t>
            </a:r>
            <a:r>
              <a:rPr lang="en-US" dirty="0" smtClean="0"/>
              <a:t>Edges section </a:t>
            </a:r>
            <a:r>
              <a:rPr lang="en-US" dirty="0"/>
              <a:t>of the Clipping Path dialog box.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7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05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placed graphic with a white background and with the white</a:t>
            </a:r>
          </a:p>
          <a:p>
            <a:pPr algn="ctr"/>
            <a:r>
              <a:rPr lang="en-US" dirty="0" smtClean="0"/>
              <a:t>background made transparent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44" y="2654300"/>
            <a:ext cx="3108706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654300"/>
            <a:ext cx="3108706" cy="268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9444" y="5376305"/>
            <a:ext cx="31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White background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4100" y="5376306"/>
            <a:ext cx="31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White background made 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31" y="1795463"/>
            <a:ext cx="4910138" cy="35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435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Fitting Options dialog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Detect Edges feature works </a:t>
            </a:r>
            <a:r>
              <a:rPr lang="en-US" dirty="0" smtClean="0"/>
              <a:t>most effectively </a:t>
            </a:r>
            <a:r>
              <a:rPr lang="en-US" dirty="0"/>
              <a:t>with darker foreground </a:t>
            </a:r>
            <a:r>
              <a:rPr lang="en-US" dirty="0" smtClean="0"/>
              <a:t>images against </a:t>
            </a:r>
            <a:r>
              <a:rPr lang="en-US" dirty="0"/>
              <a:t>a white </a:t>
            </a:r>
            <a:r>
              <a:rPr lang="en-US" dirty="0" smtClean="0"/>
              <a:t>background.</a:t>
            </a:r>
          </a:p>
          <a:p>
            <a:r>
              <a:rPr lang="en-US" dirty="0" smtClean="0"/>
              <a:t>One drawback to </a:t>
            </a:r>
            <a:r>
              <a:rPr lang="en-US" dirty="0"/>
              <a:t>using the Detect Edges feature is that </a:t>
            </a:r>
            <a:r>
              <a:rPr lang="en-US" dirty="0" smtClean="0"/>
              <a:t>it affects </a:t>
            </a:r>
            <a:r>
              <a:rPr lang="en-US" dirty="0"/>
              <a:t>all white pixels, whether they are in </a:t>
            </a:r>
            <a:r>
              <a:rPr lang="en-US" dirty="0" smtClean="0"/>
              <a:t>the background </a:t>
            </a:r>
            <a:r>
              <a:rPr lang="en-US" dirty="0"/>
              <a:t>or </a:t>
            </a:r>
            <a:r>
              <a:rPr lang="en-US" dirty="0" smtClean="0"/>
              <a:t>foreground.</a:t>
            </a:r>
          </a:p>
        </p:txBody>
      </p:sp>
    </p:spTree>
    <p:extLst>
      <p:ext uri="{BB962C8B-B14F-4D97-AF65-F5344CB8AC3E}">
        <p14:creationId xmlns:p14="http://schemas.microsoft.com/office/powerpoint/2010/main" val="12503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smtClean="0"/>
              <a:t>if you </a:t>
            </a:r>
            <a:r>
              <a:rPr lang="en-US" dirty="0"/>
              <a:t>have an image of a man with a white </a:t>
            </a:r>
            <a:r>
              <a:rPr lang="en-US" dirty="0" smtClean="0"/>
              <a:t>beard against </a:t>
            </a:r>
            <a:r>
              <a:rPr lang="en-US" dirty="0"/>
              <a:t>a white background, there’s no </a:t>
            </a:r>
            <a:r>
              <a:rPr lang="en-US" dirty="0" smtClean="0"/>
              <a:t>way to </a:t>
            </a:r>
            <a:r>
              <a:rPr lang="en-US" dirty="0"/>
              <a:t>make the white background </a:t>
            </a:r>
            <a:r>
              <a:rPr lang="en-US" dirty="0" smtClean="0"/>
              <a:t>transparent without </a:t>
            </a:r>
            <a:r>
              <a:rPr lang="en-US" dirty="0"/>
              <a:t>making the white beard </a:t>
            </a:r>
            <a:r>
              <a:rPr lang="en-US" dirty="0" smtClean="0"/>
              <a:t>transparent as </a:t>
            </a:r>
            <a:r>
              <a:rPr lang="en-US" dirty="0"/>
              <a:t>well.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2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times, when working with </a:t>
            </a:r>
            <a:r>
              <a:rPr lang="en-US" dirty="0" smtClean="0"/>
              <a:t>bitmap graphics</a:t>
            </a:r>
            <a:r>
              <a:rPr lang="en-US" dirty="0"/>
              <a:t>, you’ll find that you want to </a:t>
            </a:r>
            <a:r>
              <a:rPr lang="en-US" dirty="0" smtClean="0"/>
              <a:t>select only </a:t>
            </a:r>
            <a:r>
              <a:rPr lang="en-US" dirty="0"/>
              <a:t>a specific area of the </a:t>
            </a:r>
            <a:r>
              <a:rPr lang="en-US" dirty="0" smtClean="0"/>
              <a:t>graphic.</a:t>
            </a:r>
          </a:p>
          <a:p>
            <a:r>
              <a:rPr lang="en-US" dirty="0" smtClean="0"/>
              <a:t>For example, you </a:t>
            </a:r>
            <a:r>
              <a:rPr lang="en-US" dirty="0"/>
              <a:t>may want to isolate an image of a </a:t>
            </a:r>
            <a:r>
              <a:rPr lang="en-US" dirty="0" smtClean="0"/>
              <a:t>person from </a:t>
            </a:r>
            <a:r>
              <a:rPr lang="en-US" dirty="0"/>
              <a:t>its </a:t>
            </a:r>
            <a:r>
              <a:rPr lang="en-US" dirty="0" smtClean="0"/>
              <a:t>background.</a:t>
            </a:r>
          </a:p>
        </p:txBody>
      </p:sp>
    </p:spTree>
    <p:extLst>
      <p:ext uri="{BB962C8B-B14F-4D97-AF65-F5344CB8AC3E}">
        <p14:creationId xmlns:p14="http://schemas.microsoft.com/office/powerpoint/2010/main" val="36378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selection tools </a:t>
            </a:r>
            <a:r>
              <a:rPr lang="en-US" dirty="0" smtClean="0"/>
              <a:t>in Photoshop</a:t>
            </a:r>
            <a:r>
              <a:rPr lang="en-US" dirty="0"/>
              <a:t>, you can do just </a:t>
            </a:r>
            <a:r>
              <a:rPr lang="en-US" dirty="0" smtClean="0"/>
              <a:t>that.</a:t>
            </a:r>
          </a:p>
          <a:p>
            <a:r>
              <a:rPr lang="en-US" dirty="0" smtClean="0"/>
              <a:t>The selection, known </a:t>
            </a:r>
            <a:r>
              <a:rPr lang="en-US" dirty="0"/>
              <a:t>as a </a:t>
            </a:r>
            <a:r>
              <a:rPr lang="en-US" b="1" dirty="0"/>
              <a:t>silhouette</a:t>
            </a:r>
            <a:r>
              <a:rPr lang="en-US" dirty="0"/>
              <a:t>, can be saved with </a:t>
            </a:r>
            <a:r>
              <a:rPr lang="en-US" dirty="0" smtClean="0"/>
              <a:t>the Photoshop </a:t>
            </a:r>
            <a:r>
              <a:rPr lang="en-US" dirty="0"/>
              <a:t>file for use in another </a:t>
            </a:r>
            <a:r>
              <a:rPr lang="en-US" dirty="0" smtClean="0"/>
              <a:t>Photoshop document or in another program, such as InDesign.</a:t>
            </a:r>
          </a:p>
        </p:txBody>
      </p:sp>
    </p:spTree>
    <p:extLst>
      <p:ext uri="{BB962C8B-B14F-4D97-AF65-F5344CB8AC3E}">
        <p14:creationId xmlns:p14="http://schemas.microsoft.com/office/powerpoint/2010/main" val="41630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Alpha channels </a:t>
            </a:r>
            <a:r>
              <a:rPr lang="en-US" dirty="0"/>
              <a:t>are </a:t>
            </a:r>
            <a:r>
              <a:rPr lang="en-US" dirty="0" smtClean="0"/>
              <a:t>selections created </a:t>
            </a:r>
            <a:r>
              <a:rPr lang="en-US" dirty="0"/>
              <a:t>and saved in </a:t>
            </a:r>
            <a:r>
              <a:rPr lang="en-US" dirty="0" smtClean="0"/>
              <a:t>Photoshop.</a:t>
            </a:r>
          </a:p>
          <a:p>
            <a:r>
              <a:rPr lang="en-US" dirty="0" smtClean="0"/>
              <a:t>InDesign has </a:t>
            </a:r>
            <a:r>
              <a:rPr lang="en-US" dirty="0"/>
              <a:t>the ability to load alpha channels </a:t>
            </a:r>
            <a:r>
              <a:rPr lang="en-US" dirty="0" smtClean="0"/>
              <a:t>that have </a:t>
            </a:r>
            <a:r>
              <a:rPr lang="en-US" dirty="0"/>
              <a:t>been saved with a Photoshop </a:t>
            </a:r>
            <a:r>
              <a:rPr lang="en-US" dirty="0" smtClean="0"/>
              <a:t>file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9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</a:t>
            </a:r>
            <a:r>
              <a:rPr lang="en-US" dirty="0"/>
              <a:t>channels are rendered </a:t>
            </a:r>
            <a:r>
              <a:rPr lang="en-US" dirty="0" smtClean="0"/>
              <a:t>in terms </a:t>
            </a:r>
            <a:r>
              <a:rPr lang="en-US" dirty="0"/>
              <a:t>of black and white, with the white </a:t>
            </a:r>
            <a:r>
              <a:rPr lang="en-US" dirty="0" smtClean="0"/>
              <a:t>areas representing </a:t>
            </a:r>
            <a:r>
              <a:rPr lang="en-US" dirty="0"/>
              <a:t>the selected pixels and the </a:t>
            </a:r>
            <a:r>
              <a:rPr lang="en-US" dirty="0" smtClean="0"/>
              <a:t>black areas representing the non-selected areas.</a:t>
            </a:r>
          </a:p>
        </p:txBody>
      </p:sp>
    </p:spTree>
    <p:extLst>
      <p:ext uri="{BB962C8B-B14F-4D97-AF65-F5344CB8AC3E}">
        <p14:creationId xmlns:p14="http://schemas.microsoft.com/office/powerpoint/2010/main" val="28566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43" y="2054470"/>
            <a:ext cx="5336713" cy="329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4229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Photoshop file and an alpha channe</a:t>
            </a:r>
            <a:r>
              <a:rPr lang="en-US" dirty="0"/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0694" y="3702400"/>
            <a:ext cx="158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represents selected areas of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30694" y="2054470"/>
            <a:ext cx="158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areas can be made transparent in InDesign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29400" y="2232270"/>
            <a:ext cx="749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629400" y="4992827"/>
            <a:ext cx="749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37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place the Photoshop graphic </a:t>
            </a:r>
            <a:r>
              <a:rPr lang="en-US" dirty="0" smtClean="0"/>
              <a:t>in InDesign</a:t>
            </a:r>
            <a:r>
              <a:rPr lang="en-US" dirty="0"/>
              <a:t>, the alpha channel saved with it </a:t>
            </a:r>
            <a:r>
              <a:rPr lang="en-US" dirty="0" smtClean="0"/>
              <a:t>is not </a:t>
            </a:r>
            <a:r>
              <a:rPr lang="en-US" dirty="0"/>
              <a:t>automatically </a:t>
            </a:r>
            <a:r>
              <a:rPr lang="en-US" dirty="0" smtClean="0"/>
              <a:t>loaded.</a:t>
            </a:r>
          </a:p>
          <a:p>
            <a:r>
              <a:rPr lang="en-US" dirty="0" smtClean="0"/>
              <a:t>The </a:t>
            </a:r>
            <a:r>
              <a:rPr lang="en-US" dirty="0"/>
              <a:t>graphic </a:t>
            </a:r>
            <a:r>
              <a:rPr lang="en-US" dirty="0" smtClean="0"/>
              <a:t>will be </a:t>
            </a:r>
            <a:r>
              <a:rPr lang="en-US" dirty="0"/>
              <a:t>placed by default as a </a:t>
            </a:r>
            <a:r>
              <a:rPr lang="en-US" b="1" dirty="0" smtClean="0"/>
              <a:t>square-up</a:t>
            </a:r>
            <a:r>
              <a:rPr lang="en-US" dirty="0" smtClean="0"/>
              <a:t>—the entire </a:t>
            </a:r>
            <a:r>
              <a:rPr lang="en-US" dirty="0"/>
              <a:t>image, including the </a:t>
            </a:r>
            <a:r>
              <a:rPr lang="en-US" dirty="0" smtClean="0"/>
              <a:t>background.</a:t>
            </a:r>
          </a:p>
          <a:p>
            <a:r>
              <a:rPr lang="en-US" dirty="0" smtClean="0"/>
              <a:t>You can </a:t>
            </a:r>
            <a:r>
              <a:rPr lang="en-US" dirty="0"/>
              <a:t>then use the Clipping Path command </a:t>
            </a:r>
            <a:r>
              <a:rPr lang="en-US" dirty="0" smtClean="0"/>
              <a:t>to load </a:t>
            </a:r>
            <a:r>
              <a:rPr lang="en-US" dirty="0"/>
              <a:t>the alpha channel, thereby creating </a:t>
            </a:r>
            <a:r>
              <a:rPr lang="en-US" dirty="0" smtClean="0"/>
              <a:t>a silhouette </a:t>
            </a:r>
            <a:r>
              <a:rPr lang="en-US" dirty="0"/>
              <a:t>in your layout.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6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alpha channels, clipping paths are </a:t>
            </a:r>
            <a:r>
              <a:rPr lang="en-US" dirty="0" smtClean="0"/>
              <a:t>another type </a:t>
            </a:r>
            <a:r>
              <a:rPr lang="en-US" dirty="0"/>
              <a:t>of selection you can create in Photoshop.</a:t>
            </a:r>
          </a:p>
          <a:p>
            <a:r>
              <a:rPr lang="en-US" dirty="0"/>
              <a:t>Paths are created with the Pen tool, which is </a:t>
            </a:r>
            <a:r>
              <a:rPr lang="en-US" dirty="0" smtClean="0"/>
              <a:t>a sophisticated </a:t>
            </a:r>
            <a:r>
              <a:rPr lang="en-US" dirty="0"/>
              <a:t>selection tool in Photoshop </a:t>
            </a:r>
            <a:r>
              <a:rPr lang="en-US" dirty="0" smtClean="0"/>
              <a:t>that allows </a:t>
            </a:r>
            <a:r>
              <a:rPr lang="en-US" dirty="0"/>
              <a:t>you to make very specific selections.</a:t>
            </a:r>
          </a:p>
          <a:p>
            <a:r>
              <a:rPr lang="en-US" dirty="0"/>
              <a:t>Once created, one or more paths can be </a:t>
            </a:r>
            <a:r>
              <a:rPr lang="en-US" dirty="0" smtClean="0"/>
              <a:t>saved or </a:t>
            </a:r>
            <a:r>
              <a:rPr lang="en-US" dirty="0"/>
              <a:t>exported with a Photoshop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0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path </a:t>
            </a:r>
            <a:r>
              <a:rPr lang="en-US" dirty="0" smtClean="0"/>
              <a:t>is exported </a:t>
            </a:r>
            <a:r>
              <a:rPr lang="en-US" dirty="0"/>
              <a:t>with the Photoshop file, the </a:t>
            </a:r>
            <a:r>
              <a:rPr lang="en-US" dirty="0" smtClean="0"/>
              <a:t>path will </a:t>
            </a:r>
            <a:r>
              <a:rPr lang="en-US" dirty="0"/>
              <a:t>be loaded automatically when you </a:t>
            </a:r>
            <a:r>
              <a:rPr lang="en-US" dirty="0" smtClean="0"/>
              <a:t>place the </a:t>
            </a:r>
            <a:r>
              <a:rPr lang="en-US" dirty="0"/>
              <a:t>graphic in InDesign.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save, rather than export, a path </a:t>
            </a:r>
            <a:r>
              <a:rPr lang="en-US" dirty="0" smtClean="0"/>
              <a:t>with a </a:t>
            </a:r>
            <a:r>
              <a:rPr lang="en-US" dirty="0"/>
              <a:t>Photoshop file, it won’t automatically </a:t>
            </a:r>
            <a:r>
              <a:rPr lang="en-US" dirty="0" smtClean="0"/>
              <a:t>load when </a:t>
            </a:r>
            <a:r>
              <a:rPr lang="en-US" dirty="0"/>
              <a:t>you bring it into InDesign, </a:t>
            </a:r>
            <a:r>
              <a:rPr lang="en-US" dirty="0" smtClean="0"/>
              <a:t>though you </a:t>
            </a:r>
            <a:r>
              <a:rPr lang="en-US" dirty="0"/>
              <a:t>can use the Clipping Path </a:t>
            </a:r>
            <a:r>
              <a:rPr lang="en-US" dirty="0" smtClean="0"/>
              <a:t>command in </a:t>
            </a:r>
            <a:r>
              <a:rPr lang="en-US" dirty="0"/>
              <a:t>InDesign to load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dialog box allows you a </a:t>
            </a:r>
            <a:r>
              <a:rPr lang="en-US" dirty="0" smtClean="0"/>
              <a:t>specific fitting </a:t>
            </a:r>
            <a:r>
              <a:rPr lang="en-US" dirty="0"/>
              <a:t>option for all placed </a:t>
            </a:r>
            <a:r>
              <a:rPr lang="en-US" dirty="0" smtClean="0"/>
              <a:t>graphics.</a:t>
            </a:r>
          </a:p>
          <a:p>
            <a:r>
              <a:rPr lang="en-US" dirty="0" smtClean="0"/>
              <a:t>If you want </a:t>
            </a:r>
            <a:r>
              <a:rPr lang="en-US" dirty="0"/>
              <a:t>the options applied to all frames </a:t>
            </a:r>
            <a:r>
              <a:rPr lang="en-US" dirty="0" smtClean="0"/>
              <a:t>you create </a:t>
            </a:r>
            <a:r>
              <a:rPr lang="en-US" dirty="0"/>
              <a:t>in all future documents, set the </a:t>
            </a:r>
            <a:r>
              <a:rPr lang="en-US" dirty="0" smtClean="0"/>
              <a:t>frame fitting </a:t>
            </a:r>
            <a:r>
              <a:rPr lang="en-US" dirty="0"/>
              <a:t>options with no documents </a:t>
            </a:r>
            <a:r>
              <a:rPr lang="en-US" dirty="0" smtClean="0"/>
              <a:t>open.</a:t>
            </a:r>
          </a:p>
          <a:p>
            <a:r>
              <a:rPr lang="en-US" dirty="0" smtClean="0"/>
              <a:t>By doing </a:t>
            </a:r>
            <a:r>
              <a:rPr lang="en-US" dirty="0"/>
              <a:t>so, the frame fitting options you </a:t>
            </a:r>
            <a:r>
              <a:rPr lang="en-US" dirty="0" smtClean="0"/>
              <a:t>choose will </a:t>
            </a:r>
            <a:r>
              <a:rPr lang="en-US" dirty="0"/>
              <a:t>be applied to all frames you create </a:t>
            </a:r>
            <a:r>
              <a:rPr lang="en-US" dirty="0" smtClean="0"/>
              <a:t>when you </a:t>
            </a:r>
            <a:r>
              <a:rPr lang="en-US" dirty="0"/>
              <a:t>open a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4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InDesign with Photoshop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placing a bitmap graphic with </a:t>
            </a:r>
            <a:r>
              <a:rPr lang="en-US" dirty="0" smtClean="0"/>
              <a:t>a feathered </a:t>
            </a:r>
            <a:r>
              <a:rPr lang="en-US" dirty="0"/>
              <a:t>edge against a colored </a:t>
            </a:r>
            <a:r>
              <a:rPr lang="en-US" dirty="0" smtClean="0"/>
              <a:t>background in </a:t>
            </a:r>
            <a:r>
              <a:rPr lang="en-US" dirty="0"/>
              <a:t>InDesign, the best solution is to save </a:t>
            </a:r>
            <a:r>
              <a:rPr lang="en-US" dirty="0" smtClean="0"/>
              <a:t>the </a:t>
            </a:r>
            <a:r>
              <a:rPr lang="en-US" dirty="0"/>
              <a:t>graphic against a transparent </a:t>
            </a:r>
            <a:r>
              <a:rPr lang="en-US" dirty="0" smtClean="0"/>
              <a:t>background in </a:t>
            </a:r>
            <a:r>
              <a:rPr lang="en-US" dirty="0"/>
              <a:t>Photoshop</a:t>
            </a:r>
            <a:r>
              <a:rPr lang="en-US" dirty="0" smtClean="0"/>
              <a:t>.</a:t>
            </a:r>
          </a:p>
          <a:p>
            <a:r>
              <a:rPr lang="en-US" dirty="0"/>
              <a:t>If you save the graphic in Photoshop with </a:t>
            </a:r>
            <a:r>
              <a:rPr lang="en-US" dirty="0" smtClean="0"/>
              <a:t>this configuration </a:t>
            </a:r>
            <a:r>
              <a:rPr lang="en-US" dirty="0"/>
              <a:t>in the Photoshop Layers panel</a:t>
            </a:r>
            <a:r>
              <a:rPr lang="en-US" dirty="0" smtClean="0"/>
              <a:t>, when </a:t>
            </a:r>
            <a:r>
              <a:rPr lang="en-US" dirty="0"/>
              <a:t>you place the graphic in InDesign</a:t>
            </a:r>
            <a:r>
              <a:rPr lang="en-US" dirty="0" smtClean="0"/>
              <a:t>, only </a:t>
            </a:r>
            <a:r>
              <a:rPr lang="en-US" dirty="0"/>
              <a:t>the visible layer—the graphic with </a:t>
            </a:r>
            <a:r>
              <a:rPr lang="en-US" dirty="0" smtClean="0"/>
              <a:t>the feathered </a:t>
            </a:r>
            <a:r>
              <a:rPr lang="en-US" dirty="0"/>
              <a:t>edge—appears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Libraries </a:t>
            </a:r>
            <a:r>
              <a:rPr lang="en-US" dirty="0"/>
              <a:t>(also called Object Libraries</a:t>
            </a:r>
            <a:r>
              <a:rPr lang="en-US" dirty="0" smtClean="0"/>
              <a:t>) are </a:t>
            </a:r>
            <a:r>
              <a:rPr lang="en-US" dirty="0"/>
              <a:t>files you create that appear as a </a:t>
            </a:r>
            <a:r>
              <a:rPr lang="en-US" dirty="0" smtClean="0"/>
              <a:t>panel in </a:t>
            </a:r>
            <a:r>
              <a:rPr lang="en-US" dirty="0"/>
              <a:t>your InDesign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use this </a:t>
            </a:r>
            <a:r>
              <a:rPr lang="en-US" dirty="0"/>
              <a:t>library panel to organize and </a:t>
            </a:r>
            <a:r>
              <a:rPr lang="en-US" dirty="0" smtClean="0"/>
              <a:t>store graphics </a:t>
            </a:r>
            <a:r>
              <a:rPr lang="en-US" dirty="0"/>
              <a:t>that you use most </a:t>
            </a:r>
            <a:r>
              <a:rPr lang="en-US" dirty="0" smtClean="0"/>
              <a:t>often.</a:t>
            </a:r>
          </a:p>
          <a:p>
            <a:r>
              <a:rPr lang="en-US" dirty="0" smtClean="0"/>
              <a:t>You can also </a:t>
            </a:r>
            <a:r>
              <a:rPr lang="en-US" dirty="0"/>
              <a:t>store other page elements, such as text</a:t>
            </a:r>
            <a:r>
              <a:rPr lang="en-US" dirty="0" smtClean="0"/>
              <a:t>, ruler </a:t>
            </a:r>
            <a:r>
              <a:rPr lang="en-US" dirty="0"/>
              <a:t>guides, and grids.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3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files exist as named files on </a:t>
            </a:r>
            <a:r>
              <a:rPr lang="en-US" dirty="0" smtClean="0"/>
              <a:t>your computer’s </a:t>
            </a:r>
            <a:r>
              <a:rPr lang="en-US" dirty="0"/>
              <a:t>hard drive, just like any other files.</a:t>
            </a:r>
          </a:p>
          <a:p>
            <a:r>
              <a:rPr lang="en-US" dirty="0"/>
              <a:t>When you create a library file, you </a:t>
            </a:r>
            <a:r>
              <a:rPr lang="en-US" dirty="0" smtClean="0"/>
              <a:t>specify where </a:t>
            </a:r>
            <a:r>
              <a:rPr lang="en-US" dirty="0"/>
              <a:t>it will be </a:t>
            </a:r>
            <a:r>
              <a:rPr lang="en-US" dirty="0" smtClean="0"/>
              <a:t>stored.</a:t>
            </a:r>
          </a:p>
          <a:p>
            <a:r>
              <a:rPr lang="en-US" dirty="0" smtClean="0"/>
              <a:t>You </a:t>
            </a:r>
            <a:r>
              <a:rPr lang="en-US" dirty="0"/>
              <a:t>can open </a:t>
            </a:r>
            <a:r>
              <a:rPr lang="en-US" dirty="0" smtClean="0"/>
              <a:t>and close </a:t>
            </a:r>
            <a:r>
              <a:rPr lang="en-US" dirty="0"/>
              <a:t>a library file just as you would any </a:t>
            </a:r>
            <a:r>
              <a:rPr lang="en-US" dirty="0" smtClean="0"/>
              <a:t>other file.</a:t>
            </a:r>
          </a:p>
          <a:p>
            <a:r>
              <a:rPr lang="en-US" dirty="0" smtClean="0"/>
              <a:t>Libraries </a:t>
            </a:r>
            <a:r>
              <a:rPr lang="en-US" dirty="0"/>
              <a:t>exist independently of </a:t>
            </a:r>
            <a:r>
              <a:rPr lang="en-US" dirty="0" smtClean="0"/>
              <a:t>whatever InDesign </a:t>
            </a:r>
            <a:r>
              <a:rPr lang="en-US" dirty="0"/>
              <a:t>document is open and you </a:t>
            </a:r>
            <a:r>
              <a:rPr lang="en-US" dirty="0" smtClean="0"/>
              <a:t>can open </a:t>
            </a:r>
            <a:r>
              <a:rPr lang="en-US" dirty="0"/>
              <a:t>multiple libraries, as needed.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9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file from a library in </a:t>
            </a:r>
            <a:r>
              <a:rPr lang="en-US" dirty="0" smtClean="0"/>
              <a:t>a document</a:t>
            </a:r>
            <a:r>
              <a:rPr lang="en-US" dirty="0"/>
              <a:t>, you can edit the file any way </a:t>
            </a:r>
            <a:r>
              <a:rPr lang="en-US" dirty="0" smtClean="0"/>
              <a:t>you like.</a:t>
            </a:r>
          </a:p>
          <a:p>
            <a:r>
              <a:rPr lang="en-US" dirty="0" smtClean="0"/>
              <a:t>The </a:t>
            </a:r>
            <a:r>
              <a:rPr lang="en-US" dirty="0"/>
              <a:t>edits that you make to the file in </a:t>
            </a:r>
            <a:r>
              <a:rPr lang="en-US" dirty="0" smtClean="0"/>
              <a:t>the document </a:t>
            </a:r>
            <a:r>
              <a:rPr lang="en-US" dirty="0"/>
              <a:t>do not affect the original file in </a:t>
            </a:r>
            <a:r>
              <a:rPr lang="en-US" dirty="0" smtClean="0"/>
              <a:t>the library </a:t>
            </a:r>
            <a:r>
              <a:rPr lang="en-US" dirty="0"/>
              <a:t>in any way.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0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has two great commands that </a:t>
            </a:r>
            <a:r>
              <a:rPr lang="en-US" dirty="0" smtClean="0"/>
              <a:t>allow you </a:t>
            </a:r>
            <a:r>
              <a:rPr lang="en-US" dirty="0"/>
              <a:t>to add all the objects on a page to a </a:t>
            </a:r>
            <a:r>
              <a:rPr lang="en-US" dirty="0" smtClean="0"/>
              <a:t>library as </a:t>
            </a:r>
            <a:r>
              <a:rPr lang="en-US" dirty="0"/>
              <a:t>one single object or as separate objects.</a:t>
            </a:r>
          </a:p>
          <a:p>
            <a:r>
              <a:rPr lang="en-US" dirty="0"/>
              <a:t>Both commands are found on the </a:t>
            </a:r>
            <a:r>
              <a:rPr lang="en-US" dirty="0" smtClean="0"/>
              <a:t>Library panel menu.</a:t>
            </a:r>
            <a:endParaRPr lang="en-US" dirty="0"/>
          </a:p>
          <a:p>
            <a:r>
              <a:rPr lang="en-US" dirty="0"/>
              <a:t>You don’t need to select any objects on the </a:t>
            </a:r>
            <a:r>
              <a:rPr lang="en-US" dirty="0" smtClean="0"/>
              <a:t>page before </a:t>
            </a:r>
            <a:r>
              <a:rPr lang="en-US" dirty="0"/>
              <a:t>choosing either of these two commands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</a:t>
            </a:r>
            <a:r>
              <a:rPr lang="en-US" dirty="0"/>
              <a:t>the results of adding </a:t>
            </a:r>
            <a:r>
              <a:rPr lang="en-US" dirty="0" smtClean="0"/>
              <a:t>all objects </a:t>
            </a:r>
            <a:r>
              <a:rPr lang="en-US" dirty="0"/>
              <a:t>on the page as separate objects.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3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4229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items on page added to library as separate objects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05" y="1662417"/>
            <a:ext cx="2744787" cy="362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9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Multiple Graphics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apply settings in the Frame </a:t>
            </a:r>
            <a:r>
              <a:rPr lang="en-US" dirty="0" smtClean="0"/>
              <a:t>Fitting Options </a:t>
            </a:r>
            <a:r>
              <a:rPr lang="en-US" dirty="0"/>
              <a:t>dialog box with a document open </a:t>
            </a:r>
            <a:r>
              <a:rPr lang="en-US" dirty="0" smtClean="0"/>
              <a:t>and no </a:t>
            </a:r>
            <a:r>
              <a:rPr lang="en-US" dirty="0"/>
              <a:t>frames selected, the options will apply to </a:t>
            </a:r>
            <a:r>
              <a:rPr lang="en-US" dirty="0" smtClean="0"/>
              <a:t>all frames </a:t>
            </a:r>
            <a:r>
              <a:rPr lang="en-US" dirty="0"/>
              <a:t>you create in that document </a:t>
            </a:r>
            <a:r>
              <a:rPr lang="en-US" dirty="0" smtClean="0"/>
              <a:t>only.</a:t>
            </a:r>
          </a:p>
          <a:p>
            <a:r>
              <a:rPr lang="en-US" dirty="0" smtClean="0"/>
              <a:t>If you apply </a:t>
            </a:r>
            <a:r>
              <a:rPr lang="en-US" dirty="0"/>
              <a:t>frame fitting options to a selected frame</a:t>
            </a:r>
            <a:r>
              <a:rPr lang="en-US" dirty="0" smtClean="0"/>
              <a:t>, the </a:t>
            </a:r>
            <a:r>
              <a:rPr lang="en-US" dirty="0"/>
              <a:t>options affect only that frame.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3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3905</Words>
  <Application>Microsoft Office PowerPoint</Application>
  <PresentationFormat>On-screen Show (4:3)</PresentationFormat>
  <Paragraphs>359</Paragraphs>
  <Slides>86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ＭＳ Ｐゴシック</vt:lpstr>
      <vt:lpstr>Arial</vt:lpstr>
      <vt:lpstr>Calibri</vt:lpstr>
      <vt:lpstr>Blank Presentation</vt:lpstr>
      <vt:lpstr>Chapter 6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Placing Multiple Graphics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Using the Links Panel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Exploring Image Resolution Issues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Placing Vector Graphics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Interfacing InDesign with Photoshop</vt:lpstr>
      <vt:lpstr>Using Libraries</vt:lpstr>
      <vt:lpstr>Using Libraries</vt:lpstr>
      <vt:lpstr>Using Libraries</vt:lpstr>
      <vt:lpstr>Using Libraries</vt:lpstr>
      <vt:lpstr>Using Libraries</vt:lpstr>
      <vt:lpstr>Using Libraries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32</cp:revision>
  <dcterms:created xsi:type="dcterms:W3CDTF">2012-03-02T18:09:51Z</dcterms:created>
  <dcterms:modified xsi:type="dcterms:W3CDTF">2014-06-27T14:43:41Z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