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8" r:id="rId2"/>
    <p:sldId id="261" r:id="rId3"/>
    <p:sldId id="262" r:id="rId4"/>
    <p:sldId id="263" r:id="rId5"/>
    <p:sldId id="264" r:id="rId6"/>
    <p:sldId id="266" r:id="rId7"/>
    <p:sldId id="295" r:id="rId8"/>
    <p:sldId id="267" r:id="rId9"/>
    <p:sldId id="269" r:id="rId10"/>
    <p:sldId id="270" r:id="rId11"/>
    <p:sldId id="271" r:id="rId12"/>
    <p:sldId id="296" r:id="rId13"/>
    <p:sldId id="297" r:id="rId14"/>
    <p:sldId id="298" r:id="rId15"/>
    <p:sldId id="272" r:id="rId16"/>
    <p:sldId id="299" r:id="rId17"/>
    <p:sldId id="300" r:id="rId18"/>
    <p:sldId id="273" r:id="rId19"/>
    <p:sldId id="301" r:id="rId20"/>
    <p:sldId id="303" r:id="rId21"/>
    <p:sldId id="304" r:id="rId22"/>
    <p:sldId id="305" r:id="rId23"/>
    <p:sldId id="275" r:id="rId24"/>
    <p:sldId id="306" r:id="rId25"/>
    <p:sldId id="307" r:id="rId26"/>
    <p:sldId id="308" r:id="rId27"/>
    <p:sldId id="309" r:id="rId28"/>
    <p:sldId id="310" r:id="rId29"/>
    <p:sldId id="311" r:id="rId30"/>
    <p:sldId id="313" r:id="rId31"/>
    <p:sldId id="312" r:id="rId32"/>
    <p:sldId id="314" r:id="rId33"/>
    <p:sldId id="315" r:id="rId34"/>
    <p:sldId id="316" r:id="rId35"/>
    <p:sldId id="317" r:id="rId36"/>
    <p:sldId id="284" r:id="rId37"/>
    <p:sldId id="285" r:id="rId38"/>
    <p:sldId id="318" r:id="rId39"/>
    <p:sldId id="319" r:id="rId40"/>
    <p:sldId id="320" r:id="rId41"/>
    <p:sldId id="286" r:id="rId42"/>
    <p:sldId id="321" r:id="rId43"/>
    <p:sldId id="287" r:id="rId44"/>
    <p:sldId id="288" r:id="rId45"/>
    <p:sldId id="289" r:id="rId46"/>
    <p:sldId id="290" r:id="rId47"/>
    <p:sldId id="322" r:id="rId48"/>
    <p:sldId id="291" r:id="rId49"/>
    <p:sldId id="323" r:id="rId50"/>
    <p:sldId id="292" r:id="rId51"/>
    <p:sldId id="324" r:id="rId52"/>
    <p:sldId id="325" r:id="rId53"/>
    <p:sldId id="326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4" d="100"/>
          <a:sy n="54" d="100"/>
        </p:scale>
        <p:origin x="111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1C8C8-F488-4C1A-8437-F84049CEA3F2}" type="datetimeFigureOut">
              <a:rPr lang="en-US" smtClean="0"/>
              <a:t>6/27/2014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B3375-C7BE-478A-90DD-1A2DC2D23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63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4285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6018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4709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5329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0622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3608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7340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3304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0686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382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286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5815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910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69008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26796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83541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35610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26427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87103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37022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55523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2272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53685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2730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41366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34975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71288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63685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55423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56817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82149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76064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7277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97073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06048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93778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20549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8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92365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62170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8237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27174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70924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80899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0395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820695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E788264-6692-410E-9E6B-B80DA10B784A}" type="slidenum">
              <a:rPr lang="en-US" smtClean="0"/>
              <a:pPr/>
              <a:t>50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63207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19150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22109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E788264-6692-410E-9E6B-B80DA10B784A}" type="slidenum">
              <a:rPr lang="en-US" smtClean="0"/>
              <a:pPr/>
              <a:t>53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4765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401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7409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3680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F6BCBC2-B903-4EDD-900E-871EBE542943}" type="slidenum">
              <a:rPr lang="en-US" smtClean="0"/>
              <a:pPr/>
              <a:t>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1671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D-PPT-Maste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2057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130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89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ID-PPT-Master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5943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509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rgbClr val="942D37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rgbClr val="942D37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rgbClr val="942D37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rgbClr val="942D37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30B15"/>
        </a:buClr>
        <a:buChar char="–"/>
        <a:defRPr sz="2500">
          <a:solidFill>
            <a:srgbClr val="EC7B0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7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Graphics</a:t>
            </a:r>
          </a:p>
        </p:txBody>
      </p:sp>
    </p:spTree>
    <p:extLst>
      <p:ext uri="{BB962C8B-B14F-4D97-AF65-F5344CB8AC3E}">
        <p14:creationId xmlns:p14="http://schemas.microsoft.com/office/powerpoint/2010/main" val="186698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Pen Tool</a:t>
            </a:r>
          </a:p>
        </p:txBody>
      </p:sp>
      <p:sp>
        <p:nvSpPr>
          <p:cNvPr id="39938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the Direct Selection tool, </a:t>
            </a:r>
            <a:r>
              <a:rPr lang="en-US" dirty="0" smtClean="0"/>
              <a:t>you can </a:t>
            </a:r>
            <a:r>
              <a:rPr lang="en-US" dirty="0"/>
              <a:t>manipulate the direction lines of </a:t>
            </a:r>
            <a:r>
              <a:rPr lang="en-US" dirty="0" smtClean="0"/>
              <a:t>a smooth point.</a:t>
            </a:r>
          </a:p>
          <a:p>
            <a:r>
              <a:rPr lang="en-US" dirty="0" smtClean="0"/>
              <a:t>When </a:t>
            </a:r>
            <a:r>
              <a:rPr lang="en-US" dirty="0"/>
              <a:t>you do this, you </a:t>
            </a:r>
            <a:r>
              <a:rPr lang="en-US" dirty="0" smtClean="0"/>
              <a:t>alter the </a:t>
            </a:r>
            <a:r>
              <a:rPr lang="en-US" dirty="0"/>
              <a:t>arc of both segments attached to </a:t>
            </a:r>
            <a:r>
              <a:rPr lang="en-US" dirty="0" smtClean="0"/>
              <a:t>the point</a:t>
            </a:r>
            <a:r>
              <a:rPr lang="en-US" dirty="0"/>
              <a:t>, </a:t>
            </a:r>
            <a:r>
              <a:rPr lang="en-US" dirty="0" smtClean="0"/>
              <a:t>always maintaining </a:t>
            </a:r>
            <a:r>
              <a:rPr lang="en-US" dirty="0"/>
              <a:t>a smooth </a:t>
            </a:r>
            <a:r>
              <a:rPr lang="en-US" dirty="0" smtClean="0"/>
              <a:t>transition through </a:t>
            </a:r>
            <a:r>
              <a:rPr lang="en-US" dirty="0"/>
              <a:t>the anchor </a:t>
            </a:r>
            <a:r>
              <a:rPr lang="en-US" dirty="0" smtClean="0"/>
              <a:t>point.</a:t>
            </a:r>
          </a:p>
          <a:p>
            <a:r>
              <a:rPr lang="en-US" dirty="0" smtClean="0"/>
              <a:t>Simply </a:t>
            </a:r>
            <a:r>
              <a:rPr lang="en-US" dirty="0"/>
              <a:t>click </a:t>
            </a:r>
            <a:r>
              <a:rPr lang="en-US" dirty="0" smtClean="0"/>
              <a:t>the point </a:t>
            </a:r>
            <a:r>
              <a:rPr lang="en-US" dirty="0"/>
              <a:t>that you want to modify, then drag </a:t>
            </a:r>
            <a:r>
              <a:rPr lang="en-US" dirty="0" smtClean="0"/>
              <a:t>the </a:t>
            </a:r>
            <a:r>
              <a:rPr lang="en-US" b="1" dirty="0" smtClean="0"/>
              <a:t>direction </a:t>
            </a:r>
            <a:r>
              <a:rPr lang="en-US" b="1" dirty="0"/>
              <a:t>handle</a:t>
            </a:r>
            <a:r>
              <a:rPr lang="en-US" dirty="0"/>
              <a:t>—the round blue circle at </a:t>
            </a:r>
            <a:r>
              <a:rPr lang="en-US" dirty="0" smtClean="0"/>
              <a:t>the top </a:t>
            </a:r>
            <a:r>
              <a:rPr lang="en-US" dirty="0"/>
              <a:t>of the direction line—in a new </a:t>
            </a:r>
            <a:r>
              <a:rPr lang="en-US" dirty="0" smtClean="0"/>
              <a:t>direction </a:t>
            </a:r>
            <a:r>
              <a:rPr lang="en-US" dirty="0" smtClean="0"/>
              <a:t>to </a:t>
            </a:r>
            <a:r>
              <a:rPr lang="en-US" dirty="0"/>
              <a:t>shorten or elongate it.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496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Pen Tool</a:t>
            </a:r>
          </a:p>
        </p:txBody>
      </p:sp>
      <p:sp>
        <p:nvSpPr>
          <p:cNvPr id="41986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two segments are joined at a </a:t>
            </a:r>
            <a:r>
              <a:rPr lang="en-US" dirty="0" smtClean="0"/>
              <a:t>corner point</a:t>
            </a:r>
            <a:r>
              <a:rPr lang="en-US" dirty="0"/>
              <a:t>, the two segments can be </a:t>
            </a:r>
            <a:r>
              <a:rPr lang="en-US" dirty="0" smtClean="0"/>
              <a:t>manipulated independently.</a:t>
            </a:r>
          </a:p>
          <a:p>
            <a:r>
              <a:rPr lang="en-US" dirty="0" smtClean="0"/>
              <a:t>A </a:t>
            </a:r>
            <a:r>
              <a:rPr lang="en-US" dirty="0"/>
              <a:t>corner point can join </a:t>
            </a:r>
            <a:r>
              <a:rPr lang="en-US" dirty="0" smtClean="0"/>
              <a:t>two straight </a:t>
            </a:r>
            <a:r>
              <a:rPr lang="en-US" dirty="0"/>
              <a:t>segments, one straight segment </a:t>
            </a:r>
            <a:r>
              <a:rPr lang="en-US" dirty="0" smtClean="0"/>
              <a:t>and one </a:t>
            </a:r>
            <a:r>
              <a:rPr lang="en-US" dirty="0"/>
              <a:t>curved segment, or two curved segments</a:t>
            </a:r>
            <a:r>
              <a:rPr lang="en-US" dirty="0" smtClean="0"/>
              <a:t>, having </a:t>
            </a:r>
            <a:r>
              <a:rPr lang="en-US" dirty="0"/>
              <a:t>zero, one, and two direction lines</a:t>
            </a:r>
            <a:r>
              <a:rPr lang="en-US" dirty="0" smtClean="0"/>
              <a:t>, respectively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8270875" y="6429375"/>
            <a:ext cx="6254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35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Pen Tool</a:t>
            </a:r>
          </a:p>
        </p:txBody>
      </p:sp>
      <p:sp>
        <p:nvSpPr>
          <p:cNvPr id="41986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Direction lines work in </a:t>
            </a:r>
            <a:r>
              <a:rPr lang="en-US" dirty="0" smtClean="0"/>
              <a:t>tandem. When you move </a:t>
            </a:r>
            <a:r>
              <a:rPr lang="en-US" dirty="0"/>
              <a:t>one, the other one also </a:t>
            </a:r>
            <a:r>
              <a:rPr lang="en-US" dirty="0" smtClean="0"/>
              <a:t>moves. This is often </a:t>
            </a:r>
            <a:r>
              <a:rPr lang="en-US" dirty="0"/>
              <a:t>very useful when making curved paths</a:t>
            </a:r>
            <a:r>
              <a:rPr lang="en-US" dirty="0" smtClean="0"/>
              <a:t>.</a:t>
            </a:r>
          </a:p>
          <a:p>
            <a:r>
              <a:rPr lang="en-US" dirty="0"/>
              <a:t>However, in some cases, you will want </a:t>
            </a:r>
            <a:r>
              <a:rPr lang="en-US" dirty="0" smtClean="0"/>
              <a:t>to move </a:t>
            </a:r>
            <a:r>
              <a:rPr lang="en-US" dirty="0"/>
              <a:t>one direction line independently of </a:t>
            </a:r>
            <a:r>
              <a:rPr lang="en-US" dirty="0" smtClean="0"/>
              <a:t>the other</a:t>
            </a:r>
            <a:r>
              <a:rPr lang="en-US" dirty="0"/>
              <a:t>, especially when creating or tracing </a:t>
            </a:r>
            <a:r>
              <a:rPr lang="en-US" dirty="0" smtClean="0"/>
              <a:t>a path </a:t>
            </a:r>
            <a:r>
              <a:rPr lang="en-US" dirty="0"/>
              <a:t>that abruptly changes direction.</a:t>
            </a:r>
            <a:endParaRPr lang="en-US" dirty="0" smtClean="0"/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8270875" y="6429375"/>
            <a:ext cx="6254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62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Pen Tool</a:t>
            </a:r>
          </a:p>
        </p:txBody>
      </p:sp>
      <p:sp>
        <p:nvSpPr>
          <p:cNvPr id="41986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Convert Direction Point tool “breaks</a:t>
            </a:r>
            <a:r>
              <a:rPr lang="en-US" dirty="0" smtClean="0"/>
              <a:t>” a </a:t>
            </a:r>
            <a:r>
              <a:rPr lang="en-US" dirty="0"/>
              <a:t>smooth point’s direction lines and </a:t>
            </a:r>
            <a:r>
              <a:rPr lang="en-US" dirty="0" smtClean="0"/>
              <a:t>allows you </a:t>
            </a:r>
            <a:r>
              <a:rPr lang="en-US" dirty="0"/>
              <a:t>to move one independently of </a:t>
            </a:r>
            <a:r>
              <a:rPr lang="en-US" dirty="0" smtClean="0"/>
              <a:t>the other.</a:t>
            </a:r>
          </a:p>
          <a:p>
            <a:r>
              <a:rPr lang="en-US" dirty="0" smtClean="0"/>
              <a:t>When </a:t>
            </a:r>
            <a:r>
              <a:rPr lang="en-US" dirty="0"/>
              <a:t>you do so, the smooth point </a:t>
            </a:r>
            <a:r>
              <a:rPr lang="en-US" dirty="0" smtClean="0"/>
              <a:t>is converted </a:t>
            </a:r>
            <a:r>
              <a:rPr lang="en-US" dirty="0"/>
              <a:t>to a corner point that now joins </a:t>
            </a:r>
            <a:r>
              <a:rPr lang="en-US" dirty="0" smtClean="0"/>
              <a:t>two unrelated </a:t>
            </a:r>
            <a:r>
              <a:rPr lang="en-US" dirty="0"/>
              <a:t>curved </a:t>
            </a:r>
            <a:r>
              <a:rPr lang="en-US" dirty="0" smtClean="0"/>
              <a:t>paths.</a:t>
            </a:r>
          </a:p>
          <a:p>
            <a:r>
              <a:rPr lang="en-US" dirty="0" smtClean="0"/>
              <a:t>Once </a:t>
            </a:r>
            <a:r>
              <a:rPr lang="en-US" dirty="0"/>
              <a:t>the </a:t>
            </a:r>
            <a:r>
              <a:rPr lang="en-US" dirty="0" smtClean="0"/>
              <a:t>direction lines </a:t>
            </a:r>
            <a:r>
              <a:rPr lang="en-US" dirty="0"/>
              <a:t>are broken, they remain broken. </a:t>
            </a:r>
            <a:r>
              <a:rPr lang="en-US" dirty="0" smtClean="0"/>
              <a:t>You can </a:t>
            </a:r>
            <a:r>
              <a:rPr lang="en-US" dirty="0"/>
              <a:t>manipulate them independently with </a:t>
            </a:r>
            <a:r>
              <a:rPr lang="en-US" dirty="0" smtClean="0"/>
              <a:t>the Direct </a:t>
            </a:r>
            <a:r>
              <a:rPr lang="en-US" dirty="0"/>
              <a:t>Selection tool; you no longer need </a:t>
            </a:r>
            <a:r>
              <a:rPr lang="en-US" dirty="0" smtClean="0"/>
              <a:t>the Convert </a:t>
            </a:r>
            <a:r>
              <a:rPr lang="en-US" dirty="0"/>
              <a:t>Direction Point tool to do so.</a:t>
            </a:r>
            <a:endParaRPr lang="en-US" dirty="0" smtClean="0"/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8270875" y="6429375"/>
            <a:ext cx="6254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18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Pen Tool</a:t>
            </a:r>
          </a:p>
        </p:txBody>
      </p:sp>
      <p:sp>
        <p:nvSpPr>
          <p:cNvPr id="41986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Convert Direction Point tool can </a:t>
            </a:r>
            <a:r>
              <a:rPr lang="en-US" dirty="0" smtClean="0"/>
              <a:t>also be </a:t>
            </a:r>
            <a:r>
              <a:rPr lang="en-US" dirty="0"/>
              <a:t>used to change corner points to </a:t>
            </a:r>
            <a:r>
              <a:rPr lang="en-US" dirty="0" smtClean="0"/>
              <a:t>smooth points </a:t>
            </a:r>
            <a:r>
              <a:rPr lang="en-US" dirty="0"/>
              <a:t>and smooth points to corner points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8270875" y="6429375"/>
            <a:ext cx="6254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78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Pen Tool</a:t>
            </a:r>
          </a:p>
        </p:txBody>
      </p:sp>
      <p:pic>
        <p:nvPicPr>
          <p:cNvPr id="44034" name="Picture 4" descr="Fig G-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73" y="2105163"/>
            <a:ext cx="6376853" cy="3467890"/>
          </a:xfrm>
        </p:spPr>
      </p:pic>
      <p:sp>
        <p:nvSpPr>
          <p:cNvPr id="44036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5709045"/>
            <a:ext cx="9144000" cy="475057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 smtClean="0"/>
              <a:t>Converting a corner point to a smooth point</a:t>
            </a:r>
          </a:p>
        </p:txBody>
      </p:sp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76563" y="2184140"/>
            <a:ext cx="1218473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dirty="0"/>
              <a:t>Corner point</a:t>
            </a:r>
          </a:p>
        </p:txBody>
      </p:sp>
      <p:sp>
        <p:nvSpPr>
          <p:cNvPr id="16396" name="Text Box 13"/>
          <p:cNvSpPr txBox="1">
            <a:spLocks noChangeArrowheads="1"/>
          </p:cNvSpPr>
          <p:nvPr/>
        </p:nvSpPr>
        <p:spPr bwMode="auto">
          <a:xfrm>
            <a:off x="7811226" y="3635781"/>
            <a:ext cx="1244600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Corner point converted to a smooth point</a:t>
            </a:r>
            <a:endParaRPr lang="en-US" dirty="0"/>
          </a:p>
        </p:txBody>
      </p:sp>
      <p:sp>
        <p:nvSpPr>
          <p:cNvPr id="16398" name="Text Box 15"/>
          <p:cNvSpPr txBox="1">
            <a:spLocks noChangeArrowheads="1"/>
          </p:cNvSpPr>
          <p:nvPr/>
        </p:nvSpPr>
        <p:spPr bwMode="auto">
          <a:xfrm>
            <a:off x="5740974" y="975343"/>
            <a:ext cx="2818252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 smtClean="0"/>
              <a:t>Convert Direction Point tool being used to create new direction lines</a:t>
            </a:r>
            <a:endParaRPr lang="en-US" dirty="0"/>
          </a:p>
        </p:txBody>
      </p:sp>
      <p:sp>
        <p:nvSpPr>
          <p:cNvPr id="44042" name="Line 16"/>
          <p:cNvSpPr>
            <a:spLocks noChangeShapeType="1"/>
          </p:cNvSpPr>
          <p:nvPr/>
        </p:nvSpPr>
        <p:spPr bwMode="auto">
          <a:xfrm flipH="1">
            <a:off x="7150100" y="1828800"/>
            <a:ext cx="0" cy="798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295036" y="2451879"/>
            <a:ext cx="1679262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6135974" y="2451881"/>
            <a:ext cx="1748852" cy="1358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3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Pen Tool</a:t>
            </a:r>
          </a:p>
        </p:txBody>
      </p:sp>
      <p:sp>
        <p:nvSpPr>
          <p:cNvPr id="41986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convert a smooth point to a corner point, simply </a:t>
            </a:r>
            <a:r>
              <a:rPr lang="en-US" dirty="0"/>
              <a:t>click the Convert Direction Point tool </a:t>
            </a:r>
            <a:r>
              <a:rPr lang="en-US" dirty="0" smtClean="0"/>
              <a:t>on the </a:t>
            </a:r>
            <a:r>
              <a:rPr lang="en-US" dirty="0"/>
              <a:t>smooth </a:t>
            </a:r>
            <a:r>
              <a:rPr lang="en-US" dirty="0" smtClean="0"/>
              <a:t>point.</a:t>
            </a:r>
          </a:p>
          <a:p>
            <a:r>
              <a:rPr lang="en-US" dirty="0" smtClean="0"/>
              <a:t>The </a:t>
            </a:r>
            <a:r>
              <a:rPr lang="en-US" dirty="0"/>
              <a:t>direction lines </a:t>
            </a:r>
            <a:r>
              <a:rPr lang="en-US" dirty="0" smtClean="0"/>
              <a:t>disappear and </a:t>
            </a:r>
            <a:r>
              <a:rPr lang="en-US" dirty="0"/>
              <a:t>the two attached paths become </a:t>
            </a:r>
            <a:r>
              <a:rPr lang="en-US" dirty="0" smtClean="0"/>
              <a:t>straight paths.</a:t>
            </a: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8270875" y="6429375"/>
            <a:ext cx="6254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9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Pen Tool</a:t>
            </a:r>
          </a:p>
        </p:txBody>
      </p:sp>
      <p:sp>
        <p:nvSpPr>
          <p:cNvPr id="41986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</a:t>
            </a:r>
            <a:r>
              <a:rPr lang="en-US" dirty="0"/>
              <a:t>drag a direction line with the </a:t>
            </a:r>
            <a:r>
              <a:rPr lang="en-US" dirty="0" smtClean="0"/>
              <a:t>Convert Direction Point tool, the point is automatically converted from a </a:t>
            </a:r>
            <a:r>
              <a:rPr lang="en-US" dirty="0"/>
              <a:t>smooth point to a </a:t>
            </a:r>
            <a:r>
              <a:rPr lang="en-US" dirty="0" smtClean="0"/>
              <a:t>corner point.</a:t>
            </a:r>
          </a:p>
          <a:p>
            <a:r>
              <a:rPr lang="en-US" dirty="0" smtClean="0"/>
              <a:t>Therefore</a:t>
            </a:r>
            <a:r>
              <a:rPr lang="en-US" dirty="0"/>
              <a:t>, the direction line you </a:t>
            </a:r>
            <a:r>
              <a:rPr lang="en-US" dirty="0" smtClean="0"/>
              <a:t>are dragging </a:t>
            </a:r>
            <a:r>
              <a:rPr lang="en-US" dirty="0"/>
              <a:t>moves independently from </a:t>
            </a:r>
            <a:r>
              <a:rPr lang="en-US" dirty="0" smtClean="0"/>
              <a:t>the other </a:t>
            </a:r>
            <a:r>
              <a:rPr lang="en-US" dirty="0"/>
              <a:t>direction line.</a:t>
            </a: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8270875" y="6429375"/>
            <a:ext cx="6254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47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Reshaping Frames and </a:t>
            </a:r>
            <a:br>
              <a:rPr lang="en-US" dirty="0" smtClean="0"/>
            </a:br>
            <a:r>
              <a:rPr lang="en-US" dirty="0" smtClean="0"/>
              <a:t>Applying Stroke Effects</a:t>
            </a:r>
          </a:p>
        </p:txBody>
      </p:sp>
      <p:sp>
        <p:nvSpPr>
          <p:cNvPr id="46082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Tools panel offers a number of </a:t>
            </a:r>
            <a:r>
              <a:rPr lang="en-US" dirty="0" smtClean="0"/>
              <a:t>tools for </a:t>
            </a:r>
            <a:r>
              <a:rPr lang="en-US" dirty="0"/>
              <a:t>creating basic </a:t>
            </a:r>
            <a:r>
              <a:rPr lang="en-US" dirty="0" smtClean="0"/>
              <a:t>shapes.</a:t>
            </a:r>
          </a:p>
          <a:p>
            <a:r>
              <a:rPr lang="en-US" dirty="0" smtClean="0"/>
              <a:t>The graphics frame </a:t>
            </a:r>
            <a:r>
              <a:rPr lang="en-US" dirty="0"/>
              <a:t>tools </a:t>
            </a:r>
            <a:r>
              <a:rPr lang="en-US" dirty="0" smtClean="0"/>
              <a:t>include:</a:t>
            </a:r>
          </a:p>
          <a:p>
            <a:pPr lvl="1"/>
            <a:r>
              <a:rPr lang="en-US" dirty="0" smtClean="0"/>
              <a:t>Rectangle</a:t>
            </a:r>
          </a:p>
          <a:p>
            <a:pPr lvl="1"/>
            <a:r>
              <a:rPr lang="en-US" dirty="0" smtClean="0"/>
              <a:t>Polygon</a:t>
            </a:r>
          </a:p>
          <a:p>
            <a:pPr lvl="1"/>
            <a:r>
              <a:rPr lang="en-US" dirty="0" smtClean="0"/>
              <a:t>Ellipse</a:t>
            </a:r>
            <a:endParaRPr lang="en-US" dirty="0"/>
          </a:p>
          <a:p>
            <a:r>
              <a:rPr lang="en-US" dirty="0" smtClean="0"/>
              <a:t>You can also use the regular Rectangle</a:t>
            </a:r>
            <a:r>
              <a:rPr lang="en-US" dirty="0"/>
              <a:t>, Polygon, and Ellipse tools.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13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Reshaping Frames and </a:t>
            </a:r>
            <a:br>
              <a:rPr lang="en-US" dirty="0" smtClean="0"/>
            </a:br>
            <a:r>
              <a:rPr lang="en-US" dirty="0" smtClean="0"/>
              <a:t>Applying Stroke Effects</a:t>
            </a:r>
          </a:p>
        </p:txBody>
      </p:sp>
      <p:sp>
        <p:nvSpPr>
          <p:cNvPr id="46082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objects </a:t>
            </a:r>
            <a:r>
              <a:rPr lang="en-US" dirty="0"/>
              <a:t>that you create with any of these </a:t>
            </a:r>
            <a:r>
              <a:rPr lang="en-US" dirty="0" smtClean="0"/>
              <a:t>tools can </a:t>
            </a:r>
            <a:r>
              <a:rPr lang="en-US" dirty="0"/>
              <a:t>be modified using the Direct </a:t>
            </a:r>
            <a:r>
              <a:rPr lang="en-US" dirty="0" smtClean="0"/>
              <a:t>Selection tool </a:t>
            </a:r>
            <a:r>
              <a:rPr lang="en-US" dirty="0"/>
              <a:t>or the Pen tool.</a:t>
            </a:r>
          </a:p>
          <a:p>
            <a:r>
              <a:rPr lang="en-US" dirty="0"/>
              <a:t>When you select an object, the </a:t>
            </a:r>
            <a:r>
              <a:rPr lang="en-US" dirty="0" smtClean="0"/>
              <a:t>appearance of </a:t>
            </a:r>
            <a:r>
              <a:rPr lang="en-US" dirty="0"/>
              <a:t>the object will differ depending on </a:t>
            </a:r>
            <a:r>
              <a:rPr lang="en-US" dirty="0" smtClean="0"/>
              <a:t>which of </a:t>
            </a:r>
            <a:r>
              <a:rPr lang="en-US" dirty="0"/>
              <a:t>the two selection tools is selected on </a:t>
            </a:r>
            <a:r>
              <a:rPr lang="en-US" dirty="0" smtClean="0"/>
              <a:t>the Tools panel.</a:t>
            </a:r>
          </a:p>
        </p:txBody>
      </p:sp>
    </p:spTree>
    <p:extLst>
      <p:ext uri="{BB962C8B-B14F-4D97-AF65-F5344CB8AC3E}">
        <p14:creationId xmlns:p14="http://schemas.microsoft.com/office/powerpoint/2010/main" val="272814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Pen Tool</a:t>
            </a:r>
          </a:p>
        </p:txBody>
      </p:sp>
      <p:sp>
        <p:nvSpPr>
          <p:cNvPr id="21506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Pen tool creates straight or curved line segments called </a:t>
            </a:r>
            <a:r>
              <a:rPr lang="en-US" b="1" dirty="0" smtClean="0"/>
              <a:t>paths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Clicking the Pen </a:t>
            </a:r>
            <a:r>
              <a:rPr lang="en-US" dirty="0" smtClean="0"/>
              <a:t>tool </a:t>
            </a:r>
            <a:r>
              <a:rPr lang="en-US" dirty="0" smtClean="0"/>
              <a:t>on the page creates an </a:t>
            </a:r>
            <a:r>
              <a:rPr lang="en-US" b="1" dirty="0" smtClean="0"/>
              <a:t>anchor point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Line segments </a:t>
            </a:r>
            <a:r>
              <a:rPr lang="en-US" dirty="0" smtClean="0"/>
              <a:t>are automatically placed between every two anchor points.</a:t>
            </a:r>
          </a:p>
        </p:txBody>
      </p:sp>
    </p:spTree>
    <p:extLst>
      <p:ext uri="{BB962C8B-B14F-4D97-AF65-F5344CB8AC3E}">
        <p14:creationId xmlns:p14="http://schemas.microsoft.com/office/powerpoint/2010/main" val="344506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Reshaping Frames and </a:t>
            </a:r>
            <a:br>
              <a:rPr lang="en-US" dirty="0" smtClean="0"/>
            </a:br>
            <a:r>
              <a:rPr lang="en-US" dirty="0" smtClean="0"/>
              <a:t>Applying Stroke Effects</a:t>
            </a:r>
          </a:p>
        </p:txBody>
      </p:sp>
      <p:sp>
        <p:nvSpPr>
          <p:cNvPr id="46082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Selection tool is selected, </a:t>
            </a:r>
            <a:r>
              <a:rPr lang="en-US" dirty="0" smtClean="0"/>
              <a:t>you’ll see </a:t>
            </a:r>
            <a:r>
              <a:rPr lang="en-US" dirty="0"/>
              <a:t>the object’s bounding </a:t>
            </a:r>
            <a:r>
              <a:rPr lang="en-US" dirty="0" smtClean="0"/>
              <a:t>box.</a:t>
            </a:r>
          </a:p>
          <a:p>
            <a:r>
              <a:rPr lang="en-US" dirty="0" smtClean="0"/>
              <a:t>The bounding box </a:t>
            </a:r>
            <a:r>
              <a:rPr lang="en-US" dirty="0"/>
              <a:t>includes eight handles, which you </a:t>
            </a:r>
            <a:r>
              <a:rPr lang="en-US" dirty="0" smtClean="0"/>
              <a:t>can manipulate </a:t>
            </a:r>
            <a:r>
              <a:rPr lang="en-US" dirty="0"/>
              <a:t>to change the object’s size.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43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Reshaping Frames and </a:t>
            </a:r>
            <a:br>
              <a:rPr lang="en-US" dirty="0" smtClean="0"/>
            </a:br>
            <a:r>
              <a:rPr lang="en-US" dirty="0" smtClean="0"/>
              <a:t>Applying Stroke Effects</a:t>
            </a:r>
          </a:p>
        </p:txBody>
      </p:sp>
      <p:sp>
        <p:nvSpPr>
          <p:cNvPr id="46082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click the Direct Selection tool</a:t>
            </a:r>
            <a:r>
              <a:rPr lang="en-US" dirty="0" smtClean="0"/>
              <a:t>, the </a:t>
            </a:r>
            <a:r>
              <a:rPr lang="en-US" dirty="0"/>
              <a:t>object’s bounding box disappears </a:t>
            </a:r>
            <a:r>
              <a:rPr lang="en-US" dirty="0" smtClean="0"/>
              <a:t>and is </a:t>
            </a:r>
            <a:r>
              <a:rPr lang="en-US" dirty="0"/>
              <a:t>replaced by its </a:t>
            </a:r>
            <a:r>
              <a:rPr lang="en-US" dirty="0" smtClean="0"/>
              <a:t>path.</a:t>
            </a:r>
          </a:p>
          <a:p>
            <a:r>
              <a:rPr lang="en-US" dirty="0" smtClean="0"/>
              <a:t>You </a:t>
            </a:r>
            <a:r>
              <a:rPr lang="en-US" dirty="0"/>
              <a:t>can </a:t>
            </a:r>
            <a:r>
              <a:rPr lang="en-US" dirty="0" smtClean="0"/>
              <a:t>select and </a:t>
            </a:r>
            <a:r>
              <a:rPr lang="en-US" dirty="0"/>
              <a:t>move anchor points or path </a:t>
            </a:r>
            <a:r>
              <a:rPr lang="en-US" dirty="0" smtClean="0"/>
              <a:t>segments along </a:t>
            </a:r>
            <a:r>
              <a:rPr lang="en-US" dirty="0"/>
              <a:t>the path.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986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Reshaping Frames and </a:t>
            </a:r>
            <a:br>
              <a:rPr lang="en-US" dirty="0" smtClean="0"/>
            </a:br>
            <a:r>
              <a:rPr lang="en-US" dirty="0" smtClean="0"/>
              <a:t>Applying Stroke Effects</a:t>
            </a:r>
          </a:p>
        </p:txBody>
      </p:sp>
      <p:sp>
        <p:nvSpPr>
          <p:cNvPr id="46082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Pen tool is active on the Tools panel, </a:t>
            </a:r>
            <a:r>
              <a:rPr lang="en-US" dirty="0" smtClean="0"/>
              <a:t>any selected </a:t>
            </a:r>
            <a:r>
              <a:rPr lang="en-US" dirty="0"/>
              <a:t>object is essentially a path, </a:t>
            </a:r>
            <a:r>
              <a:rPr lang="en-US" dirty="0" smtClean="0"/>
              <a:t>composed of </a:t>
            </a:r>
            <a:r>
              <a:rPr lang="en-US" dirty="0"/>
              <a:t>anchor points and path segments, </a:t>
            </a:r>
            <a:r>
              <a:rPr lang="en-US" dirty="0" smtClean="0"/>
              <a:t>which you </a:t>
            </a:r>
            <a:r>
              <a:rPr lang="en-US" dirty="0"/>
              <a:t>can manipulate like any other </a:t>
            </a:r>
            <a:r>
              <a:rPr lang="en-US" dirty="0" smtClean="0"/>
              <a:t>path.</a:t>
            </a:r>
          </a:p>
          <a:p>
            <a:r>
              <a:rPr lang="en-US" dirty="0" smtClean="0"/>
              <a:t>This means </a:t>
            </a:r>
            <a:r>
              <a:rPr lang="en-US" dirty="0"/>
              <a:t>that, using the Direct Selection tool </a:t>
            </a:r>
            <a:r>
              <a:rPr lang="en-US" dirty="0" smtClean="0"/>
              <a:t>or the </a:t>
            </a:r>
            <a:r>
              <a:rPr lang="en-US" dirty="0"/>
              <a:t>Pen tool, you can reshape any of the </a:t>
            </a:r>
            <a:r>
              <a:rPr lang="en-US" dirty="0" smtClean="0"/>
              <a:t>basic objects </a:t>
            </a:r>
            <a:r>
              <a:rPr lang="en-US" dirty="0"/>
              <a:t>you create with the shape </a:t>
            </a:r>
            <a:r>
              <a:rPr lang="en-US" dirty="0" smtClean="0"/>
              <a:t>tools—rectangles</a:t>
            </a:r>
            <a:r>
              <a:rPr lang="en-US" dirty="0"/>
              <a:t>, ellipses, and </a:t>
            </a:r>
            <a:r>
              <a:rPr lang="en-US" dirty="0" smtClean="0"/>
              <a:t>polygons.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15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Reshaping Frames and </a:t>
            </a:r>
            <a:br>
              <a:rPr lang="en-US" dirty="0" smtClean="0"/>
            </a:br>
            <a:r>
              <a:rPr lang="en-US" dirty="0" smtClean="0"/>
              <a:t>Applying Stroke Effects</a:t>
            </a:r>
          </a:p>
        </p:txBody>
      </p:sp>
      <p:sp>
        <p:nvSpPr>
          <p:cNvPr id="50178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 that you apply to a path is called a stroke.</a:t>
            </a:r>
          </a:p>
          <a:p>
            <a:r>
              <a:rPr lang="en-US" dirty="0"/>
              <a:t>Once you’ve applied a stroke to </a:t>
            </a:r>
            <a:r>
              <a:rPr lang="en-US" dirty="0" smtClean="0"/>
              <a:t>a path</a:t>
            </a:r>
            <a:r>
              <a:rPr lang="en-US" dirty="0"/>
              <a:t>, you can manipulate characteristics </a:t>
            </a:r>
            <a:r>
              <a:rPr lang="en-US" dirty="0" smtClean="0"/>
              <a:t>of the </a:t>
            </a:r>
            <a:r>
              <a:rPr lang="en-US" dirty="0"/>
              <a:t>stroke using the Stroke panel, such </a:t>
            </a:r>
            <a:r>
              <a:rPr lang="en-US" dirty="0" smtClean="0"/>
              <a:t>as the </a:t>
            </a:r>
            <a:r>
              <a:rPr lang="en-US" dirty="0"/>
              <a:t>weight or thickness of the </a:t>
            </a:r>
            <a:r>
              <a:rPr lang="en-US" dirty="0" smtClean="0"/>
              <a:t>stroke.</a:t>
            </a:r>
          </a:p>
        </p:txBody>
      </p:sp>
    </p:spTree>
    <p:extLst>
      <p:ext uri="{BB962C8B-B14F-4D97-AF65-F5344CB8AC3E}">
        <p14:creationId xmlns:p14="http://schemas.microsoft.com/office/powerpoint/2010/main" val="172162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Reshaping Frames and </a:t>
            </a:r>
            <a:br>
              <a:rPr lang="en-US" dirty="0" smtClean="0"/>
            </a:br>
            <a:r>
              <a:rPr lang="en-US" dirty="0" smtClean="0"/>
              <a:t>Applying Stroke Effects</a:t>
            </a:r>
          </a:p>
        </p:txBody>
      </p:sp>
      <p:sp>
        <p:nvSpPr>
          <p:cNvPr id="50178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</a:t>
            </a:r>
            <a:r>
              <a:rPr lang="en-US" dirty="0"/>
              <a:t>options for changing the design of </a:t>
            </a:r>
            <a:r>
              <a:rPr lang="en-US" dirty="0" smtClean="0"/>
              <a:t>the stroke</a:t>
            </a:r>
            <a:r>
              <a:rPr lang="en-US" dirty="0"/>
              <a:t>, such as making it a dotted line </a:t>
            </a:r>
            <a:r>
              <a:rPr lang="en-US" dirty="0" smtClean="0"/>
              <a:t>instead of </a:t>
            </a:r>
            <a:r>
              <a:rPr lang="en-US" dirty="0"/>
              <a:t>a solid </a:t>
            </a:r>
            <a:r>
              <a:rPr lang="en-US" dirty="0" smtClean="0"/>
              <a:t>line.</a:t>
            </a:r>
          </a:p>
          <a:p>
            <a:r>
              <a:rPr lang="en-US" dirty="0" smtClean="0"/>
              <a:t>You </a:t>
            </a:r>
            <a:r>
              <a:rPr lang="en-US" dirty="0"/>
              <a:t>can format the </a:t>
            </a:r>
            <a:r>
              <a:rPr lang="en-US" dirty="0" smtClean="0"/>
              <a:t>stroke as </a:t>
            </a:r>
            <a:r>
              <a:rPr lang="en-US" dirty="0"/>
              <a:t>a dashed stroke, and you can apply </a:t>
            </a:r>
            <a:r>
              <a:rPr lang="en-US" dirty="0" smtClean="0"/>
              <a:t>end shapes </a:t>
            </a:r>
            <a:r>
              <a:rPr lang="en-US" dirty="0"/>
              <a:t>to the stroke, such as arrowheads </a:t>
            </a:r>
            <a:r>
              <a:rPr lang="en-US" dirty="0" smtClean="0"/>
              <a:t>and tail </a:t>
            </a:r>
            <a:r>
              <a:rPr lang="en-US" dirty="0"/>
              <a:t>feathers.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489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Reshaping Frames and </a:t>
            </a:r>
            <a:br>
              <a:rPr lang="en-US" dirty="0" smtClean="0"/>
            </a:br>
            <a:r>
              <a:rPr lang="en-US" dirty="0" smtClean="0"/>
              <a:t>Applying Stroke Effects</a:t>
            </a:r>
          </a:p>
        </p:txBody>
      </p:sp>
      <p:sp>
        <p:nvSpPr>
          <p:cNvPr id="50178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Joins </a:t>
            </a:r>
            <a:r>
              <a:rPr lang="en-US" dirty="0"/>
              <a:t>define the appearance of a </a:t>
            </a:r>
            <a:r>
              <a:rPr lang="en-US" dirty="0" smtClean="0"/>
              <a:t>corner point </a:t>
            </a:r>
            <a:r>
              <a:rPr lang="en-US" dirty="0"/>
              <a:t>when a path has a stroke applied to it</a:t>
            </a:r>
            <a:r>
              <a:rPr lang="en-US" dirty="0" smtClean="0"/>
              <a:t>.</a:t>
            </a:r>
          </a:p>
          <a:p>
            <a:r>
              <a:rPr lang="en-US" dirty="0"/>
              <a:t>There are three types of </a:t>
            </a:r>
            <a:r>
              <a:rPr lang="en-US" dirty="0" smtClean="0"/>
              <a:t>joins;</a:t>
            </a:r>
          </a:p>
          <a:p>
            <a:pPr lvl="1"/>
            <a:r>
              <a:rPr lang="en-US" dirty="0" smtClean="0"/>
              <a:t>The miter join produces pointed corners and is the default.</a:t>
            </a:r>
          </a:p>
          <a:p>
            <a:pPr lvl="1"/>
            <a:r>
              <a:rPr lang="en-US" dirty="0" smtClean="0"/>
              <a:t>The round join produces rounded corners.</a:t>
            </a:r>
          </a:p>
          <a:p>
            <a:pPr lvl="1"/>
            <a:r>
              <a:rPr lang="en-US" dirty="0" smtClean="0"/>
              <a:t>The bevel join produces squared corners.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76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Reshaping Frames and </a:t>
            </a:r>
            <a:br>
              <a:rPr lang="en-US" dirty="0" smtClean="0"/>
            </a:br>
            <a:r>
              <a:rPr lang="en-US" dirty="0" smtClean="0"/>
              <a:t>Applying Stroke Effects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775" y="2047875"/>
            <a:ext cx="1491034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5734475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 smtClean="0">
                <a:latin typeface="+mn-lt"/>
              </a:rPr>
              <a:t>Three types of joins</a:t>
            </a:r>
            <a:endParaRPr lang="en-US" dirty="0">
              <a:latin typeface="+mn-lt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257300" y="2688384"/>
            <a:ext cx="1600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dirty="0" smtClean="0">
                <a:latin typeface="+mn-lt"/>
              </a:rPr>
              <a:t>Miter point</a:t>
            </a:r>
            <a:endParaRPr lang="en-US" dirty="0">
              <a:latin typeface="+mn-lt"/>
            </a:endParaRPr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2794000" y="2897250"/>
            <a:ext cx="990600" cy="0"/>
          </a:xfrm>
          <a:prstGeom prst="line">
            <a:avLst/>
          </a:prstGeom>
          <a:ln>
            <a:solidFill>
              <a:schemeClr val="tx1"/>
            </a:solidFill>
            <a:headEnd/>
            <a:tailEnd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308100" y="3638034"/>
            <a:ext cx="1600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dirty="0" smtClean="0">
                <a:latin typeface="+mn-lt"/>
              </a:rPr>
              <a:t>Round point</a:t>
            </a:r>
            <a:endParaRPr lang="en-US" dirty="0">
              <a:latin typeface="+mn-lt"/>
            </a:endParaRPr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2844800" y="3846900"/>
            <a:ext cx="990600" cy="0"/>
          </a:xfrm>
          <a:prstGeom prst="line">
            <a:avLst/>
          </a:prstGeom>
          <a:ln>
            <a:solidFill>
              <a:schemeClr val="tx1"/>
            </a:solidFill>
            <a:headEnd/>
            <a:tailEnd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320800" y="4618784"/>
            <a:ext cx="1600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dirty="0" smtClean="0">
                <a:latin typeface="+mn-lt"/>
              </a:rPr>
              <a:t>Bevel point</a:t>
            </a:r>
            <a:endParaRPr lang="en-US" dirty="0">
              <a:latin typeface="+mn-lt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2857500" y="4827650"/>
            <a:ext cx="990600" cy="0"/>
          </a:xfrm>
          <a:prstGeom prst="line">
            <a:avLst/>
          </a:prstGeom>
          <a:ln>
            <a:solidFill>
              <a:schemeClr val="tx1"/>
            </a:solidFill>
            <a:headEnd/>
            <a:tailEnd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5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Reshaping Frames and </a:t>
            </a:r>
            <a:br>
              <a:rPr lang="en-US" dirty="0" smtClean="0"/>
            </a:br>
            <a:r>
              <a:rPr lang="en-US" dirty="0" smtClean="0"/>
              <a:t>Applying Stroke Effects</a:t>
            </a:r>
          </a:p>
        </p:txBody>
      </p:sp>
      <p:sp>
        <p:nvSpPr>
          <p:cNvPr id="50178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Caps </a:t>
            </a:r>
            <a:r>
              <a:rPr lang="en-US" dirty="0"/>
              <a:t>define the appearance of end </a:t>
            </a:r>
            <a:r>
              <a:rPr lang="en-US" dirty="0" smtClean="0"/>
              <a:t>points when </a:t>
            </a:r>
            <a:r>
              <a:rPr lang="en-US" dirty="0"/>
              <a:t>a stroke is added to a </a:t>
            </a:r>
            <a:r>
              <a:rPr lang="en-US" dirty="0" smtClean="0"/>
              <a:t>path.</a:t>
            </a:r>
          </a:p>
          <a:p>
            <a:r>
              <a:rPr lang="en-US" dirty="0" smtClean="0"/>
              <a:t>The Stroke </a:t>
            </a:r>
            <a:r>
              <a:rPr lang="en-US" dirty="0"/>
              <a:t>panel offers three types of </a:t>
            </a:r>
            <a:r>
              <a:rPr lang="en-US" dirty="0" smtClean="0"/>
              <a:t>caps;</a:t>
            </a:r>
          </a:p>
          <a:p>
            <a:pPr lvl="1"/>
            <a:r>
              <a:rPr lang="en-US" dirty="0" smtClean="0"/>
              <a:t>The butt cap produces squared ends.</a:t>
            </a:r>
          </a:p>
          <a:p>
            <a:pPr lvl="1"/>
            <a:r>
              <a:rPr lang="en-US" dirty="0" smtClean="0"/>
              <a:t>The round cap produces rounded ends.</a:t>
            </a:r>
          </a:p>
          <a:p>
            <a:pPr lvl="1"/>
            <a:r>
              <a:rPr lang="en-US" dirty="0" smtClean="0"/>
              <a:t>The projecting cap applies a squared edge that extends the anchor point at a distance one-half the weight of the stroke.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2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Reshaping Frames and </a:t>
            </a:r>
            <a:br>
              <a:rPr lang="en-US" dirty="0" smtClean="0"/>
            </a:br>
            <a:r>
              <a:rPr lang="en-US" dirty="0" smtClean="0"/>
              <a:t>Applying Stroke Effects</a:t>
            </a:r>
          </a:p>
        </p:txBody>
      </p:sp>
      <p:sp>
        <p:nvSpPr>
          <p:cNvPr id="50178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 projecting cap, the weight of </a:t>
            </a:r>
            <a:r>
              <a:rPr lang="en-US" dirty="0" smtClean="0"/>
              <a:t>the stroke </a:t>
            </a:r>
            <a:r>
              <a:rPr lang="en-US" dirty="0"/>
              <a:t>is equal in all directions around </a:t>
            </a:r>
            <a:r>
              <a:rPr lang="en-US" dirty="0" smtClean="0"/>
              <a:t>the line.</a:t>
            </a:r>
          </a:p>
          <a:p>
            <a:r>
              <a:rPr lang="en-US" dirty="0" smtClean="0"/>
              <a:t>The </a:t>
            </a:r>
            <a:r>
              <a:rPr lang="en-US" dirty="0"/>
              <a:t>projecting cap is useful when </a:t>
            </a:r>
            <a:r>
              <a:rPr lang="en-US" dirty="0" smtClean="0"/>
              <a:t>you align </a:t>
            </a:r>
            <a:r>
              <a:rPr lang="en-US" dirty="0"/>
              <a:t>two anchor points at a right </a:t>
            </a:r>
            <a:r>
              <a:rPr lang="en-US" dirty="0" smtClean="0"/>
              <a:t>angle.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17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Reshaping Frames and </a:t>
            </a:r>
            <a:br>
              <a:rPr lang="en-US" dirty="0" smtClean="0"/>
            </a:br>
            <a:r>
              <a:rPr lang="en-US" dirty="0" smtClean="0"/>
              <a:t>Applying Stroke Effects</a:t>
            </a:r>
          </a:p>
        </p:txBody>
      </p:sp>
      <p:sp>
        <p:nvSpPr>
          <p:cNvPr id="50178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miter </a:t>
            </a:r>
            <a:r>
              <a:rPr lang="en-US" dirty="0"/>
              <a:t>limit determines when a </a:t>
            </a:r>
            <a:r>
              <a:rPr lang="en-US" dirty="0" smtClean="0"/>
              <a:t>miter join </a:t>
            </a:r>
            <a:r>
              <a:rPr lang="en-US" dirty="0"/>
              <a:t>will be squared off to a beveled edge.</a:t>
            </a:r>
          </a:p>
          <a:p>
            <a:r>
              <a:rPr lang="en-US" dirty="0"/>
              <a:t>The miter is the length of the point, from </a:t>
            </a:r>
            <a:r>
              <a:rPr lang="en-US" dirty="0" smtClean="0"/>
              <a:t>the inside </a:t>
            </a:r>
            <a:r>
              <a:rPr lang="en-US" dirty="0"/>
              <a:t>to the outside, as shown in </a:t>
            </a:r>
            <a:r>
              <a:rPr lang="en-US" dirty="0" smtClean="0"/>
              <a:t>the following figure.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Pen Tool</a:t>
            </a:r>
          </a:p>
        </p:txBody>
      </p:sp>
      <p:sp>
        <p:nvSpPr>
          <p:cNvPr id="23554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b="1" dirty="0" smtClean="0"/>
              <a:t>open path </a:t>
            </a:r>
            <a:r>
              <a:rPr lang="en-US" dirty="0" smtClean="0"/>
              <a:t>is a path whose end points are not connected.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closed path </a:t>
            </a:r>
            <a:r>
              <a:rPr lang="en-US" dirty="0" smtClean="0"/>
              <a:t>is a path consisting of continuous lines that do not contain end points.</a:t>
            </a:r>
          </a:p>
        </p:txBody>
      </p:sp>
    </p:spTree>
    <p:extLst>
      <p:ext uri="{BB962C8B-B14F-4D97-AF65-F5344CB8AC3E}">
        <p14:creationId xmlns:p14="http://schemas.microsoft.com/office/powerpoint/2010/main" val="183565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2" y="2169216"/>
            <a:ext cx="5934075" cy="3355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7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Reshaping Frames and </a:t>
            </a:r>
            <a:br>
              <a:rPr lang="en-US" dirty="0" smtClean="0"/>
            </a:br>
            <a:r>
              <a:rPr lang="en-US" dirty="0" smtClean="0"/>
              <a:t>Applying Stroke Effects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5734475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 smtClean="0">
                <a:latin typeface="+mn-lt"/>
              </a:rPr>
              <a:t>Understanding miters and miter limits</a:t>
            </a:r>
            <a:endParaRPr lang="en-US" dirty="0">
              <a:latin typeface="+mn-lt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227012" y="2574084"/>
            <a:ext cx="11811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dirty="0" smtClean="0">
                <a:latin typeface="+mn-lt"/>
              </a:rPr>
              <a:t>Point reduced to a beveled edge</a:t>
            </a:r>
            <a:endParaRPr lang="en-US" dirty="0">
              <a:latin typeface="+mn-lt"/>
            </a:endParaRPr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1338262" y="3312748"/>
            <a:ext cx="495300" cy="365036"/>
          </a:xfrm>
          <a:prstGeom prst="line">
            <a:avLst/>
          </a:prstGeom>
          <a:ln>
            <a:solidFill>
              <a:schemeClr val="tx1"/>
            </a:solidFill>
            <a:headEnd/>
            <a:tailEnd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 flipV="1">
            <a:off x="5880100" y="1714500"/>
            <a:ext cx="1143000" cy="976700"/>
          </a:xfrm>
          <a:prstGeom prst="line">
            <a:avLst/>
          </a:prstGeom>
          <a:ln>
            <a:solidFill>
              <a:schemeClr val="tx1"/>
            </a:solidFill>
            <a:headEnd/>
            <a:tailEnd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6959600" y="1510185"/>
            <a:ext cx="1600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latin typeface="+mn-lt"/>
              </a:rPr>
              <a:t>Measurement of miter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840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Reshaping Frames and </a:t>
            </a:r>
            <a:br>
              <a:rPr lang="en-US" dirty="0" smtClean="0"/>
            </a:br>
            <a:r>
              <a:rPr lang="en-US" dirty="0" smtClean="0"/>
              <a:t>Applying Stroke Effects</a:t>
            </a:r>
          </a:p>
        </p:txBody>
      </p:sp>
      <p:sp>
        <p:nvSpPr>
          <p:cNvPr id="50178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length of the miter is not the same as </a:t>
            </a:r>
            <a:r>
              <a:rPr lang="en-US" dirty="0" smtClean="0"/>
              <a:t>the stroke weight.</a:t>
            </a:r>
          </a:p>
          <a:p>
            <a:r>
              <a:rPr lang="en-US" dirty="0" smtClean="0"/>
              <a:t>When </a:t>
            </a:r>
            <a:r>
              <a:rPr lang="en-US" dirty="0"/>
              <a:t>two stroked paths </a:t>
            </a:r>
            <a:r>
              <a:rPr lang="en-US" dirty="0" smtClean="0"/>
              <a:t>are at </a:t>
            </a:r>
            <a:r>
              <a:rPr lang="en-US" dirty="0"/>
              <a:t>an acute angle, the length of the miter </a:t>
            </a:r>
            <a:r>
              <a:rPr lang="en-US" dirty="0" smtClean="0"/>
              <a:t>will greatly exceed the weight of the stroke, which results in an extreme point that can be very distracting.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20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Reshaping Frames and </a:t>
            </a:r>
            <a:br>
              <a:rPr lang="en-US" dirty="0" smtClean="0"/>
            </a:br>
            <a:r>
              <a:rPr lang="en-US" dirty="0" smtClean="0"/>
              <a:t>Applying Stroke Effects</a:t>
            </a:r>
          </a:p>
        </p:txBody>
      </p:sp>
      <p:sp>
        <p:nvSpPr>
          <p:cNvPr id="50178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default miter limit is 4, which means </a:t>
            </a:r>
            <a:r>
              <a:rPr lang="en-US" dirty="0" smtClean="0"/>
              <a:t>that when </a:t>
            </a:r>
            <a:r>
              <a:rPr lang="en-US" dirty="0"/>
              <a:t>the length of the miter reaches 4 </a:t>
            </a:r>
            <a:r>
              <a:rPr lang="en-US" dirty="0" smtClean="0"/>
              <a:t>times the </a:t>
            </a:r>
            <a:r>
              <a:rPr lang="en-US" dirty="0"/>
              <a:t>stroke weight, it will automatically </a:t>
            </a:r>
            <a:r>
              <a:rPr lang="en-US" dirty="0" smtClean="0"/>
              <a:t>be squared </a:t>
            </a:r>
            <a:r>
              <a:rPr lang="en-US" dirty="0"/>
              <a:t>off to a beveled edge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16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Reshaping Frames and </a:t>
            </a:r>
            <a:br>
              <a:rPr lang="en-US" dirty="0" smtClean="0"/>
            </a:br>
            <a:r>
              <a:rPr lang="en-US" dirty="0" smtClean="0"/>
              <a:t>Applying Stroke Effects</a:t>
            </a:r>
          </a:p>
        </p:txBody>
      </p:sp>
      <p:sp>
        <p:nvSpPr>
          <p:cNvPr id="50178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Dashed strokes</a:t>
            </a:r>
            <a:r>
              <a:rPr lang="en-US" dirty="0"/>
              <a:t>, which are created </a:t>
            </a:r>
            <a:r>
              <a:rPr lang="en-US" dirty="0" smtClean="0"/>
              <a:t>and formatted </a:t>
            </a:r>
            <a:r>
              <a:rPr lang="en-US" dirty="0"/>
              <a:t>using the Stroke panel, are </a:t>
            </a:r>
            <a:r>
              <a:rPr lang="en-US" dirty="0" smtClean="0"/>
              <a:t>strokes </a:t>
            </a:r>
            <a:r>
              <a:rPr lang="en-US" dirty="0"/>
              <a:t>that consist of a series of dashes and </a:t>
            </a:r>
            <a:r>
              <a:rPr lang="en-US" dirty="0" smtClean="0"/>
              <a:t>gaps.</a:t>
            </a:r>
          </a:p>
          <a:p>
            <a:r>
              <a:rPr lang="en-US" dirty="0" smtClean="0"/>
              <a:t>You define </a:t>
            </a:r>
            <a:r>
              <a:rPr lang="en-US" dirty="0"/>
              <a:t>the dash sequence for a dashed </a:t>
            </a:r>
            <a:r>
              <a:rPr lang="en-US" dirty="0" smtClean="0"/>
              <a:t>stroke by </a:t>
            </a:r>
            <a:r>
              <a:rPr lang="en-US" dirty="0"/>
              <a:t>entering the lengths of the dashes and </a:t>
            </a:r>
            <a:r>
              <a:rPr lang="en-US" dirty="0" smtClean="0"/>
              <a:t>the gaps </a:t>
            </a:r>
            <a:r>
              <a:rPr lang="en-US" dirty="0"/>
              <a:t>between them in the dash and gap </a:t>
            </a:r>
            <a:r>
              <a:rPr lang="en-US" dirty="0" smtClean="0"/>
              <a:t>text boxes </a:t>
            </a:r>
            <a:r>
              <a:rPr lang="en-US" dirty="0"/>
              <a:t>on the Stroke </a:t>
            </a:r>
            <a:r>
              <a:rPr lang="en-US" dirty="0" smtClean="0"/>
              <a:t>panel.</a:t>
            </a:r>
          </a:p>
        </p:txBody>
      </p:sp>
    </p:spTree>
    <p:extLst>
      <p:ext uri="{BB962C8B-B14F-4D97-AF65-F5344CB8AC3E}">
        <p14:creationId xmlns:p14="http://schemas.microsoft.com/office/powerpoint/2010/main" val="265162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Reshaping Frames and </a:t>
            </a:r>
            <a:br>
              <a:rPr lang="en-US" dirty="0" smtClean="0"/>
            </a:br>
            <a:r>
              <a:rPr lang="en-US" dirty="0" smtClean="0"/>
              <a:t>Applying Stroke Effects</a:t>
            </a:r>
          </a:p>
        </p:txBody>
      </p:sp>
      <p:sp>
        <p:nvSpPr>
          <p:cNvPr id="50178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can create </a:t>
            </a:r>
            <a:r>
              <a:rPr lang="en-US" dirty="0" smtClean="0"/>
              <a:t>a maximum </a:t>
            </a:r>
            <a:r>
              <a:rPr lang="en-US" dirty="0"/>
              <a:t>of three different sized </a:t>
            </a:r>
            <a:r>
              <a:rPr lang="en-US" dirty="0" smtClean="0"/>
              <a:t>dashes </a:t>
            </a:r>
            <a:r>
              <a:rPr lang="en-US" dirty="0"/>
              <a:t>separated by three different sized </a:t>
            </a:r>
            <a:r>
              <a:rPr lang="en-US" dirty="0" smtClean="0"/>
              <a:t>gaps.</a:t>
            </a:r>
          </a:p>
          <a:p>
            <a:r>
              <a:rPr lang="en-US" dirty="0" smtClean="0"/>
              <a:t>The pattern </a:t>
            </a:r>
            <a:r>
              <a:rPr lang="en-US" dirty="0"/>
              <a:t>you establish will be repeated </a:t>
            </a:r>
            <a:r>
              <a:rPr lang="en-US" dirty="0" smtClean="0"/>
              <a:t>across the </a:t>
            </a:r>
            <a:r>
              <a:rPr lang="en-US" dirty="0"/>
              <a:t>length of the stroke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5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with Polygons and Compound Paths</a:t>
            </a:r>
          </a:p>
        </p:txBody>
      </p:sp>
      <p:sp>
        <p:nvSpPr>
          <p:cNvPr id="50178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Tools panel offers the Polygon tool </a:t>
            </a:r>
            <a:r>
              <a:rPr lang="en-US" dirty="0" smtClean="0"/>
              <a:t>and the </a:t>
            </a:r>
            <a:r>
              <a:rPr lang="en-US" dirty="0"/>
              <a:t>Polygon Frame tool for creating </a:t>
            </a:r>
            <a:r>
              <a:rPr lang="en-US" dirty="0" smtClean="0"/>
              <a:t>multi-sided objects</a:t>
            </a:r>
            <a:r>
              <a:rPr lang="en-US" dirty="0"/>
              <a:t>, such as triangles, pentagons</a:t>
            </a:r>
            <a:r>
              <a:rPr lang="en-US" dirty="0" smtClean="0"/>
              <a:t>, and hexagons.</a:t>
            </a:r>
          </a:p>
          <a:p>
            <a:r>
              <a:rPr lang="en-US" dirty="0" smtClean="0"/>
              <a:t>You </a:t>
            </a:r>
            <a:r>
              <a:rPr lang="en-US" dirty="0"/>
              <a:t>can place graphics </a:t>
            </a:r>
            <a:r>
              <a:rPr lang="en-US" dirty="0" smtClean="0"/>
              <a:t>into objects </a:t>
            </a:r>
            <a:r>
              <a:rPr lang="en-US" dirty="0"/>
              <a:t>you create with either tool.</a:t>
            </a:r>
          </a:p>
        </p:txBody>
      </p:sp>
    </p:spTree>
    <p:extLst>
      <p:ext uri="{BB962C8B-B14F-4D97-AF65-F5344CB8AC3E}">
        <p14:creationId xmlns:p14="http://schemas.microsoft.com/office/powerpoint/2010/main" val="415686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with Polygons and </a:t>
            </a:r>
            <a:br>
              <a:rPr lang="en-US" dirty="0" smtClean="0"/>
            </a:br>
            <a:r>
              <a:rPr lang="en-US" dirty="0" smtClean="0"/>
              <a:t>Compound Paths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34" y="2133600"/>
            <a:ext cx="7695732" cy="3503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0" y="5734475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 smtClean="0">
                <a:latin typeface="+mn-lt"/>
              </a:rPr>
              <a:t>Polygon Settings dialog box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483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with Polygons and </a:t>
            </a:r>
            <a:br>
              <a:rPr lang="en-US" dirty="0" smtClean="0"/>
            </a:br>
            <a:r>
              <a:rPr lang="en-US" dirty="0" smtClean="0"/>
              <a:t>Compound Paths</a:t>
            </a:r>
          </a:p>
        </p:txBody>
      </p:sp>
      <p:sp>
        <p:nvSpPr>
          <p:cNvPr id="70658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Star Inset setting allows you to use </a:t>
            </a:r>
            <a:r>
              <a:rPr lang="en-US" dirty="0" smtClean="0"/>
              <a:t>the Polygon </a:t>
            </a:r>
            <a:r>
              <a:rPr lang="en-US" dirty="0"/>
              <a:t>tool or the Polygon Frame </a:t>
            </a:r>
            <a:r>
              <a:rPr lang="en-US" dirty="0" smtClean="0"/>
              <a:t>tool to </a:t>
            </a:r>
            <a:r>
              <a:rPr lang="en-US" dirty="0"/>
              <a:t>create star </a:t>
            </a:r>
            <a:r>
              <a:rPr lang="en-US" dirty="0" smtClean="0"/>
              <a:t>shapes.</a:t>
            </a:r>
          </a:p>
          <a:p>
            <a:r>
              <a:rPr lang="en-US" dirty="0" smtClean="0"/>
              <a:t>The </a:t>
            </a:r>
            <a:r>
              <a:rPr lang="en-US" dirty="0"/>
              <a:t>greater the </a:t>
            </a:r>
            <a:r>
              <a:rPr lang="en-US" dirty="0" smtClean="0"/>
              <a:t>star inset </a:t>
            </a:r>
            <a:r>
              <a:rPr lang="en-US" dirty="0"/>
              <a:t>percentage, the more acute and </a:t>
            </a:r>
            <a:r>
              <a:rPr lang="en-US" dirty="0" smtClean="0"/>
              <a:t>longer the </a:t>
            </a:r>
            <a:r>
              <a:rPr lang="en-US" dirty="0"/>
              <a:t>points of the star will be, as shown </a:t>
            </a:r>
            <a:r>
              <a:rPr lang="en-US" dirty="0" smtClean="0"/>
              <a:t>in the following figure.</a:t>
            </a:r>
          </a:p>
        </p:txBody>
      </p:sp>
    </p:spTree>
    <p:extLst>
      <p:ext uri="{BB962C8B-B14F-4D97-AF65-F5344CB8AC3E}">
        <p14:creationId xmlns:p14="http://schemas.microsoft.com/office/powerpoint/2010/main" val="220361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with Polygons and </a:t>
            </a:r>
            <a:br>
              <a:rPr lang="en-US" dirty="0" smtClean="0"/>
            </a:br>
            <a:r>
              <a:rPr lang="en-US" dirty="0" smtClean="0"/>
              <a:t>Compound Paths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0" y="5658275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 smtClean="0">
                <a:latin typeface="+mn-lt"/>
              </a:rPr>
              <a:t>Comparing different star inset percentages</a:t>
            </a:r>
            <a:endParaRPr lang="en-US" dirty="0"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5" y="2110531"/>
            <a:ext cx="6813550" cy="3340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>
            <a:endCxn id="10" idx="1"/>
          </p:cNvCxnSpPr>
          <p:nvPr/>
        </p:nvCxnSpPr>
        <p:spPr bwMode="auto">
          <a:xfrm flipV="1">
            <a:off x="6540500" y="1828800"/>
            <a:ext cx="1333500" cy="15795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" name="Straight Connector 4"/>
          <p:cNvCxnSpPr/>
          <p:nvPr/>
        </p:nvCxnSpPr>
        <p:spPr bwMode="auto">
          <a:xfrm flipH="1">
            <a:off x="1003300" y="4098503"/>
            <a:ext cx="1066800" cy="7274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874000" y="1367135"/>
            <a:ext cx="9525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latin typeface="+mn-lt"/>
              </a:rPr>
              <a:t>70% star inset</a:t>
            </a:r>
            <a:endParaRPr lang="en-US" dirty="0">
              <a:latin typeface="+mn-lt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33350" y="4663466"/>
            <a:ext cx="9525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dirty="0" smtClean="0">
                <a:latin typeface="+mn-lt"/>
              </a:rPr>
              <a:t>40% star inset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414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with Polygons and </a:t>
            </a:r>
            <a:br>
              <a:rPr lang="en-US" dirty="0" smtClean="0"/>
            </a:br>
            <a:r>
              <a:rPr lang="en-US" dirty="0" smtClean="0"/>
              <a:t>Compound Paths</a:t>
            </a:r>
          </a:p>
        </p:txBody>
      </p:sp>
      <p:sp>
        <p:nvSpPr>
          <p:cNvPr id="70658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you were going to use the Pen tool </a:t>
            </a:r>
            <a:r>
              <a:rPr lang="en-US" dirty="0" smtClean="0"/>
              <a:t>to trace </a:t>
            </a:r>
            <a:r>
              <a:rPr lang="en-US" dirty="0"/>
              <a:t>the outline of a </a:t>
            </a:r>
            <a:r>
              <a:rPr lang="en-US" dirty="0" smtClean="0"/>
              <a:t>doughnut.</a:t>
            </a:r>
          </a:p>
          <a:p>
            <a:r>
              <a:rPr lang="en-US" dirty="0" smtClean="0"/>
              <a:t>You </a:t>
            </a:r>
            <a:r>
              <a:rPr lang="en-US" dirty="0"/>
              <a:t>would </a:t>
            </a:r>
            <a:r>
              <a:rPr lang="en-US" dirty="0" smtClean="0"/>
              <a:t>draw an </a:t>
            </a:r>
            <a:r>
              <a:rPr lang="en-US" dirty="0"/>
              <a:t>outer circle for the doughnut itself, then </a:t>
            </a:r>
            <a:r>
              <a:rPr lang="en-US" dirty="0" smtClean="0"/>
              <a:t>an inner </a:t>
            </a:r>
            <a:r>
              <a:rPr lang="en-US" dirty="0"/>
              <a:t>circle to define the doughnut </a:t>
            </a:r>
            <a:r>
              <a:rPr lang="en-US" dirty="0" smtClean="0"/>
              <a:t>hole.</a:t>
            </a:r>
          </a:p>
          <a:p>
            <a:r>
              <a:rPr lang="en-US" dirty="0" smtClean="0"/>
              <a:t>Then, you </a:t>
            </a:r>
            <a:r>
              <a:rPr lang="en-US" dirty="0"/>
              <a:t>would want to format the two paths so </a:t>
            </a:r>
            <a:r>
              <a:rPr lang="en-US" dirty="0" smtClean="0"/>
              <a:t>that the </a:t>
            </a:r>
            <a:r>
              <a:rPr lang="en-US" dirty="0"/>
              <a:t>inner circle “cuts a hole” in the outer circle.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50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Pen Tool</a:t>
            </a:r>
          </a:p>
        </p:txBody>
      </p:sp>
      <p:pic>
        <p:nvPicPr>
          <p:cNvPr id="25602" name="Picture 5" descr="FigG-0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954" y="1654172"/>
            <a:ext cx="3177247" cy="3850515"/>
          </a:xfrm>
        </p:spPr>
      </p:pic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0" y="5734475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 smtClean="0">
                <a:latin typeface="+mn-lt"/>
              </a:rPr>
              <a:t>Examples of open and closed paths</a:t>
            </a:r>
            <a:endParaRPr lang="en-US" dirty="0">
              <a:latin typeface="+mn-lt"/>
            </a:endParaRPr>
          </a:p>
        </p:txBody>
      </p:sp>
      <p:sp>
        <p:nvSpPr>
          <p:cNvPr id="25605" name="Line 7"/>
          <p:cNvSpPr>
            <a:spLocks noChangeShapeType="1"/>
          </p:cNvSpPr>
          <p:nvPr/>
        </p:nvSpPr>
        <p:spPr bwMode="auto">
          <a:xfrm flipH="1">
            <a:off x="5232400" y="2214180"/>
            <a:ext cx="1295400" cy="228600"/>
          </a:xfrm>
          <a:prstGeom prst="line">
            <a:avLst/>
          </a:prstGeom>
          <a:ln>
            <a:solidFill>
              <a:schemeClr val="tx1"/>
            </a:solidFill>
            <a:headEnd/>
            <a:tailEnd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5606" name="Line 8"/>
          <p:cNvSpPr>
            <a:spLocks noChangeShapeType="1"/>
          </p:cNvSpPr>
          <p:nvPr/>
        </p:nvSpPr>
        <p:spPr bwMode="auto">
          <a:xfrm flipH="1">
            <a:off x="3632200" y="2214180"/>
            <a:ext cx="2895600" cy="0"/>
          </a:xfrm>
          <a:prstGeom prst="line">
            <a:avLst/>
          </a:prstGeom>
          <a:ln>
            <a:solidFill>
              <a:schemeClr val="tx1"/>
            </a:solidFill>
            <a:headEnd/>
            <a:tailEnd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5607" name="Text Box 13"/>
          <p:cNvSpPr txBox="1">
            <a:spLocks noChangeArrowheads="1"/>
          </p:cNvSpPr>
          <p:nvPr/>
        </p:nvSpPr>
        <p:spPr bwMode="auto">
          <a:xfrm>
            <a:off x="1104900" y="4439944"/>
            <a:ext cx="1600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dirty="0" smtClean="0">
                <a:latin typeface="+mn-lt"/>
              </a:rPr>
              <a:t>Closed path with a stroke</a:t>
            </a:r>
            <a:endParaRPr lang="en-US" dirty="0">
              <a:latin typeface="+mn-lt"/>
            </a:endParaRPr>
          </a:p>
        </p:txBody>
      </p:sp>
      <p:sp>
        <p:nvSpPr>
          <p:cNvPr id="25608" name="Line 14"/>
          <p:cNvSpPr>
            <a:spLocks noChangeShapeType="1"/>
          </p:cNvSpPr>
          <p:nvPr/>
        </p:nvSpPr>
        <p:spPr bwMode="auto">
          <a:xfrm>
            <a:off x="2616200" y="4660900"/>
            <a:ext cx="1028700" cy="705673"/>
          </a:xfrm>
          <a:prstGeom prst="line">
            <a:avLst/>
          </a:prstGeom>
          <a:ln>
            <a:solidFill>
              <a:schemeClr val="tx1"/>
            </a:solidFill>
            <a:headEnd/>
            <a:tailEnd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5609" name="Line 15"/>
          <p:cNvSpPr>
            <a:spLocks noChangeShapeType="1"/>
          </p:cNvSpPr>
          <p:nvPr/>
        </p:nvSpPr>
        <p:spPr bwMode="auto">
          <a:xfrm flipV="1">
            <a:off x="5892800" y="4106480"/>
            <a:ext cx="736600" cy="0"/>
          </a:xfrm>
          <a:prstGeom prst="line">
            <a:avLst/>
          </a:prstGeom>
          <a:ln>
            <a:solidFill>
              <a:schemeClr val="tx1"/>
            </a:solidFill>
            <a:headEnd/>
            <a:tailEnd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5610" name="Text Box 16"/>
          <p:cNvSpPr txBox="1">
            <a:spLocks noChangeArrowheads="1"/>
          </p:cNvSpPr>
          <p:nvPr/>
        </p:nvSpPr>
        <p:spPr bwMode="auto">
          <a:xfrm>
            <a:off x="6578600" y="3903280"/>
            <a:ext cx="12954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+mn-lt"/>
              </a:rPr>
              <a:t>Open and curved path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6477000" y="2026852"/>
            <a:ext cx="12954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latin typeface="+mn-lt"/>
              </a:rPr>
              <a:t>Closed paths with fills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373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with Polygons and </a:t>
            </a:r>
            <a:br>
              <a:rPr lang="en-US" dirty="0" smtClean="0"/>
            </a:br>
            <a:r>
              <a:rPr lang="en-US" dirty="0" smtClean="0"/>
              <a:t>Compound Paths</a:t>
            </a:r>
          </a:p>
        </p:txBody>
      </p:sp>
      <p:sp>
        <p:nvSpPr>
          <p:cNvPr id="70658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create </a:t>
            </a:r>
            <a:r>
              <a:rPr lang="en-US" b="1" dirty="0"/>
              <a:t>compound paths </a:t>
            </a:r>
            <a:r>
              <a:rPr lang="en-US" dirty="0"/>
              <a:t>when you want </a:t>
            </a:r>
            <a:r>
              <a:rPr lang="en-US" dirty="0" smtClean="0"/>
              <a:t>to use </a:t>
            </a:r>
            <a:r>
              <a:rPr lang="en-US" dirty="0"/>
              <a:t>one object to cut a hole in another object.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303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with Polygons and </a:t>
            </a:r>
            <a:br>
              <a:rPr lang="en-US" dirty="0" smtClean="0"/>
            </a:br>
            <a:r>
              <a:rPr lang="en-US" dirty="0" smtClean="0"/>
              <a:t>Compound Paths</a:t>
            </a:r>
          </a:p>
        </p:txBody>
      </p:sp>
      <p:pic>
        <p:nvPicPr>
          <p:cNvPr id="72707" name="Picture 6" descr="Fig G-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706" y="1901260"/>
            <a:ext cx="3684588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Line 16"/>
          <p:cNvSpPr>
            <a:spLocks noChangeShapeType="1"/>
          </p:cNvSpPr>
          <p:nvPr/>
        </p:nvSpPr>
        <p:spPr bwMode="auto">
          <a:xfrm flipH="1">
            <a:off x="4603750" y="1972351"/>
            <a:ext cx="2178050" cy="1516409"/>
          </a:xfrm>
          <a:prstGeom prst="line">
            <a:avLst/>
          </a:prstGeom>
          <a:ln>
            <a:solidFill>
              <a:schemeClr val="tx1"/>
            </a:solidFill>
            <a:headEnd/>
            <a:tailEnd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2709" name="Line 17"/>
          <p:cNvSpPr>
            <a:spLocks noChangeShapeType="1"/>
          </p:cNvSpPr>
          <p:nvPr/>
        </p:nvSpPr>
        <p:spPr bwMode="auto">
          <a:xfrm flipH="1">
            <a:off x="4740274" y="3853320"/>
            <a:ext cx="2308225" cy="0"/>
          </a:xfrm>
          <a:prstGeom prst="line">
            <a:avLst/>
          </a:prstGeom>
          <a:ln>
            <a:solidFill>
              <a:schemeClr val="tx1"/>
            </a:solidFill>
            <a:headEnd/>
            <a:tailEnd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2710" name="TextBox 14"/>
          <p:cNvSpPr txBox="1">
            <a:spLocks noChangeArrowheads="1"/>
          </p:cNvSpPr>
          <p:nvPr/>
        </p:nvSpPr>
        <p:spPr bwMode="auto">
          <a:xfrm>
            <a:off x="6946900" y="3662820"/>
            <a:ext cx="15621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Two paths that make</a:t>
            </a:r>
          </a:p>
          <a:p>
            <a:r>
              <a:rPr lang="en-US" dirty="0" smtClean="0"/>
              <a:t>up </a:t>
            </a:r>
            <a:r>
              <a:rPr lang="en-US" dirty="0"/>
              <a:t>a compound path</a:t>
            </a:r>
          </a:p>
          <a:p>
            <a:endParaRPr lang="en-US" dirty="0"/>
          </a:p>
        </p:txBody>
      </p:sp>
      <p:sp>
        <p:nvSpPr>
          <p:cNvPr id="8" name="TextBox 14"/>
          <p:cNvSpPr txBox="1">
            <a:spLocks noChangeArrowheads="1"/>
          </p:cNvSpPr>
          <p:nvPr/>
        </p:nvSpPr>
        <p:spPr bwMode="auto">
          <a:xfrm>
            <a:off x="0" y="559696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dirty="0" smtClean="0"/>
              <a:t>Identifying two paths compounded as a single path</a:t>
            </a:r>
            <a:endParaRPr lang="en-US" dirty="0"/>
          </a:p>
        </p:txBody>
      </p: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6692900" y="1765300"/>
            <a:ext cx="15621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“Hole” in the circle</a:t>
            </a:r>
            <a:endParaRPr lang="en-US" dirty="0"/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 flipH="1">
            <a:off x="3560760" y="3853320"/>
            <a:ext cx="3487738" cy="1143000"/>
          </a:xfrm>
          <a:prstGeom prst="line">
            <a:avLst/>
          </a:prstGeom>
          <a:ln>
            <a:solidFill>
              <a:schemeClr val="tx1"/>
            </a:solidFill>
            <a:headEnd/>
            <a:tailEnd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20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with Polygons and </a:t>
            </a:r>
            <a:br>
              <a:rPr lang="en-US" dirty="0" smtClean="0"/>
            </a:br>
            <a:r>
              <a:rPr lang="en-US" dirty="0" smtClean="0"/>
              <a:t>Compound Paths</a:t>
            </a:r>
          </a:p>
        </p:txBody>
      </p:sp>
      <p:sp>
        <p:nvSpPr>
          <p:cNvPr id="70658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compounded, the two paths </a:t>
            </a:r>
            <a:r>
              <a:rPr lang="en-US" dirty="0" smtClean="0"/>
              <a:t>create one </a:t>
            </a:r>
            <a:r>
              <a:rPr lang="en-US" dirty="0"/>
              <a:t>object.</a:t>
            </a:r>
          </a:p>
          <a:p>
            <a:r>
              <a:rPr lang="en-US" dirty="0"/>
              <a:t>Compound paths are not only used for </a:t>
            </a:r>
            <a:r>
              <a:rPr lang="en-US" dirty="0" smtClean="0"/>
              <a:t>the practical </a:t>
            </a:r>
            <a:r>
              <a:rPr lang="en-US" dirty="0"/>
              <a:t>purpose of creating a </a:t>
            </a:r>
            <a:r>
              <a:rPr lang="en-US" dirty="0" smtClean="0"/>
              <a:t>hole.</a:t>
            </a:r>
          </a:p>
          <a:p>
            <a:r>
              <a:rPr lang="en-US" dirty="0" smtClean="0"/>
              <a:t>When you </a:t>
            </a:r>
            <a:r>
              <a:rPr lang="en-US" dirty="0"/>
              <a:t>work with odd or overlapping shapes</a:t>
            </a:r>
            <a:r>
              <a:rPr lang="en-US" dirty="0" smtClean="0"/>
              <a:t>, the </a:t>
            </a:r>
            <a:r>
              <a:rPr lang="en-US" dirty="0"/>
              <a:t>Make Compound Path command </a:t>
            </a:r>
            <a:r>
              <a:rPr lang="en-US" dirty="0" smtClean="0"/>
              <a:t>can produce </a:t>
            </a:r>
            <a:r>
              <a:rPr lang="en-US" dirty="0"/>
              <a:t>results that are visually </a:t>
            </a:r>
            <a:r>
              <a:rPr lang="en-US" dirty="0" smtClean="0"/>
              <a:t>interesting and </a:t>
            </a:r>
            <a:r>
              <a:rPr lang="en-US" dirty="0"/>
              <a:t>can be used as design </a:t>
            </a:r>
            <a:r>
              <a:rPr lang="en-US" dirty="0" smtClean="0"/>
              <a:t>elements.</a:t>
            </a:r>
          </a:p>
        </p:txBody>
      </p:sp>
    </p:spTree>
    <p:extLst>
      <p:ext uri="{BB962C8B-B14F-4D97-AF65-F5344CB8AC3E}">
        <p14:creationId xmlns:p14="http://schemas.microsoft.com/office/powerpoint/2010/main" val="253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6" name="Picture 6" descr="Fig G-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607" y="2322463"/>
            <a:ext cx="4014786" cy="3122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3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with Polygons and </a:t>
            </a:r>
            <a:br>
              <a:rPr lang="en-US" dirty="0" smtClean="0"/>
            </a:br>
            <a:r>
              <a:rPr lang="en-US" dirty="0" smtClean="0"/>
              <a:t>Compound Paths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0" y="1864231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dirty="0" smtClean="0"/>
              <a:t>Using compound paths to design interesting graphics</a:t>
            </a:r>
            <a:endParaRPr lang="en-US" dirty="0"/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>
            <a:off x="4859336" y="4081920"/>
            <a:ext cx="2455864" cy="482600"/>
          </a:xfrm>
          <a:prstGeom prst="line">
            <a:avLst/>
          </a:prstGeom>
          <a:ln>
            <a:solidFill>
              <a:schemeClr val="tx1"/>
            </a:solidFill>
            <a:headEnd/>
            <a:tailEnd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 flipV="1">
            <a:off x="4224336" y="4564520"/>
            <a:ext cx="3090864" cy="0"/>
          </a:xfrm>
          <a:prstGeom prst="line">
            <a:avLst/>
          </a:prstGeom>
          <a:ln>
            <a:solidFill>
              <a:schemeClr val="tx1"/>
            </a:solidFill>
            <a:headEnd/>
            <a:tailEnd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7239000" y="4386720"/>
            <a:ext cx="15621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A “hole” is created where the letter overlaps the circle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with Polygons and </a:t>
            </a:r>
            <a:br>
              <a:rPr lang="en-US" dirty="0" smtClean="0"/>
            </a:br>
            <a:r>
              <a:rPr lang="en-US" dirty="0" smtClean="0"/>
              <a:t>Compound Paths</a:t>
            </a:r>
          </a:p>
        </p:txBody>
      </p:sp>
      <p:sp>
        <p:nvSpPr>
          <p:cNvPr id="76802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Anchored objects </a:t>
            </a:r>
            <a:r>
              <a:rPr lang="en-US" dirty="0"/>
              <a:t>are objects that you </a:t>
            </a:r>
            <a:r>
              <a:rPr lang="en-US" dirty="0" smtClean="0"/>
              <a:t>create and </a:t>
            </a:r>
            <a:r>
              <a:rPr lang="en-US" dirty="0"/>
              <a:t>use as text characters within a </a:t>
            </a:r>
            <a:r>
              <a:rPr lang="en-US" dirty="0" smtClean="0"/>
              <a:t>block of </a:t>
            </a:r>
            <a:r>
              <a:rPr lang="en-US" dirty="0"/>
              <a:t>text.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311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with Polygons and </a:t>
            </a:r>
            <a:br>
              <a:rPr lang="en-US" dirty="0" smtClean="0"/>
            </a:br>
            <a:r>
              <a:rPr lang="en-US" dirty="0" smtClean="0"/>
              <a:t>Compound Paths</a:t>
            </a:r>
          </a:p>
        </p:txBody>
      </p:sp>
      <p:sp>
        <p:nvSpPr>
          <p:cNvPr id="78852" name="Text Box 11"/>
          <p:cNvSpPr txBox="1">
            <a:spLocks noChangeArrowheads="1"/>
          </p:cNvSpPr>
          <p:nvPr/>
        </p:nvSpPr>
        <p:spPr bwMode="auto">
          <a:xfrm>
            <a:off x="0" y="5077918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 smtClean="0"/>
              <a:t>Viewing anchored </a:t>
            </a:r>
            <a:r>
              <a:rPr lang="en-US" dirty="0"/>
              <a:t>objects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67" y="2613023"/>
            <a:ext cx="8148066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894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Advanced Text Features</a:t>
            </a:r>
            <a:endParaRPr lang="en-US" dirty="0"/>
          </a:p>
        </p:txBody>
      </p:sp>
      <p:sp>
        <p:nvSpPr>
          <p:cNvPr id="80898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Anchored objects are placed or </a:t>
            </a:r>
            <a:r>
              <a:rPr lang="en-US" dirty="0" smtClean="0"/>
              <a:t>pasted into </a:t>
            </a:r>
            <a:r>
              <a:rPr lang="en-US" dirty="0"/>
              <a:t>text blocks at the insertion </a:t>
            </a:r>
            <a:r>
              <a:rPr lang="en-US" dirty="0" smtClean="0"/>
              <a:t>point.</a:t>
            </a:r>
          </a:p>
          <a:p>
            <a:r>
              <a:rPr lang="en-US" dirty="0" smtClean="0"/>
              <a:t>Any modifications </a:t>
            </a:r>
            <a:r>
              <a:rPr lang="en-US" dirty="0"/>
              <a:t>you make to the text after </a:t>
            </a:r>
            <a:r>
              <a:rPr lang="en-US" dirty="0" smtClean="0"/>
              <a:t>they are </a:t>
            </a:r>
            <a:r>
              <a:rPr lang="en-US" dirty="0"/>
              <a:t>placed, such as rotating the text box, </a:t>
            </a:r>
            <a:r>
              <a:rPr lang="en-US" dirty="0" smtClean="0"/>
              <a:t>will also </a:t>
            </a:r>
            <a:r>
              <a:rPr lang="en-US" dirty="0"/>
              <a:t>affect the anchored </a:t>
            </a:r>
            <a:r>
              <a:rPr lang="en-US" dirty="0" smtClean="0"/>
              <a:t>objects.</a:t>
            </a:r>
          </a:p>
        </p:txBody>
      </p:sp>
    </p:spTree>
    <p:extLst>
      <p:ext uri="{BB962C8B-B14F-4D97-AF65-F5344CB8AC3E}">
        <p14:creationId xmlns:p14="http://schemas.microsoft.com/office/powerpoint/2010/main" val="325321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Advanced Text Features</a:t>
            </a:r>
            <a:endParaRPr lang="en-US" dirty="0"/>
          </a:p>
        </p:txBody>
      </p:sp>
      <p:sp>
        <p:nvSpPr>
          <p:cNvPr id="80898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default position </a:t>
            </a:r>
            <a:r>
              <a:rPr lang="en-US" dirty="0"/>
              <a:t>for anchored objects is </a:t>
            </a:r>
            <a:r>
              <a:rPr lang="en-US" dirty="0" smtClean="0"/>
              <a:t>Inline.</a:t>
            </a:r>
          </a:p>
          <a:p>
            <a:r>
              <a:rPr lang="en-US" dirty="0" smtClean="0"/>
              <a:t>In the </a:t>
            </a:r>
            <a:r>
              <a:rPr lang="en-US" dirty="0"/>
              <a:t>Inline position, the anchored object </a:t>
            </a:r>
            <a:r>
              <a:rPr lang="en-US" dirty="0" smtClean="0"/>
              <a:t>is aligned </a:t>
            </a:r>
            <a:r>
              <a:rPr lang="en-US" dirty="0"/>
              <a:t>with the </a:t>
            </a:r>
            <a:r>
              <a:rPr lang="en-US" dirty="0" smtClean="0"/>
              <a:t>baseline.</a:t>
            </a:r>
          </a:p>
          <a:p>
            <a:r>
              <a:rPr lang="en-US" dirty="0" smtClean="0"/>
              <a:t>You </a:t>
            </a:r>
            <a:r>
              <a:rPr lang="en-US" dirty="0"/>
              <a:t>can adjust </a:t>
            </a:r>
            <a:r>
              <a:rPr lang="en-US" dirty="0" smtClean="0"/>
              <a:t>the Y </a:t>
            </a:r>
            <a:r>
              <a:rPr lang="en-US" dirty="0"/>
              <a:t>Offset value of the anchored object to </a:t>
            </a:r>
            <a:r>
              <a:rPr lang="en-US" dirty="0" smtClean="0"/>
              <a:t>raise or </a:t>
            </a:r>
            <a:r>
              <a:rPr lang="en-US" dirty="0"/>
              <a:t>lower </a:t>
            </a:r>
            <a:r>
              <a:rPr lang="en-US" dirty="0" smtClean="0"/>
              <a:t>it.</a:t>
            </a:r>
          </a:p>
          <a:p>
            <a:r>
              <a:rPr lang="en-US" dirty="0" smtClean="0"/>
              <a:t>The </a:t>
            </a:r>
            <a:r>
              <a:rPr lang="en-US" dirty="0"/>
              <a:t>other possible positions </a:t>
            </a:r>
            <a:r>
              <a:rPr lang="en-US" dirty="0" smtClean="0"/>
              <a:t>are referred </a:t>
            </a:r>
            <a:r>
              <a:rPr lang="en-US" dirty="0"/>
              <a:t>to as Above Line and </a:t>
            </a:r>
            <a:r>
              <a:rPr lang="en-US" dirty="0" smtClean="0"/>
              <a:t>Custom.</a:t>
            </a:r>
          </a:p>
        </p:txBody>
      </p:sp>
    </p:spTree>
    <p:extLst>
      <p:ext uri="{BB962C8B-B14F-4D97-AF65-F5344CB8AC3E}">
        <p14:creationId xmlns:p14="http://schemas.microsoft.com/office/powerpoint/2010/main" val="311661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Advanced Text Features</a:t>
            </a:r>
            <a:endParaRPr lang="en-US" dirty="0"/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Once you’ve created an object, like a line </a:t>
            </a:r>
            <a:r>
              <a:rPr lang="en-US" dirty="0" smtClean="0"/>
              <a:t>or a </a:t>
            </a:r>
            <a:r>
              <a:rPr lang="en-US" dirty="0"/>
              <a:t>polygon, the Type on a Path tool </a:t>
            </a:r>
            <a:r>
              <a:rPr lang="en-US" dirty="0" smtClean="0"/>
              <a:t>allows you </a:t>
            </a:r>
            <a:r>
              <a:rPr lang="en-US" dirty="0"/>
              <a:t>to position text on the outline of </a:t>
            </a:r>
            <a:r>
              <a:rPr lang="en-US" dirty="0" smtClean="0"/>
              <a:t>the object.</a:t>
            </a:r>
          </a:p>
          <a:p>
            <a:r>
              <a:rPr lang="en-US" dirty="0" smtClean="0"/>
              <a:t>Simply </a:t>
            </a:r>
            <a:r>
              <a:rPr lang="en-US" dirty="0"/>
              <a:t>float the Type on a Path </a:t>
            </a:r>
            <a:r>
              <a:rPr lang="en-US" dirty="0" smtClean="0"/>
              <a:t>tool pointer </a:t>
            </a:r>
            <a:r>
              <a:rPr lang="en-US" dirty="0"/>
              <a:t>over the path until a plus sign </a:t>
            </a:r>
            <a:r>
              <a:rPr lang="en-US" dirty="0" smtClean="0"/>
              <a:t>appears beside </a:t>
            </a:r>
            <a:r>
              <a:rPr lang="en-US" dirty="0"/>
              <a:t>the pointer, and then click the path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 blinking cursor appears, allowing you </a:t>
            </a:r>
            <a:r>
              <a:rPr lang="en-US" dirty="0" smtClean="0"/>
              <a:t>to begin </a:t>
            </a:r>
            <a:r>
              <a:rPr lang="en-US" dirty="0"/>
              <a:t>typing.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130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Advanced Text Features</a:t>
            </a:r>
            <a:endParaRPr lang="en-US" dirty="0"/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Whenever </a:t>
            </a:r>
            <a:r>
              <a:rPr lang="en-US" dirty="0"/>
              <a:t>you position text on a path, </a:t>
            </a:r>
            <a:r>
              <a:rPr lang="en-US" dirty="0" smtClean="0"/>
              <a:t>a default </a:t>
            </a:r>
            <a:r>
              <a:rPr lang="en-US" dirty="0"/>
              <a:t>start, end, and center bracket </a:t>
            </a:r>
            <a:r>
              <a:rPr lang="en-US" dirty="0" smtClean="0"/>
              <a:t>are </a:t>
            </a:r>
            <a:r>
              <a:rPr lang="en-US" dirty="0"/>
              <a:t>created, as well as an in port and an out </a:t>
            </a:r>
            <a:r>
              <a:rPr lang="en-US" dirty="0" smtClean="0"/>
              <a:t>port used </a:t>
            </a:r>
            <a:r>
              <a:rPr lang="en-US" dirty="0"/>
              <a:t>for threading </a:t>
            </a:r>
            <a:r>
              <a:rPr lang="en-US" dirty="0" smtClean="0"/>
              <a:t>text.</a:t>
            </a:r>
          </a:p>
          <a:p>
            <a:r>
              <a:rPr lang="en-US" dirty="0" smtClean="0"/>
              <a:t>Drag </a:t>
            </a:r>
            <a:r>
              <a:rPr lang="en-US" dirty="0"/>
              <a:t>the start </a:t>
            </a:r>
            <a:r>
              <a:rPr lang="en-US" dirty="0" smtClean="0"/>
              <a:t>bracket with </a:t>
            </a:r>
            <a:r>
              <a:rPr lang="en-US" dirty="0"/>
              <a:t>either of the selection tools to move </a:t>
            </a:r>
            <a:r>
              <a:rPr lang="en-US" dirty="0" smtClean="0"/>
              <a:t>the text </a:t>
            </a:r>
            <a:r>
              <a:rPr lang="en-US" dirty="0"/>
              <a:t>along the path.</a:t>
            </a:r>
          </a:p>
          <a:p>
            <a:r>
              <a:rPr lang="en-US" dirty="0"/>
              <a:t>If you drag the center bracket across the path</a:t>
            </a:r>
            <a:r>
              <a:rPr lang="en-US" dirty="0" smtClean="0"/>
              <a:t>, the </a:t>
            </a:r>
            <a:r>
              <a:rPr lang="en-US" dirty="0"/>
              <a:t>text will flow in the opposite </a:t>
            </a:r>
            <a:r>
              <a:rPr lang="en-US" dirty="0" smtClean="0"/>
              <a:t>direction.</a:t>
            </a:r>
          </a:p>
        </p:txBody>
      </p:sp>
    </p:spTree>
    <p:extLst>
      <p:ext uri="{BB962C8B-B14F-4D97-AF65-F5344CB8AC3E}">
        <p14:creationId xmlns:p14="http://schemas.microsoft.com/office/powerpoint/2010/main" val="202806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Pen Tool</a:t>
            </a:r>
          </a:p>
        </p:txBody>
      </p:sp>
      <p:sp>
        <p:nvSpPr>
          <p:cNvPr id="27650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Straight segments are connected by </a:t>
            </a:r>
            <a:r>
              <a:rPr lang="en-US" b="1" dirty="0" smtClean="0"/>
              <a:t>corner points</a:t>
            </a:r>
            <a:r>
              <a:rPr lang="en-US" dirty="0" smtClean="0"/>
              <a:t>—anchor points that create a corner between the two segments.</a:t>
            </a:r>
          </a:p>
          <a:p>
            <a:r>
              <a:rPr lang="en-US" dirty="0"/>
              <a:t>Whenever you need to reconnect to a path</a:t>
            </a:r>
            <a:r>
              <a:rPr lang="en-US" dirty="0" smtClean="0"/>
              <a:t>, simply </a:t>
            </a:r>
            <a:r>
              <a:rPr lang="en-US" dirty="0"/>
              <a:t>position the Pen tool over the path’s </a:t>
            </a:r>
            <a:r>
              <a:rPr lang="en-US" dirty="0" smtClean="0"/>
              <a:t>end point </a:t>
            </a:r>
            <a:r>
              <a:rPr lang="en-US" dirty="0"/>
              <a:t>until a diagonal line appears beside </a:t>
            </a:r>
            <a:r>
              <a:rPr lang="en-US" dirty="0" smtClean="0"/>
              <a:t>the Pen </a:t>
            </a:r>
            <a:r>
              <a:rPr lang="en-US" dirty="0"/>
              <a:t>tool.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42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52" y="2466506"/>
            <a:ext cx="8153992" cy="2537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Advanced Text Features</a:t>
            </a:r>
            <a:endParaRPr lang="en-US" dirty="0"/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1447800" y="5077918"/>
            <a:ext cx="285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 smtClean="0"/>
              <a:t>Text positioned on a path</a:t>
            </a:r>
            <a:endParaRPr lang="en-US" dirty="0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504348" y="5073217"/>
            <a:ext cx="38268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 smtClean="0"/>
              <a:t>Reversing the direction of the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51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Advanced Text Features</a:t>
            </a:r>
            <a:endParaRPr lang="en-US" dirty="0"/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key design technique that </a:t>
            </a:r>
            <a:r>
              <a:rPr lang="en-US" dirty="0" smtClean="0"/>
              <a:t>many designers </a:t>
            </a:r>
            <a:r>
              <a:rPr lang="en-US" dirty="0"/>
              <a:t>use in conjunction with text </a:t>
            </a:r>
            <a:r>
              <a:rPr lang="en-US" dirty="0" smtClean="0"/>
              <a:t>on a </a:t>
            </a:r>
            <a:r>
              <a:rPr lang="en-US" dirty="0"/>
              <a:t>line is a baseline </a:t>
            </a:r>
            <a:r>
              <a:rPr lang="en-US" dirty="0" smtClean="0"/>
              <a:t>shift.</a:t>
            </a:r>
          </a:p>
          <a:p>
            <a:r>
              <a:rPr lang="en-US" dirty="0" smtClean="0"/>
              <a:t>You </a:t>
            </a:r>
            <a:r>
              <a:rPr lang="en-US" dirty="0"/>
              <a:t>can use </a:t>
            </a:r>
            <a:r>
              <a:rPr lang="en-US" dirty="0" smtClean="0"/>
              <a:t>the Baseline </a:t>
            </a:r>
            <a:r>
              <a:rPr lang="en-US" dirty="0"/>
              <a:t>Shift text box on the Character </a:t>
            </a:r>
            <a:r>
              <a:rPr lang="en-US" dirty="0" smtClean="0"/>
              <a:t>panel to </a:t>
            </a:r>
            <a:r>
              <a:rPr lang="en-US" dirty="0"/>
              <a:t>make the text float above or below </a:t>
            </a:r>
            <a:r>
              <a:rPr lang="en-US" dirty="0" smtClean="0"/>
              <a:t>the path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733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Advanced Text Features</a:t>
            </a:r>
            <a:endParaRPr lang="en-US" dirty="0"/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you create text in InDesign, you </a:t>
            </a:r>
            <a:r>
              <a:rPr lang="en-US" dirty="0" smtClean="0"/>
              <a:t>can convert </a:t>
            </a:r>
            <a:r>
              <a:rPr lang="en-US" dirty="0"/>
              <a:t>the text to </a:t>
            </a:r>
            <a:r>
              <a:rPr lang="en-US" dirty="0" smtClean="0"/>
              <a:t>outlines.</a:t>
            </a:r>
          </a:p>
          <a:p>
            <a:r>
              <a:rPr lang="en-US" dirty="0" smtClean="0"/>
              <a:t>When </a:t>
            </a:r>
            <a:r>
              <a:rPr lang="en-US" dirty="0"/>
              <a:t>text </a:t>
            </a:r>
            <a:r>
              <a:rPr lang="en-US" dirty="0" smtClean="0"/>
              <a:t>is converted </a:t>
            </a:r>
            <a:r>
              <a:rPr lang="en-US" dirty="0"/>
              <a:t>to outlines, each character </a:t>
            </a:r>
            <a:r>
              <a:rPr lang="en-US" dirty="0" smtClean="0"/>
              <a:t>is converted </a:t>
            </a:r>
            <a:r>
              <a:rPr lang="en-US" dirty="0"/>
              <a:t>to a closed path and shares </a:t>
            </a:r>
            <a:r>
              <a:rPr lang="en-US" dirty="0" smtClean="0"/>
              <a:t>the same </a:t>
            </a:r>
            <a:r>
              <a:rPr lang="en-US" dirty="0"/>
              <a:t>characteristics of all </a:t>
            </a:r>
            <a:r>
              <a:rPr lang="en-US" dirty="0" smtClean="0"/>
              <a:t>paths.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52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Advanced Text Features</a:t>
            </a:r>
            <a:endParaRPr lang="en-US" dirty="0"/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149600" y="5014418"/>
            <a:ext cx="3200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 smtClean="0"/>
              <a:t>Blue stroke applied to paths</a:t>
            </a:r>
            <a:endParaRPr lang="en-US" dirty="0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0" y="1834717"/>
            <a:ext cx="9055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 smtClean="0"/>
              <a:t>Placing a graphic in outlined text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75" y="2318349"/>
            <a:ext cx="8273350" cy="250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 bwMode="auto">
          <a:xfrm>
            <a:off x="3390900" y="4620718"/>
            <a:ext cx="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3939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Pen Tool</a:t>
            </a:r>
          </a:p>
        </p:txBody>
      </p:sp>
      <p:sp>
        <p:nvSpPr>
          <p:cNvPr id="31746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</a:t>
            </a:r>
            <a:r>
              <a:rPr lang="en-US" dirty="0"/>
              <a:t>can use the </a:t>
            </a:r>
            <a:r>
              <a:rPr lang="en-US" dirty="0" smtClean="0"/>
              <a:t>Direct Selection </a:t>
            </a:r>
            <a:r>
              <a:rPr lang="en-US" dirty="0"/>
              <a:t>tool to perfect, or tweak, the </a:t>
            </a:r>
            <a:r>
              <a:rPr lang="en-US" dirty="0" smtClean="0"/>
              <a:t>points and </a:t>
            </a:r>
            <a:r>
              <a:rPr lang="en-US" dirty="0"/>
              <a:t>paths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“</a:t>
            </a:r>
            <a:r>
              <a:rPr lang="en-US" dirty="0"/>
              <a:t>Tweaking” a finished object </a:t>
            </a:r>
            <a:r>
              <a:rPr lang="en-US" dirty="0" smtClean="0"/>
              <a:t>is making </a:t>
            </a:r>
            <a:r>
              <a:rPr lang="en-US" dirty="0"/>
              <a:t>small, specific improvements to </a:t>
            </a:r>
            <a:r>
              <a:rPr lang="en-US" dirty="0" smtClean="0"/>
              <a:t>it, and </a:t>
            </a:r>
            <a:r>
              <a:rPr lang="en-US" dirty="0"/>
              <a:t>is always part of the drawing process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881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Pen Tool</a:t>
            </a:r>
          </a:p>
        </p:txBody>
      </p:sp>
      <p:sp>
        <p:nvSpPr>
          <p:cNvPr id="31746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</a:t>
            </a:r>
            <a:r>
              <a:rPr lang="en-US" dirty="0" smtClean="0"/>
              <a:t>you delete </a:t>
            </a:r>
            <a:r>
              <a:rPr lang="en-US" dirty="0"/>
              <a:t>an anchor point, the two segments </a:t>
            </a:r>
            <a:r>
              <a:rPr lang="en-US" dirty="0" smtClean="0"/>
              <a:t>on both </a:t>
            </a:r>
            <a:r>
              <a:rPr lang="en-US" dirty="0"/>
              <a:t>sides of it are joined as one new segment.</a:t>
            </a:r>
          </a:p>
          <a:p>
            <a:r>
              <a:rPr lang="en-US" dirty="0"/>
              <a:t>The Delete Anchor Point tool will delete a </a:t>
            </a:r>
            <a:r>
              <a:rPr lang="en-US" dirty="0" smtClean="0"/>
              <a:t>point from </a:t>
            </a:r>
            <a:r>
              <a:rPr lang="en-US" dirty="0"/>
              <a:t>the path without breaking the path </a:t>
            </a:r>
            <a:r>
              <a:rPr lang="en-US" dirty="0" smtClean="0"/>
              <a:t>into two </a:t>
            </a:r>
            <a:r>
              <a:rPr lang="en-US" dirty="0"/>
              <a:t>paths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504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Pen Tool</a:t>
            </a:r>
          </a:p>
        </p:txBody>
      </p:sp>
      <p:sp>
        <p:nvSpPr>
          <p:cNvPr id="33794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Anchor points that connect curved </a:t>
            </a:r>
            <a:r>
              <a:rPr lang="en-US" sz="2800" dirty="0" smtClean="0"/>
              <a:t>segments are </a:t>
            </a:r>
            <a:r>
              <a:rPr lang="en-US" sz="2800" dirty="0"/>
              <a:t>called </a:t>
            </a:r>
            <a:r>
              <a:rPr lang="en-US" sz="2800" b="1" dirty="0"/>
              <a:t>smooth </a:t>
            </a:r>
            <a:r>
              <a:rPr lang="en-US" sz="2800" b="1" dirty="0" smtClean="0"/>
              <a:t>points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A </a:t>
            </a:r>
            <a:r>
              <a:rPr lang="en-US" sz="2800" dirty="0"/>
              <a:t>smooth point </a:t>
            </a:r>
            <a:r>
              <a:rPr lang="en-US" sz="2800" dirty="0" smtClean="0"/>
              <a:t>has two </a:t>
            </a:r>
            <a:r>
              <a:rPr lang="en-US" sz="2800" b="1" dirty="0"/>
              <a:t>direction lines </a:t>
            </a:r>
            <a:r>
              <a:rPr lang="en-US" sz="2800" dirty="0"/>
              <a:t>attached to </a:t>
            </a:r>
            <a:r>
              <a:rPr lang="en-US" sz="2800" dirty="0" smtClean="0"/>
              <a:t>it.</a:t>
            </a:r>
          </a:p>
          <a:p>
            <a:r>
              <a:rPr lang="en-US" sz="2800" dirty="0" smtClean="0"/>
              <a:t>Direction lines </a:t>
            </a:r>
            <a:r>
              <a:rPr lang="en-US" sz="2800" dirty="0"/>
              <a:t>determine the arc of the curved path</a:t>
            </a:r>
            <a:r>
              <a:rPr lang="en-US" sz="2800" dirty="0" smtClean="0"/>
              <a:t>, depending </a:t>
            </a:r>
            <a:r>
              <a:rPr lang="en-US" sz="2800" dirty="0"/>
              <a:t>on their direction and length.</a:t>
            </a:r>
            <a:endParaRPr lang="en-US" dirty="0" smtClean="0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8270875" y="6429375"/>
            <a:ext cx="6254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10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Pen Tool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25" y="1828800"/>
            <a:ext cx="4727575" cy="3838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0" y="5734475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 smtClean="0">
                <a:latin typeface="+mn-lt"/>
              </a:rPr>
              <a:t>A smooth point and direction lines</a:t>
            </a:r>
            <a:endParaRPr lang="en-US" dirty="0">
              <a:latin typeface="+mn-lt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4229100" y="2468180"/>
            <a:ext cx="3263900" cy="910020"/>
          </a:xfrm>
          <a:prstGeom prst="line">
            <a:avLst/>
          </a:prstGeom>
          <a:ln>
            <a:solidFill>
              <a:schemeClr val="tx1"/>
            </a:solidFill>
            <a:headEnd/>
            <a:tailEnd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508000" y="3475784"/>
            <a:ext cx="1600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dirty="0" smtClean="0">
                <a:latin typeface="+mn-lt"/>
              </a:rPr>
              <a:t>Smooth point</a:t>
            </a:r>
            <a:endParaRPr lang="en-US" dirty="0">
              <a:latin typeface="+mn-lt"/>
            </a:endParaRPr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2044700" y="3684650"/>
            <a:ext cx="2716212" cy="0"/>
          </a:xfrm>
          <a:prstGeom prst="line">
            <a:avLst/>
          </a:prstGeom>
          <a:ln>
            <a:solidFill>
              <a:schemeClr val="tx1"/>
            </a:solidFill>
            <a:headEnd/>
            <a:tailEnd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 flipV="1">
            <a:off x="5251450" y="3378200"/>
            <a:ext cx="2241550" cy="1376590"/>
          </a:xfrm>
          <a:prstGeom prst="line">
            <a:avLst/>
          </a:prstGeom>
          <a:ln>
            <a:solidFill>
              <a:schemeClr val="tx1"/>
            </a:solidFill>
            <a:headEnd/>
            <a:tailEnd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7416800" y="3186085"/>
            <a:ext cx="1295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latin typeface="+mn-lt"/>
              </a:rPr>
              <a:t>Direction lines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226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2206</Words>
  <Application>Microsoft Office PowerPoint</Application>
  <PresentationFormat>On-screen Show (4:3)</PresentationFormat>
  <Paragraphs>186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ＭＳ Ｐゴシック</vt:lpstr>
      <vt:lpstr>Arial</vt:lpstr>
      <vt:lpstr>Calibri</vt:lpstr>
      <vt:lpstr>Blank Presentation</vt:lpstr>
      <vt:lpstr>Chapter 7</vt:lpstr>
      <vt:lpstr>Using the Pen Tool</vt:lpstr>
      <vt:lpstr>Using the Pen Tool</vt:lpstr>
      <vt:lpstr>Using the Pen Tool</vt:lpstr>
      <vt:lpstr>Using the Pen Tool</vt:lpstr>
      <vt:lpstr>Using the Pen Tool</vt:lpstr>
      <vt:lpstr>Using the Pen Tool</vt:lpstr>
      <vt:lpstr>Using the Pen Tool</vt:lpstr>
      <vt:lpstr>Using the Pen Tool</vt:lpstr>
      <vt:lpstr>Using the Pen Tool</vt:lpstr>
      <vt:lpstr>Using the Pen Tool</vt:lpstr>
      <vt:lpstr>Using the Pen Tool</vt:lpstr>
      <vt:lpstr>Using the Pen Tool</vt:lpstr>
      <vt:lpstr>Using the Pen Tool</vt:lpstr>
      <vt:lpstr>Using the Pen Tool</vt:lpstr>
      <vt:lpstr>Using the Pen Tool</vt:lpstr>
      <vt:lpstr>Using the Pen Tool</vt:lpstr>
      <vt:lpstr>Reshaping Frames and  Applying Stroke Effects</vt:lpstr>
      <vt:lpstr>Reshaping Frames and  Applying Stroke Effects</vt:lpstr>
      <vt:lpstr>Reshaping Frames and  Applying Stroke Effects</vt:lpstr>
      <vt:lpstr>Reshaping Frames and  Applying Stroke Effects</vt:lpstr>
      <vt:lpstr>Reshaping Frames and  Applying Stroke Effects</vt:lpstr>
      <vt:lpstr>Reshaping Frames and  Applying Stroke Effects</vt:lpstr>
      <vt:lpstr>Reshaping Frames and  Applying Stroke Effects</vt:lpstr>
      <vt:lpstr>Reshaping Frames and  Applying Stroke Effects</vt:lpstr>
      <vt:lpstr>Reshaping Frames and  Applying Stroke Effects</vt:lpstr>
      <vt:lpstr>Reshaping Frames and  Applying Stroke Effects</vt:lpstr>
      <vt:lpstr>Reshaping Frames and  Applying Stroke Effects</vt:lpstr>
      <vt:lpstr>Reshaping Frames and  Applying Stroke Effects</vt:lpstr>
      <vt:lpstr>Reshaping Frames and  Applying Stroke Effects</vt:lpstr>
      <vt:lpstr>Reshaping Frames and  Applying Stroke Effects</vt:lpstr>
      <vt:lpstr>Reshaping Frames and  Applying Stroke Effects</vt:lpstr>
      <vt:lpstr>Reshaping Frames and  Applying Stroke Effects</vt:lpstr>
      <vt:lpstr>Reshaping Frames and  Applying Stroke Effects</vt:lpstr>
      <vt:lpstr>Working with Polygons and Compound Paths</vt:lpstr>
      <vt:lpstr>Working with Polygons and  Compound Paths</vt:lpstr>
      <vt:lpstr>Working with Polygons and  Compound Paths</vt:lpstr>
      <vt:lpstr>Working with Polygons and  Compound Paths</vt:lpstr>
      <vt:lpstr>Working with Polygons and  Compound Paths</vt:lpstr>
      <vt:lpstr>Working with Polygons and  Compound Paths</vt:lpstr>
      <vt:lpstr>Working with Polygons and  Compound Paths</vt:lpstr>
      <vt:lpstr>Working with Polygons and  Compound Paths</vt:lpstr>
      <vt:lpstr>Working with Polygons and  Compound Paths</vt:lpstr>
      <vt:lpstr>Working with Polygons and  Compound Paths</vt:lpstr>
      <vt:lpstr>Working with Polygons and  Compound Paths</vt:lpstr>
      <vt:lpstr>Working with Advanced Text Features</vt:lpstr>
      <vt:lpstr>Working with Advanced Text Features</vt:lpstr>
      <vt:lpstr>Working with Advanced Text Features</vt:lpstr>
      <vt:lpstr>Working with Advanced Text Features</vt:lpstr>
      <vt:lpstr>Working with Advanced Text Features</vt:lpstr>
      <vt:lpstr>Working with Advanced Text Features</vt:lpstr>
      <vt:lpstr>Working with Advanced Text Features</vt:lpstr>
      <vt:lpstr>Working with Advanced Text Features</vt:lpstr>
    </vt:vector>
  </TitlesOfParts>
  <Company>RHDG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Hopfer</dc:creator>
  <cp:lastModifiedBy>Ann Fisher</cp:lastModifiedBy>
  <cp:revision>27</cp:revision>
  <dcterms:created xsi:type="dcterms:W3CDTF">2012-03-02T18:09:51Z</dcterms:created>
  <dcterms:modified xsi:type="dcterms:W3CDTF">2014-06-27T15:08:17Z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1934647276</vt:i4>
  </property>
  <property fmtid="{D5CDD505-2E9C-101B-9397-08002B2CF9AE}" pid="3" name="_NewReviewCycle">
    <vt:lpwstr/>
  </property>
  <property fmtid="{D5CDD505-2E9C-101B-9397-08002B2CF9AE}" pid="4" name="_EmailSubject">
    <vt:lpwstr>Revealed PPT slide masters: IND, DW, FL, PS, and PREMIUM</vt:lpwstr>
  </property>
  <property fmtid="{D5CDD505-2E9C-101B-9397-08002B2CF9AE}" pid="5" name="_AuthorEmail">
    <vt:lpwstr>Kathryn.Kucharek@cengage.com</vt:lpwstr>
  </property>
  <property fmtid="{D5CDD505-2E9C-101B-9397-08002B2CF9AE}" pid="6" name="_AuthorEmailDisplayName">
    <vt:lpwstr>Kucharek, Kathryn</vt:lpwstr>
  </property>
</Properties>
</file>