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9" r:id="rId2"/>
    <p:sldId id="262" r:id="rId3"/>
    <p:sldId id="291" r:id="rId4"/>
    <p:sldId id="292" r:id="rId5"/>
    <p:sldId id="293" r:id="rId6"/>
    <p:sldId id="261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90" r:id="rId16"/>
    <p:sldId id="302" r:id="rId17"/>
    <p:sldId id="303" r:id="rId18"/>
    <p:sldId id="268" r:id="rId19"/>
    <p:sldId id="304" r:id="rId20"/>
    <p:sldId id="305" r:id="rId21"/>
    <p:sldId id="269" r:id="rId22"/>
    <p:sldId id="306" r:id="rId23"/>
    <p:sldId id="271" r:id="rId24"/>
    <p:sldId id="307" r:id="rId25"/>
    <p:sldId id="308" r:id="rId26"/>
    <p:sldId id="309" r:id="rId27"/>
    <p:sldId id="273" r:id="rId28"/>
    <p:sldId id="310" r:id="rId29"/>
    <p:sldId id="311" r:id="rId30"/>
    <p:sldId id="312" r:id="rId31"/>
    <p:sldId id="313" r:id="rId32"/>
    <p:sldId id="314" r:id="rId33"/>
    <p:sldId id="276" r:id="rId34"/>
    <p:sldId id="315" r:id="rId35"/>
    <p:sldId id="316" r:id="rId36"/>
    <p:sldId id="281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287" r:id="rId52"/>
    <p:sldId id="331" r:id="rId53"/>
    <p:sldId id="332" r:id="rId54"/>
    <p:sldId id="333" r:id="rId55"/>
    <p:sldId id="334" r:id="rId56"/>
    <p:sldId id="33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133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1C8C8-F488-4C1A-8437-F84049CEA3F2}" type="datetimeFigureOut">
              <a:rPr lang="en-US" smtClean="0"/>
              <a:t>6/27/2014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B3375-C7BE-478A-90DD-1A2DC2D23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6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09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B44625-0506-461C-8BE6-44D751188BB2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32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788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B44625-0506-461C-8BE6-44D751188BB2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96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74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B44625-0506-461C-8BE6-44D751188BB2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45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228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11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588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AF7110-1332-49E3-B777-5EB3929EF53C}" type="slidenum">
              <a:rPr lang="en-US" smtClean="0"/>
              <a:pPr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140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53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123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20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49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48D04F-8E83-40DC-9E23-04176CDAB168}" type="slidenum">
              <a:rPr lang="en-US" smtClean="0"/>
              <a:pPr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03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48D04F-8E83-40DC-9E23-04176CDAB168}" type="slidenum">
              <a:rPr lang="en-US" smtClean="0"/>
              <a:pPr/>
              <a:t>22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063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20D69C-AF10-4F72-9E74-9C447E422061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46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48D04F-8E83-40DC-9E23-04176CDAB168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863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48D04F-8E83-40DC-9E23-04176CDAB168}" type="slidenum">
              <a:rPr lang="en-US" smtClean="0"/>
              <a:pPr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93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48D04F-8E83-40DC-9E23-04176CDAB168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2453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080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771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29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55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3851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423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AF7110-1332-49E3-B777-5EB3929EF53C}" type="slidenum">
              <a:rPr lang="en-US" smtClean="0"/>
              <a:pPr/>
              <a:t>31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9438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32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531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DF38DA-FD05-40DD-9547-5DBFC21B9BBE}" type="slidenum">
              <a:rPr lang="en-US" smtClean="0"/>
              <a:pPr/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7205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34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438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35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394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CBFD15-8FBC-428E-82F9-20B4E5C6BFBC}" type="slidenum">
              <a:rPr lang="en-US" smtClean="0"/>
              <a:pPr/>
              <a:t>36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8858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37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2187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38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6941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CBFD15-8FBC-428E-82F9-20B4E5C6BFBC}" type="slidenum">
              <a:rPr lang="en-US" smtClean="0"/>
              <a:pPr/>
              <a:t>39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13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934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40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7756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41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86662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CBFD15-8FBC-428E-82F9-20B4E5C6BFBC}" type="slidenum">
              <a:rPr lang="en-US" smtClean="0"/>
              <a:pPr/>
              <a:t>42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4087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CBFD15-8FBC-428E-82F9-20B4E5C6BFBC}" type="slidenum">
              <a:rPr lang="en-US" smtClean="0"/>
              <a:pPr/>
              <a:t>43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812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44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37897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45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5343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46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56850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CBFD15-8FBC-428E-82F9-20B4E5C6BFBC}" type="slidenum">
              <a:rPr lang="en-US" smtClean="0"/>
              <a:pPr/>
              <a:t>47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432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48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9500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55F7C-F944-4991-BB19-81DA78B13554}" type="slidenum">
              <a:rPr lang="en-US" smtClean="0"/>
              <a:pPr/>
              <a:t>49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78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1307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AF7110-1332-49E3-B777-5EB3929EF53C}" type="slidenum">
              <a:rPr lang="en-US" smtClean="0"/>
              <a:pPr/>
              <a:t>50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54436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B40EBA-7859-4FE3-97D9-FCA634D5B31E}" type="slidenum">
              <a:rPr lang="en-US" smtClean="0"/>
              <a:pPr/>
              <a:t>51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8112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B40EBA-7859-4FE3-97D9-FCA634D5B31E}" type="slidenum">
              <a:rPr lang="en-US" smtClean="0"/>
              <a:pPr/>
              <a:t>52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2362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B40EBA-7859-4FE3-97D9-FCA634D5B31E}" type="slidenum">
              <a:rPr lang="en-US" smtClean="0"/>
              <a:pPr/>
              <a:t>53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619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B40EBA-7859-4FE3-97D9-FCA634D5B31E}" type="slidenum">
              <a:rPr lang="en-US" smtClean="0"/>
              <a:pPr/>
              <a:t>54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1455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CBFD15-8FBC-428E-82F9-20B4E5C6BFBC}" type="slidenum">
              <a:rPr lang="en-US" smtClean="0"/>
              <a:pPr/>
              <a:t>55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01397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B40EBA-7859-4FE3-97D9-FCA634D5B31E}" type="slidenum">
              <a:rPr lang="en-US" smtClean="0"/>
              <a:pPr/>
              <a:t>56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32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B44625-0506-461C-8BE6-44D751188BB2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40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063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B44625-0506-461C-8BE6-44D751188BB2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6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91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D-PPT-Mast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725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7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D-PPT-Master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82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0B15"/>
        </a:buClr>
        <a:buChar char="–"/>
        <a:defRPr sz="2500">
          <a:solidFill>
            <a:srgbClr val="EC7B0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Exploring Effects and</a:t>
            </a:r>
          </a:p>
          <a:p>
            <a:r>
              <a:rPr lang="en-US" dirty="0" smtClean="0"/>
              <a:t>Advanced Techniques</a:t>
            </a:r>
          </a:p>
        </p:txBody>
      </p:sp>
    </p:spTree>
    <p:extLst>
      <p:ext uri="{BB962C8B-B14F-4D97-AF65-F5344CB8AC3E}">
        <p14:creationId xmlns:p14="http://schemas.microsoft.com/office/powerpoint/2010/main" val="12818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927600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Intersect pathfinder</a:t>
            </a:r>
          </a:p>
          <a:p>
            <a:pPr marL="0" indent="0" algn="ctr">
              <a:buFontTx/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5" y="2476499"/>
            <a:ext cx="812534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01235" y="2031998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Original</a:t>
            </a:r>
            <a:endParaRPr lang="en-US" kern="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594475" y="2044699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Intersect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8431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Exclude Overlap</a:t>
            </a:r>
            <a:r>
              <a:rPr lang="en-US" dirty="0"/>
              <a:t>: A hole is created where </a:t>
            </a:r>
            <a:r>
              <a:rPr lang="en-US" dirty="0" smtClean="0"/>
              <a:t>the two </a:t>
            </a:r>
            <a:r>
              <a:rPr lang="en-US" dirty="0"/>
              <a:t>objects </a:t>
            </a:r>
            <a:r>
              <a:rPr lang="en-US" dirty="0" smtClean="0"/>
              <a:t>overlap.</a:t>
            </a:r>
          </a:p>
          <a:p>
            <a:r>
              <a:rPr lang="en-US" dirty="0" smtClean="0"/>
              <a:t>The resulting </a:t>
            </a:r>
            <a:r>
              <a:rPr lang="en-US" dirty="0"/>
              <a:t>object assumes the color </a:t>
            </a:r>
            <a:r>
              <a:rPr lang="en-US" dirty="0" smtClean="0"/>
              <a:t>properties of </a:t>
            </a:r>
            <a:r>
              <a:rPr lang="en-US" dirty="0"/>
              <a:t>the frontmost object.</a:t>
            </a:r>
          </a:p>
        </p:txBody>
      </p:sp>
    </p:spTree>
    <p:extLst>
      <p:ext uri="{BB962C8B-B14F-4D97-AF65-F5344CB8AC3E}">
        <p14:creationId xmlns:p14="http://schemas.microsoft.com/office/powerpoint/2010/main" val="3265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889500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Exclude Overlap pathfinder</a:t>
            </a:r>
          </a:p>
          <a:p>
            <a:pPr marL="0" indent="0" algn="ctr">
              <a:buFontTx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01235" y="1993898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Original</a:t>
            </a:r>
            <a:endParaRPr lang="en-US" kern="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3775" y="1993895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Exclude Overlap</a:t>
            </a:r>
            <a:endParaRPr lang="en-US" kern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22550"/>
            <a:ext cx="865505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23075" y="1993890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Negative space</a:t>
            </a:r>
            <a:endParaRPr lang="en-US" kern="0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838825" y="2311388"/>
            <a:ext cx="790575" cy="46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6629400" y="2324098"/>
            <a:ext cx="1203325" cy="1358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32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Minus Back</a:t>
            </a:r>
            <a:r>
              <a:rPr lang="en-US" dirty="0"/>
              <a:t>: The backmost object “</a:t>
            </a:r>
            <a:r>
              <a:rPr lang="en-US" dirty="0" smtClean="0"/>
              <a:t>punches a </a:t>
            </a:r>
            <a:r>
              <a:rPr lang="en-US" dirty="0"/>
              <a:t>hole” in the object(s) in </a:t>
            </a:r>
            <a:r>
              <a:rPr lang="en-US" dirty="0" smtClean="0"/>
              <a:t>front.</a:t>
            </a:r>
          </a:p>
          <a:p>
            <a:r>
              <a:rPr lang="en-US" dirty="0" smtClean="0"/>
              <a:t>You </a:t>
            </a:r>
            <a:r>
              <a:rPr lang="en-US" dirty="0"/>
              <a:t>can think of the Minus </a:t>
            </a:r>
            <a:r>
              <a:rPr lang="en-US" dirty="0" smtClean="0"/>
              <a:t>Back pathfinder </a:t>
            </a:r>
            <a:r>
              <a:rPr lang="en-US" dirty="0"/>
              <a:t>as the opposite of the </a:t>
            </a:r>
            <a:r>
              <a:rPr lang="en-US" dirty="0" smtClean="0"/>
              <a:t>Subtract pathfinder.</a:t>
            </a:r>
          </a:p>
          <a:p>
            <a:r>
              <a:rPr lang="en-US" dirty="0" smtClean="0"/>
              <a:t>The </a:t>
            </a:r>
            <a:r>
              <a:rPr lang="en-US" dirty="0"/>
              <a:t>resulting object assumes </a:t>
            </a:r>
            <a:r>
              <a:rPr lang="en-US" dirty="0" smtClean="0"/>
              <a:t>the color </a:t>
            </a:r>
            <a:r>
              <a:rPr lang="en-US" dirty="0"/>
              <a:t>properties of the frontmost object.</a:t>
            </a:r>
          </a:p>
        </p:txBody>
      </p:sp>
    </p:spTree>
    <p:extLst>
      <p:ext uri="{BB962C8B-B14F-4D97-AF65-F5344CB8AC3E}">
        <p14:creationId xmlns:p14="http://schemas.microsoft.com/office/powerpoint/2010/main" val="28387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482843"/>
            <a:ext cx="86106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826000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Minus Back pathfinder</a:t>
            </a:r>
          </a:p>
          <a:p>
            <a:pPr marL="0" indent="0" algn="ctr">
              <a:buFontTx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01235" y="1930398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Original</a:t>
            </a:r>
            <a:endParaRPr lang="en-US" kern="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2075" y="1930388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Minus Back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6565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Convert Shape section of the </a:t>
            </a:r>
            <a:r>
              <a:rPr lang="en-US" dirty="0" smtClean="0"/>
              <a:t>Pathfinder panel </a:t>
            </a:r>
            <a:r>
              <a:rPr lang="en-US" dirty="0"/>
              <a:t>offers practical solutions and is </a:t>
            </a:r>
            <a:r>
              <a:rPr lang="en-US" dirty="0" smtClean="0"/>
              <a:t>easy to use.</a:t>
            </a:r>
          </a:p>
          <a:p>
            <a:r>
              <a:rPr lang="en-US" dirty="0" smtClean="0"/>
              <a:t>You can create </a:t>
            </a:r>
            <a:r>
              <a:rPr lang="en-US" dirty="0"/>
              <a:t>a frame of any shape and size</a:t>
            </a:r>
            <a:r>
              <a:rPr lang="en-US" dirty="0" smtClean="0"/>
              <a:t>, then </a:t>
            </a:r>
            <a:r>
              <a:rPr lang="en-US" dirty="0"/>
              <a:t>click any of the buttons in the </a:t>
            </a:r>
            <a:r>
              <a:rPr lang="en-US" dirty="0" smtClean="0"/>
              <a:t>Convert Shape </a:t>
            </a:r>
            <a:r>
              <a:rPr lang="en-US" dirty="0"/>
              <a:t>section of the panel, such as the ellipse</a:t>
            </a:r>
            <a:r>
              <a:rPr lang="en-US" dirty="0" smtClean="0"/>
              <a:t>, triangle</a:t>
            </a:r>
            <a:r>
              <a:rPr lang="en-US" dirty="0"/>
              <a:t>, polygon, or </a:t>
            </a:r>
            <a:r>
              <a:rPr lang="en-US" dirty="0" smtClean="0"/>
              <a:t>line.</a:t>
            </a:r>
          </a:p>
          <a:p>
            <a:r>
              <a:rPr lang="en-US" dirty="0" smtClean="0"/>
              <a:t>The </a:t>
            </a:r>
            <a:r>
              <a:rPr lang="en-US" dirty="0"/>
              <a:t>selected </a:t>
            </a:r>
            <a:r>
              <a:rPr lang="en-US" dirty="0" smtClean="0"/>
              <a:t>frame will </a:t>
            </a:r>
            <a:r>
              <a:rPr lang="en-US" dirty="0"/>
              <a:t>then change to that shape.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8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Stroke Styles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Stroke panel offers a number of </a:t>
            </a:r>
            <a:r>
              <a:rPr lang="en-US" dirty="0" smtClean="0"/>
              <a:t>stroke styles </a:t>
            </a:r>
            <a:r>
              <a:rPr lang="en-US" dirty="0"/>
              <a:t>that you can apply to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You can also </a:t>
            </a:r>
            <a:r>
              <a:rPr lang="en-US" dirty="0"/>
              <a:t>create and customize your own </a:t>
            </a:r>
            <a:r>
              <a:rPr lang="en-US" dirty="0" smtClean="0"/>
              <a:t>stroke styles </a:t>
            </a:r>
            <a:r>
              <a:rPr lang="en-US" dirty="0"/>
              <a:t>and make them available for use on </a:t>
            </a:r>
            <a:r>
              <a:rPr lang="en-US" dirty="0" smtClean="0"/>
              <a:t>the Stroke </a:t>
            </a:r>
            <a:r>
              <a:rPr lang="en-US" dirty="0"/>
              <a:t>panel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Stroke Styles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InDesign </a:t>
            </a:r>
            <a:r>
              <a:rPr lang="en-US" dirty="0"/>
              <a:t>allows you to create and </a:t>
            </a:r>
            <a:r>
              <a:rPr lang="en-US" dirty="0" smtClean="0"/>
              <a:t>customize three </a:t>
            </a:r>
            <a:r>
              <a:rPr lang="en-US" dirty="0"/>
              <a:t>types of stroke </a:t>
            </a:r>
            <a:r>
              <a:rPr lang="en-US" dirty="0" smtClean="0"/>
              <a:t>styles:</a:t>
            </a:r>
          </a:p>
          <a:p>
            <a:pPr lvl="1"/>
            <a:r>
              <a:rPr lang="en-US" dirty="0" smtClean="0"/>
              <a:t>Dash</a:t>
            </a:r>
          </a:p>
          <a:p>
            <a:pPr lvl="1"/>
            <a:r>
              <a:rPr lang="en-US" dirty="0" smtClean="0"/>
              <a:t>Dotted</a:t>
            </a:r>
          </a:p>
          <a:p>
            <a:pPr lvl="1"/>
            <a:r>
              <a:rPr lang="en-US" dirty="0" smtClean="0"/>
              <a:t>Stripe</a:t>
            </a:r>
          </a:p>
        </p:txBody>
      </p:sp>
    </p:spTree>
    <p:extLst>
      <p:ext uri="{BB962C8B-B14F-4D97-AF65-F5344CB8AC3E}">
        <p14:creationId xmlns:p14="http://schemas.microsoft.com/office/powerpoint/2010/main" val="6268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Stroke Styles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8" y="1993890"/>
            <a:ext cx="3443364" cy="32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595938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New Stroke Style dialog box</a:t>
            </a:r>
          </a:p>
          <a:p>
            <a:pPr marL="0" indent="0" algn="ctr">
              <a:buFontTx/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96435" y="4025900"/>
            <a:ext cx="139116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</a:pPr>
            <a:r>
              <a:rPr lang="en-US" sz="1800" kern="0" dirty="0" smtClean="0"/>
              <a:t>Pattern Length text box</a:t>
            </a:r>
            <a:endParaRPr lang="en-US" kern="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654800" y="3388508"/>
            <a:ext cx="1968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Length text box</a:t>
            </a:r>
            <a:endParaRPr lang="en-US" kern="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540500" y="1625590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Type list arrow</a:t>
            </a:r>
            <a:endParaRPr lang="en-US" kern="0" dirty="0" smtClean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972050" y="3566308"/>
            <a:ext cx="1851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294188" y="1828800"/>
            <a:ext cx="2528887" cy="8064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2311400" y="3801255"/>
            <a:ext cx="1563688" cy="4405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83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Stroke Styles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add additional dashes to the </a:t>
            </a:r>
            <a:r>
              <a:rPr lang="en-US" dirty="0" smtClean="0"/>
              <a:t>pattern.</a:t>
            </a:r>
          </a:p>
          <a:p>
            <a:r>
              <a:rPr lang="en-US" dirty="0"/>
              <a:t>You can change the </a:t>
            </a:r>
            <a:r>
              <a:rPr lang="en-US" dirty="0" smtClean="0"/>
              <a:t>length of </a:t>
            </a:r>
            <a:r>
              <a:rPr lang="en-US" dirty="0"/>
              <a:t>the new dash by dragging the two </a:t>
            </a:r>
            <a:r>
              <a:rPr lang="en-US" dirty="0" smtClean="0"/>
              <a:t>white triangles </a:t>
            </a:r>
            <a:r>
              <a:rPr lang="en-US" dirty="0"/>
              <a:t>(Win) or black triangles (Mac) </a:t>
            </a:r>
            <a:r>
              <a:rPr lang="en-US" dirty="0" smtClean="0"/>
              <a:t>above the dash.</a:t>
            </a:r>
          </a:p>
          <a:p>
            <a:r>
              <a:rPr lang="en-US" dirty="0" smtClean="0"/>
              <a:t>As </a:t>
            </a:r>
            <a:r>
              <a:rPr lang="en-US" dirty="0"/>
              <a:t>you modify the new dash </a:t>
            </a:r>
            <a:r>
              <a:rPr lang="en-US" dirty="0" smtClean="0"/>
              <a:t>stroke style</a:t>
            </a:r>
            <a:r>
              <a:rPr lang="en-US" dirty="0"/>
              <a:t>, you can see what it looks like in the </a:t>
            </a:r>
            <a:r>
              <a:rPr lang="en-US" dirty="0" smtClean="0"/>
              <a:t>preview window </a:t>
            </a:r>
            <a:r>
              <a:rPr lang="en-US" dirty="0"/>
              <a:t>at the bottom of the dialog </a:t>
            </a:r>
            <a:r>
              <a:rPr lang="en-US" dirty="0" smtClean="0"/>
              <a:t>box.</a:t>
            </a:r>
          </a:p>
          <a:p>
            <a:r>
              <a:rPr lang="en-US" dirty="0" smtClean="0"/>
              <a:t>Using this </a:t>
            </a:r>
            <a:r>
              <a:rPr lang="en-US" dirty="0"/>
              <a:t>dialog box, you can create dash stroke </a:t>
            </a:r>
            <a:r>
              <a:rPr lang="en-US" dirty="0" smtClean="0"/>
              <a:t>styles that </a:t>
            </a:r>
            <a:r>
              <a:rPr lang="en-US" dirty="0"/>
              <a:t>are complex and visually </a:t>
            </a:r>
            <a:r>
              <a:rPr lang="en-US" dirty="0" smtClean="0"/>
              <a:t>interesting.</a:t>
            </a:r>
          </a:p>
        </p:txBody>
      </p:sp>
    </p:spTree>
    <p:extLst>
      <p:ext uri="{BB962C8B-B14F-4D97-AF65-F5344CB8AC3E}">
        <p14:creationId xmlns:p14="http://schemas.microsoft.com/office/powerpoint/2010/main" val="13744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Pathfinder panel is essentially a </a:t>
            </a:r>
            <a:r>
              <a:rPr lang="en-US" dirty="0" smtClean="0"/>
              <a:t>drawing tool and is </a:t>
            </a:r>
            <a:r>
              <a:rPr lang="en-US" dirty="0"/>
              <a:t>divided </a:t>
            </a:r>
            <a:r>
              <a:rPr lang="en-US" dirty="0" smtClean="0"/>
              <a:t>into </a:t>
            </a:r>
            <a:r>
              <a:rPr lang="en-US" dirty="0" smtClean="0"/>
              <a:t>four sections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Pathfinder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Convert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Stroke Styles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with dash strokes, </a:t>
            </a:r>
            <a:r>
              <a:rPr lang="en-US" dirty="0" smtClean="0"/>
              <a:t>you can </a:t>
            </a:r>
            <a:r>
              <a:rPr lang="en-US" dirty="0"/>
              <a:t>add additional dots to the stroke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default</a:t>
            </a:r>
            <a:r>
              <a:rPr lang="en-US" dirty="0"/>
              <a:t>, a stripe stroke style begins with </a:t>
            </a:r>
            <a:r>
              <a:rPr lang="en-US" dirty="0" smtClean="0"/>
              <a:t>two stripes.</a:t>
            </a:r>
          </a:p>
          <a:p>
            <a:r>
              <a:rPr lang="en-US" dirty="0" smtClean="0"/>
              <a:t>You </a:t>
            </a:r>
            <a:r>
              <a:rPr lang="en-US" dirty="0"/>
              <a:t>can specify additional stripes as </a:t>
            </a:r>
            <a:r>
              <a:rPr lang="en-US" dirty="0" smtClean="0"/>
              <a:t>having different </a:t>
            </a:r>
            <a:r>
              <a:rPr lang="en-US" dirty="0"/>
              <a:t>widths, thus creating a style that </a:t>
            </a:r>
            <a:r>
              <a:rPr lang="en-US" dirty="0" smtClean="0"/>
              <a:t>is unique </a:t>
            </a:r>
            <a:r>
              <a:rPr lang="en-US" dirty="0"/>
              <a:t>and visually interesting.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9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Gridify Behavior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Gridifying </a:t>
            </a:r>
            <a:r>
              <a:rPr lang="en-US" dirty="0"/>
              <a:t>is positioning frames into a </a:t>
            </a:r>
            <a:r>
              <a:rPr lang="en-US" dirty="0" smtClean="0"/>
              <a:t>grid pattern </a:t>
            </a:r>
            <a:r>
              <a:rPr lang="en-US" dirty="0"/>
              <a:t>in just one </a:t>
            </a:r>
            <a:r>
              <a:rPr lang="en-US" dirty="0" smtClean="0"/>
              <a:t>move.</a:t>
            </a:r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make several </a:t>
            </a:r>
            <a:r>
              <a:rPr lang="en-US" dirty="0"/>
              <a:t>different types of these moves </a:t>
            </a:r>
            <a:r>
              <a:rPr lang="en-US" dirty="0" smtClean="0"/>
              <a:t>using a </a:t>
            </a:r>
            <a:r>
              <a:rPr lang="en-US" dirty="0"/>
              <a:t>combination of tools and keypad inputs.</a:t>
            </a:r>
          </a:p>
          <a:p>
            <a:r>
              <a:rPr lang="en-US" dirty="0"/>
              <a:t>Adobe refers to these various moves as </a:t>
            </a:r>
            <a:r>
              <a:rPr lang="en-US" b="1" dirty="0" smtClean="0"/>
              <a:t>gridify behaviors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7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Gridify Behavior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any of the frame creation </a:t>
            </a:r>
            <a:r>
              <a:rPr lang="en-US" dirty="0" smtClean="0"/>
              <a:t>tools, such </a:t>
            </a:r>
            <a:r>
              <a:rPr lang="en-US" dirty="0"/>
              <a:t>as Rectangle, Polygon, and Type, </a:t>
            </a:r>
            <a:r>
              <a:rPr lang="en-US" dirty="0" smtClean="0"/>
              <a:t>to create </a:t>
            </a:r>
            <a:r>
              <a:rPr lang="en-US" dirty="0"/>
              <a:t>a grid of frames in one move.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70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Gridify Behavior</a:t>
            </a:r>
          </a:p>
        </p:txBody>
      </p:sp>
      <p:pic>
        <p:nvPicPr>
          <p:cNvPr id="39940" name="Picture 2" descr="C:\Users\Owner\Documents\Work\InDesign\CH 08 RTP\130493_Figs_Chatper07_rtp\130493_Figs_Chatper07_rtp\Fig8-28.t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42" y="1651000"/>
            <a:ext cx="3958158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5499100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Frames in a grid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Gridify Behavior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set up your document with </a:t>
            </a:r>
            <a:r>
              <a:rPr lang="en-US" dirty="0" smtClean="0"/>
              <a:t>column guides</a:t>
            </a:r>
            <a:r>
              <a:rPr lang="en-US" dirty="0"/>
              <a:t>, InDesign will automatically use </a:t>
            </a:r>
            <a:r>
              <a:rPr lang="en-US" dirty="0" smtClean="0"/>
              <a:t>the gutter </a:t>
            </a:r>
            <a:r>
              <a:rPr lang="en-US" dirty="0"/>
              <a:t>width specified for the column </a:t>
            </a:r>
            <a:r>
              <a:rPr lang="en-US" dirty="0" smtClean="0"/>
              <a:t>guides as </a:t>
            </a:r>
            <a:r>
              <a:rPr lang="en-US" dirty="0"/>
              <a:t>the width for the columns of the grid </a:t>
            </a:r>
            <a:r>
              <a:rPr lang="en-US" dirty="0" smtClean="0"/>
              <a:t>you create.</a:t>
            </a:r>
          </a:p>
          <a:p>
            <a:r>
              <a:rPr lang="en-US" dirty="0" smtClean="0"/>
              <a:t>Having </a:t>
            </a:r>
            <a:r>
              <a:rPr lang="en-US" dirty="0"/>
              <a:t>the grid align to the </a:t>
            </a:r>
            <a:r>
              <a:rPr lang="en-US" dirty="0" smtClean="0"/>
              <a:t>columns is </a:t>
            </a:r>
            <a:r>
              <a:rPr lang="en-US" dirty="0"/>
              <a:t>especially useful when creating text frames.</a:t>
            </a:r>
          </a:p>
          <a:p>
            <a:r>
              <a:rPr lang="en-US" dirty="0"/>
              <a:t>As an added bonus, the text frames you </a:t>
            </a:r>
            <a:r>
              <a:rPr lang="en-US" dirty="0" smtClean="0"/>
              <a:t>create with </a:t>
            </a:r>
            <a:r>
              <a:rPr lang="en-US" dirty="0"/>
              <a:t>gridify behavior will automatically </a:t>
            </a:r>
            <a:r>
              <a:rPr lang="en-US" dirty="0" smtClean="0"/>
              <a:t>be threaded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4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Gridify Behavior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Gridify behaviors are powerful in </a:t>
            </a:r>
            <a:r>
              <a:rPr lang="en-US" dirty="0" smtClean="0"/>
              <a:t>conjunction with </a:t>
            </a:r>
            <a:r>
              <a:rPr lang="en-US" dirty="0"/>
              <a:t>the place </a:t>
            </a:r>
            <a:r>
              <a:rPr lang="en-US" dirty="0" smtClean="0"/>
              <a:t>gun.</a:t>
            </a:r>
          </a:p>
          <a:p>
            <a:r>
              <a:rPr lang="en-US" dirty="0" smtClean="0"/>
              <a:t>When </a:t>
            </a:r>
            <a:r>
              <a:rPr lang="en-US" dirty="0"/>
              <a:t>you’ve </a:t>
            </a:r>
            <a:r>
              <a:rPr lang="en-US" dirty="0" smtClean="0"/>
              <a:t>loaded multiple </a:t>
            </a:r>
            <a:r>
              <a:rPr lang="en-US" dirty="0"/>
              <a:t>images into the place gun, you </a:t>
            </a:r>
            <a:r>
              <a:rPr lang="en-US" dirty="0" smtClean="0"/>
              <a:t>can use </a:t>
            </a:r>
            <a:r>
              <a:rPr lang="en-US" dirty="0"/>
              <a:t>the same keyboard inputs to place all </a:t>
            </a:r>
            <a:r>
              <a:rPr lang="en-US" dirty="0" smtClean="0"/>
              <a:t>the loaded </a:t>
            </a:r>
            <a:r>
              <a:rPr lang="en-US" dirty="0"/>
              <a:t>images in a grid layout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0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Gridify Behavior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in this book, you learned that </a:t>
            </a:r>
            <a:r>
              <a:rPr lang="en-US" dirty="0" smtClean="0"/>
              <a:t>you can </a:t>
            </a:r>
            <a:r>
              <a:rPr lang="en-US" dirty="0"/>
              <a:t>“drag and drop” a copy of a </a:t>
            </a:r>
            <a:r>
              <a:rPr lang="en-US" dirty="0" smtClean="0"/>
              <a:t>frame.</a:t>
            </a:r>
          </a:p>
          <a:p>
            <a:r>
              <a:rPr lang="en-US" dirty="0" smtClean="0"/>
              <a:t>You also </a:t>
            </a:r>
            <a:r>
              <a:rPr lang="en-US" dirty="0"/>
              <a:t>learned to use the Step and </a:t>
            </a:r>
            <a:r>
              <a:rPr lang="en-US" dirty="0" smtClean="0"/>
              <a:t>Repeat command.</a:t>
            </a:r>
          </a:p>
          <a:p>
            <a:r>
              <a:rPr lang="en-US" dirty="0" smtClean="0"/>
              <a:t>Gridify </a:t>
            </a:r>
            <a:r>
              <a:rPr lang="en-US" dirty="0"/>
              <a:t>behavior merges the two.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09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Nested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Nested styles </a:t>
            </a:r>
            <a:r>
              <a:rPr lang="en-US" dirty="0" smtClean="0"/>
              <a:t>are paragraph styles that contain two or more character styles.</a:t>
            </a:r>
          </a:p>
          <a:p>
            <a:r>
              <a:rPr lang="en-US" dirty="0" smtClean="0"/>
              <a:t>Without nested styles, you would need to apply character styles one at a time.</a:t>
            </a:r>
          </a:p>
          <a:p>
            <a:r>
              <a:rPr lang="en-US" dirty="0"/>
              <a:t>With nested styles, you </a:t>
            </a:r>
            <a:r>
              <a:rPr lang="en-US" dirty="0" smtClean="0"/>
              <a:t>can format the entire </a:t>
            </a:r>
            <a:r>
              <a:rPr lang="en-US" dirty="0"/>
              <a:t>block of text with a single </a:t>
            </a:r>
            <a:r>
              <a:rPr lang="en-US" dirty="0" smtClean="0"/>
              <a:t>paragraph style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5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Nested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styles are useful in specific situations</a:t>
            </a:r>
            <a:r>
              <a:rPr lang="en-US" dirty="0" smtClean="0"/>
              <a:t>, especially </a:t>
            </a:r>
            <a:r>
              <a:rPr lang="en-US" dirty="0"/>
              <a:t>for blocks of text that </a:t>
            </a:r>
            <a:r>
              <a:rPr lang="en-US" dirty="0" smtClean="0"/>
              <a:t>contain repeating </a:t>
            </a:r>
            <a:r>
              <a:rPr lang="en-US" dirty="0"/>
              <a:t>formatting at the beginning of </a:t>
            </a:r>
            <a:r>
              <a:rPr lang="en-US" dirty="0" smtClean="0"/>
              <a:t>each paragraph.</a:t>
            </a:r>
          </a:p>
        </p:txBody>
      </p:sp>
    </p:spTree>
    <p:extLst>
      <p:ext uri="{BB962C8B-B14F-4D97-AF65-F5344CB8AC3E}">
        <p14:creationId xmlns:p14="http://schemas.microsoft.com/office/powerpoint/2010/main" val="8105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Nested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/>
              <a:t>nested styles requires </a:t>
            </a:r>
            <a:r>
              <a:rPr lang="en-US" dirty="0" smtClean="0"/>
              <a:t>a bit </a:t>
            </a:r>
            <a:r>
              <a:rPr lang="en-US" dirty="0"/>
              <a:t>of forethought when formatting paragraphs.</a:t>
            </a:r>
          </a:p>
          <a:p>
            <a:r>
              <a:rPr lang="en-US" dirty="0"/>
              <a:t>You must have characters that you can use </a:t>
            </a:r>
            <a:r>
              <a:rPr lang="en-US" dirty="0" smtClean="0"/>
              <a:t>to identify </a:t>
            </a:r>
            <a:r>
              <a:rPr lang="en-US" dirty="0"/>
              <a:t>where a nested style </a:t>
            </a:r>
            <a:r>
              <a:rPr lang="en-US" dirty="0" smtClean="0"/>
              <a:t>ends.</a:t>
            </a:r>
          </a:p>
          <a:p>
            <a:r>
              <a:rPr lang="en-US" dirty="0" smtClean="0"/>
              <a:t>Periods, colons</a:t>
            </a:r>
            <a:r>
              <a:rPr lang="en-US" dirty="0"/>
              <a:t>, and em or en spaces can be </a:t>
            </a:r>
            <a:r>
              <a:rPr lang="en-US" dirty="0" smtClean="0"/>
              <a:t>entered in </a:t>
            </a:r>
            <a:r>
              <a:rPr lang="en-US" dirty="0"/>
              <a:t>the paragraph style to mark where a </a:t>
            </a:r>
            <a:r>
              <a:rPr lang="en-US" dirty="0" smtClean="0"/>
              <a:t>nested style </a:t>
            </a:r>
            <a:r>
              <a:rPr lang="en-US" dirty="0"/>
              <a:t>should end.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4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Path section is useful </a:t>
            </a:r>
            <a:r>
              <a:rPr lang="en-US" dirty="0"/>
              <a:t>when creating paths with the Pen tool</a:t>
            </a:r>
            <a:r>
              <a:rPr lang="en-US" dirty="0" smtClean="0"/>
              <a:t>. You can: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Close</a:t>
            </a:r>
          </a:p>
          <a:p>
            <a:pPr lvl="1"/>
            <a:r>
              <a:rPr lang="en-US" dirty="0" smtClean="0"/>
              <a:t>or Reverse </a:t>
            </a:r>
            <a:r>
              <a:rPr lang="en-US" dirty="0"/>
              <a:t>a </a:t>
            </a:r>
            <a:r>
              <a:rPr lang="en-US" dirty="0" smtClean="0"/>
              <a:t>path using </a:t>
            </a:r>
            <a:r>
              <a:rPr lang="en-US" dirty="0"/>
              <a:t>the four buttons in this </a:t>
            </a:r>
            <a:r>
              <a:rPr lang="en-US" dirty="0" smtClean="0"/>
              <a:t>section</a:t>
            </a:r>
            <a:endParaRPr lang="en-US" dirty="0" smtClean="0"/>
          </a:p>
          <a:p>
            <a:r>
              <a:rPr lang="en-US" dirty="0" smtClean="0"/>
              <a:t>The Convert </a:t>
            </a:r>
            <a:r>
              <a:rPr lang="en-US" dirty="0"/>
              <a:t>Point section also applies to paths </a:t>
            </a:r>
            <a:r>
              <a:rPr lang="en-US" dirty="0" smtClean="0"/>
              <a:t>and points</a:t>
            </a:r>
            <a:r>
              <a:rPr lang="en-US" dirty="0"/>
              <a:t>, allowing you to manipulate points </a:t>
            </a:r>
            <a:r>
              <a:rPr lang="en-US" dirty="0" smtClean="0"/>
              <a:t>to create </a:t>
            </a:r>
            <a:r>
              <a:rPr lang="en-US" dirty="0"/>
              <a:t>different corners and arcs with a </a:t>
            </a:r>
            <a:r>
              <a:rPr lang="en-US" dirty="0" smtClean="0"/>
              <a:t>path.</a:t>
            </a:r>
          </a:p>
        </p:txBody>
      </p:sp>
    </p:spTree>
    <p:extLst>
      <p:ext uri="{BB962C8B-B14F-4D97-AF65-F5344CB8AC3E}">
        <p14:creationId xmlns:p14="http://schemas.microsoft.com/office/powerpoint/2010/main" val="2667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Nested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layout doesn’t call for periods, colons, or em spaces, then you can insert a special character using the End Nested Style Here command.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18" y="1654175"/>
            <a:ext cx="4928488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Nested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684838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Formatting a nested style using the End Nested Style Character command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404100" y="2882900"/>
            <a:ext cx="1422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/>
              <a:t>Specifies where Artist Name Style will end</a:t>
            </a:r>
            <a:endParaRPr lang="en-US" kern="0" dirty="0" smtClean="0"/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094414" y="3098800"/>
            <a:ext cx="1360486" cy="10961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61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Live Corner Effects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Corner </a:t>
            </a:r>
            <a:r>
              <a:rPr lang="en-US" dirty="0" smtClean="0"/>
              <a:t>Effects </a:t>
            </a:r>
            <a:r>
              <a:rPr lang="en-US" dirty="0" smtClean="0"/>
              <a:t>offer </a:t>
            </a:r>
            <a:r>
              <a:rPr lang="en-US" dirty="0" smtClean="0"/>
              <a:t>an </a:t>
            </a:r>
            <a:r>
              <a:rPr lang="en-US" dirty="0"/>
              <a:t>interactive interface to </a:t>
            </a:r>
            <a:r>
              <a:rPr lang="en-US" dirty="0" smtClean="0"/>
              <a:t>apply different </a:t>
            </a:r>
            <a:r>
              <a:rPr lang="en-US" dirty="0"/>
              <a:t>corner styles to a frame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Live Corner Effects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039939"/>
            <a:ext cx="5219700" cy="344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032000" y="3136900"/>
            <a:ext cx="163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Original (no corner effect applied)</a:t>
            </a:r>
            <a:endParaRPr lang="en-US" kern="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733800" y="3136900"/>
            <a:ext cx="163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Fancy</a:t>
            </a:r>
            <a:endParaRPr lang="en-US" kern="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524500" y="3136900"/>
            <a:ext cx="163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Bevel</a:t>
            </a:r>
            <a:endParaRPr lang="en-US" kern="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032000" y="5454648"/>
            <a:ext cx="163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Inset</a:t>
            </a:r>
            <a:endParaRPr lang="en-US" kern="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733800" y="5460996"/>
            <a:ext cx="163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Inverse Rounded</a:t>
            </a:r>
            <a:endParaRPr lang="en-US" kern="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524500" y="5454648"/>
            <a:ext cx="163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Rounded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948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Live Corner Effects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Live Corner </a:t>
            </a:r>
            <a:r>
              <a:rPr lang="en-US" dirty="0" smtClean="0"/>
              <a:t>Effects utility </a:t>
            </a:r>
            <a:r>
              <a:rPr lang="en-US" dirty="0" smtClean="0"/>
              <a:t>allows </a:t>
            </a:r>
            <a:r>
              <a:rPr lang="en-US" dirty="0"/>
              <a:t>you to click and </a:t>
            </a:r>
            <a:r>
              <a:rPr lang="en-US" dirty="0" smtClean="0"/>
              <a:t>drag to </a:t>
            </a:r>
            <a:r>
              <a:rPr lang="en-US" dirty="0"/>
              <a:t>specify the extent of an effect</a:t>
            </a:r>
            <a:r>
              <a:rPr lang="en-US" dirty="0" smtClean="0"/>
              <a:t>.</a:t>
            </a:r>
          </a:p>
          <a:p>
            <a:r>
              <a:rPr lang="en-US" dirty="0"/>
              <a:t>You </a:t>
            </a:r>
            <a:r>
              <a:rPr lang="en-US" dirty="0" smtClean="0"/>
              <a:t>can apply </a:t>
            </a:r>
            <a:r>
              <a:rPr lang="en-US" dirty="0"/>
              <a:t>an effect to a single corner, and you </a:t>
            </a:r>
            <a:r>
              <a:rPr lang="en-US" dirty="0" smtClean="0"/>
              <a:t>can apply </a:t>
            </a:r>
            <a:r>
              <a:rPr lang="en-US" dirty="0"/>
              <a:t>multiple effects to a single frame</a:t>
            </a:r>
            <a:r>
              <a:rPr lang="en-US" dirty="0" smtClean="0"/>
              <a:t>.</a:t>
            </a:r>
          </a:p>
          <a:p>
            <a:r>
              <a:rPr lang="en-US" dirty="0"/>
              <a:t>The ability to </a:t>
            </a:r>
            <a:r>
              <a:rPr lang="en-US" dirty="0" smtClean="0"/>
              <a:t>apply different </a:t>
            </a:r>
            <a:r>
              <a:rPr lang="en-US" dirty="0"/>
              <a:t>effects to different corners offers </a:t>
            </a:r>
            <a:r>
              <a:rPr lang="en-US" dirty="0" smtClean="0"/>
              <a:t>the opportunity </a:t>
            </a:r>
            <a:r>
              <a:rPr lang="en-US" dirty="0"/>
              <a:t>to create interesting frame </a:t>
            </a:r>
            <a:r>
              <a:rPr lang="en-US" dirty="0" smtClean="0"/>
              <a:t>shapes.</a:t>
            </a:r>
          </a:p>
        </p:txBody>
      </p:sp>
    </p:spTree>
    <p:extLst>
      <p:ext uri="{BB962C8B-B14F-4D97-AF65-F5344CB8AC3E}">
        <p14:creationId xmlns:p14="http://schemas.microsoft.com/office/powerpoint/2010/main" val="33742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Effects and Object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Effects dialog </a:t>
            </a:r>
            <a:r>
              <a:rPr lang="en-US" dirty="0" smtClean="0"/>
              <a:t>box offers </a:t>
            </a:r>
            <a:r>
              <a:rPr lang="en-US" dirty="0"/>
              <a:t>a number of effects that you </a:t>
            </a:r>
            <a:r>
              <a:rPr lang="en-US" dirty="0" smtClean="0"/>
              <a:t>can apply </a:t>
            </a:r>
            <a:r>
              <a:rPr lang="en-US" dirty="0"/>
              <a:t>to objects to make your layouts </a:t>
            </a:r>
            <a:r>
              <a:rPr lang="en-US" dirty="0" smtClean="0"/>
              <a:t>more visually interesting.</a:t>
            </a:r>
          </a:p>
          <a:p>
            <a:r>
              <a:rPr lang="en-US" dirty="0" smtClean="0"/>
              <a:t>All </a:t>
            </a:r>
            <a:r>
              <a:rPr lang="en-US" dirty="0"/>
              <a:t>of the </a:t>
            </a:r>
            <a:r>
              <a:rPr lang="en-US" dirty="0" smtClean="0"/>
              <a:t>available effects </a:t>
            </a:r>
            <a:r>
              <a:rPr lang="en-US" dirty="0"/>
              <a:t>are listed on the left side of the </a:t>
            </a:r>
            <a:r>
              <a:rPr lang="en-US" dirty="0" smtClean="0"/>
              <a:t>dialog box</a:t>
            </a:r>
            <a:r>
              <a:rPr lang="en-US" dirty="0"/>
              <a:t>, and settings for each effect </a:t>
            </a:r>
            <a:r>
              <a:rPr lang="en-US" dirty="0" smtClean="0"/>
              <a:t>become available </a:t>
            </a:r>
            <a:r>
              <a:rPr lang="en-US" dirty="0"/>
              <a:t>on the right side of the dialog </a:t>
            </a:r>
            <a:r>
              <a:rPr lang="en-US" dirty="0" smtClean="0"/>
              <a:t>box when </a:t>
            </a:r>
            <a:r>
              <a:rPr lang="en-US" dirty="0"/>
              <a:t>you click the name of the effect on </a:t>
            </a:r>
            <a:r>
              <a:rPr lang="en-US" dirty="0" smtClean="0"/>
              <a:t>the left.</a:t>
            </a:r>
          </a:p>
          <a:p>
            <a:r>
              <a:rPr lang="en-US" dirty="0" smtClean="0"/>
              <a:t>You </a:t>
            </a:r>
            <a:r>
              <a:rPr lang="en-US" dirty="0"/>
              <a:t>can apply multiple effects to a </a:t>
            </a:r>
            <a:r>
              <a:rPr lang="en-US" dirty="0" smtClean="0"/>
              <a:t>single object.</a:t>
            </a:r>
          </a:p>
        </p:txBody>
      </p:sp>
    </p:spTree>
    <p:extLst>
      <p:ext uri="{BB962C8B-B14F-4D97-AF65-F5344CB8AC3E}">
        <p14:creationId xmlns:p14="http://schemas.microsoft.com/office/powerpoint/2010/main" val="15365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Working with Effects and Object Styles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1882028"/>
            <a:ext cx="6188075" cy="376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684838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Effects dialog box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1158" y="3346450"/>
            <a:ext cx="85804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</a:pPr>
            <a:r>
              <a:rPr lang="en-US" sz="1800" kern="0" dirty="0" smtClean="0"/>
              <a:t>List</a:t>
            </a:r>
          </a:p>
          <a:p>
            <a:pPr marL="0" indent="0" algn="r">
              <a:buFontTx/>
              <a:buNone/>
            </a:pPr>
            <a:r>
              <a:rPr lang="en-US" sz="1800" kern="0" dirty="0" smtClean="0"/>
              <a:t>of effects</a:t>
            </a:r>
            <a:endParaRPr lang="en-US" kern="0" dirty="0" smtClean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611314" y="2844800"/>
            <a:ext cx="0" cy="1409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1143000" y="3536950"/>
            <a:ext cx="4714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09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Effects and Object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InDesign effects, such as glows, shadows</a:t>
            </a:r>
            <a:r>
              <a:rPr lang="en-US" dirty="0" smtClean="0"/>
              <a:t>, bevels</a:t>
            </a:r>
            <a:r>
              <a:rPr lang="en-US" dirty="0"/>
              <a:t>, embosses, and feathers, are all </a:t>
            </a:r>
            <a:r>
              <a:rPr lang="en-US" b="1" dirty="0"/>
              <a:t>nondestructive</a:t>
            </a:r>
            <a:r>
              <a:rPr lang="en-US" dirty="0" smtClean="0"/>
              <a:t>, which </a:t>
            </a:r>
            <a:r>
              <a:rPr lang="en-US" dirty="0"/>
              <a:t>means that they </a:t>
            </a:r>
            <a:r>
              <a:rPr lang="en-US" dirty="0" smtClean="0"/>
              <a:t>are not </a:t>
            </a:r>
            <a:r>
              <a:rPr lang="en-US" dirty="0"/>
              <a:t>necessarily </a:t>
            </a:r>
            <a:r>
              <a:rPr lang="en-US" dirty="0" smtClean="0"/>
              <a:t>permanent.</a:t>
            </a:r>
          </a:p>
          <a:p>
            <a:r>
              <a:rPr lang="en-US" dirty="0" smtClean="0"/>
              <a:t>At </a:t>
            </a:r>
            <a:r>
              <a:rPr lang="en-US" dirty="0"/>
              <a:t>any </a:t>
            </a:r>
            <a:r>
              <a:rPr lang="en-US" dirty="0" smtClean="0"/>
              <a:t>time, you </a:t>
            </a:r>
            <a:r>
              <a:rPr lang="en-US" dirty="0"/>
              <a:t>can apply, remove, or modify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In other </a:t>
            </a:r>
            <a:r>
              <a:rPr lang="en-US" dirty="0"/>
              <a:t>words, they don’t permanently alter </a:t>
            </a:r>
            <a:r>
              <a:rPr lang="en-US" dirty="0" smtClean="0"/>
              <a:t>or “</a:t>
            </a:r>
            <a:r>
              <a:rPr lang="en-US" dirty="0"/>
              <a:t>destroy” the object to which they’re applied.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4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Effects and Object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select a frame, the Effects </a:t>
            </a:r>
            <a:r>
              <a:rPr lang="en-US" dirty="0" smtClean="0"/>
              <a:t>panel lists </a:t>
            </a:r>
            <a:r>
              <a:rPr lang="en-US" dirty="0"/>
              <a:t>information about any effects applied </a:t>
            </a:r>
            <a:r>
              <a:rPr lang="en-US" dirty="0" smtClean="0"/>
              <a:t>to the </a:t>
            </a:r>
            <a:r>
              <a:rPr lang="en-US" dirty="0"/>
              <a:t>frame or to contents of the </a:t>
            </a:r>
            <a:r>
              <a:rPr lang="en-US" dirty="0" smtClean="0"/>
              <a:t>frame.</a:t>
            </a:r>
          </a:p>
          <a:p>
            <a:r>
              <a:rPr lang="en-US" dirty="0" smtClean="0"/>
              <a:t>When you </a:t>
            </a:r>
            <a:r>
              <a:rPr lang="en-US" dirty="0"/>
              <a:t>have applied effects, the </a:t>
            </a:r>
            <a:r>
              <a:rPr lang="en-US" b="1" i="1" dirty="0"/>
              <a:t>fx </a:t>
            </a:r>
            <a:r>
              <a:rPr lang="en-US" dirty="0"/>
              <a:t>icon </a:t>
            </a:r>
            <a:r>
              <a:rPr lang="en-US" dirty="0" smtClean="0"/>
              <a:t>appears beside </a:t>
            </a:r>
            <a:r>
              <a:rPr lang="en-US" dirty="0"/>
              <a:t>the word Object in the </a:t>
            </a:r>
            <a:r>
              <a:rPr lang="en-US" dirty="0" smtClean="0"/>
              <a:t>panel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95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939060"/>
            <a:ext cx="4667250" cy="372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Working with Effects and Object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4646" y="5684838"/>
            <a:ext cx="8329353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Effects panel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086600" y="4464050"/>
            <a:ext cx="1371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/>
              <a:t>Indicates effects applied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5981700" y="4654550"/>
            <a:ext cx="1155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924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Pathfinder section in the </a:t>
            </a:r>
            <a:r>
              <a:rPr lang="en-US" dirty="0" smtClean="0"/>
              <a:t>Pathfinder panel </a:t>
            </a:r>
            <a:r>
              <a:rPr lang="en-US" dirty="0"/>
              <a:t>helps you easily create new </a:t>
            </a:r>
            <a:r>
              <a:rPr lang="en-US" dirty="0" smtClean="0"/>
              <a:t>complex shapes </a:t>
            </a:r>
            <a:r>
              <a:rPr lang="en-US" dirty="0"/>
              <a:t>by overlapping simple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The panel </a:t>
            </a:r>
            <a:r>
              <a:rPr lang="en-US" dirty="0"/>
              <a:t>does this by offering five buttons </a:t>
            </a:r>
            <a:r>
              <a:rPr lang="en-US" dirty="0" smtClean="0"/>
              <a:t>that work </a:t>
            </a:r>
            <a:r>
              <a:rPr lang="en-US" dirty="0"/>
              <a:t>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Subtract</a:t>
            </a:r>
          </a:p>
          <a:p>
            <a:pPr lvl="1"/>
            <a:r>
              <a:rPr lang="en-US" dirty="0" smtClean="0"/>
              <a:t>Intersect</a:t>
            </a:r>
          </a:p>
          <a:p>
            <a:pPr lvl="1"/>
            <a:r>
              <a:rPr lang="en-US" dirty="0" smtClean="0"/>
              <a:t>Exclude Overlap</a:t>
            </a:r>
          </a:p>
          <a:p>
            <a:pPr lvl="1"/>
            <a:r>
              <a:rPr lang="en-US" dirty="0" smtClean="0"/>
              <a:t>Minus Back</a:t>
            </a:r>
          </a:p>
        </p:txBody>
      </p:sp>
    </p:spTree>
    <p:extLst>
      <p:ext uri="{BB962C8B-B14F-4D97-AF65-F5344CB8AC3E}">
        <p14:creationId xmlns:p14="http://schemas.microsoft.com/office/powerpoint/2010/main" val="13404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Effects and Object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applied effects</a:t>
            </a:r>
            <a:r>
              <a:rPr lang="en-US" dirty="0" smtClean="0"/>
              <a:t>, you </a:t>
            </a:r>
            <a:r>
              <a:rPr lang="en-US" dirty="0"/>
              <a:t>can double-click the </a:t>
            </a:r>
            <a:r>
              <a:rPr lang="en-US" b="1" i="1" dirty="0"/>
              <a:t>fx </a:t>
            </a:r>
            <a:r>
              <a:rPr lang="en-US" dirty="0"/>
              <a:t>icon on the </a:t>
            </a:r>
            <a:r>
              <a:rPr lang="en-US" dirty="0" smtClean="0"/>
              <a:t>Effects panel </a:t>
            </a:r>
            <a:r>
              <a:rPr lang="en-US" dirty="0"/>
              <a:t>to reopen the Effects dialog box if </a:t>
            </a:r>
            <a:r>
              <a:rPr lang="en-US" dirty="0" smtClean="0"/>
              <a:t>you want </a:t>
            </a:r>
            <a:r>
              <a:rPr lang="en-US" dirty="0"/>
              <a:t>to modify or remove effects.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1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Effects and Object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i="1" dirty="0"/>
              <a:t>fx </a:t>
            </a:r>
            <a:r>
              <a:rPr lang="en-US" dirty="0"/>
              <a:t>icon on the Effects panel to </a:t>
            </a:r>
            <a:r>
              <a:rPr lang="en-US" dirty="0" smtClean="0"/>
              <a:t>copy effects </a:t>
            </a:r>
            <a:r>
              <a:rPr lang="en-US" dirty="0"/>
              <a:t>between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Select </a:t>
            </a:r>
            <a:r>
              <a:rPr lang="en-US" dirty="0"/>
              <a:t>any </a:t>
            </a:r>
            <a:r>
              <a:rPr lang="en-US" dirty="0" smtClean="0"/>
              <a:t>object that </a:t>
            </a:r>
            <a:r>
              <a:rPr lang="en-US" dirty="0"/>
              <a:t>has an effect applied to it, then drag </a:t>
            </a:r>
            <a:r>
              <a:rPr lang="en-US" dirty="0" smtClean="0"/>
              <a:t>the </a:t>
            </a:r>
            <a:r>
              <a:rPr lang="en-US" b="1" i="1" dirty="0" smtClean="0"/>
              <a:t>fx </a:t>
            </a:r>
            <a:r>
              <a:rPr lang="en-US" dirty="0"/>
              <a:t>icon to another object in the document.</a:t>
            </a:r>
          </a:p>
          <a:p>
            <a:r>
              <a:rPr lang="en-US" dirty="0"/>
              <a:t>The effects applied to the first object will </a:t>
            </a:r>
            <a:r>
              <a:rPr lang="en-US" dirty="0" smtClean="0"/>
              <a:t>be applied </a:t>
            </a:r>
            <a:r>
              <a:rPr lang="en-US" dirty="0"/>
              <a:t>to the second.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9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51303"/>
            <a:ext cx="5702300" cy="368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Working with Effects and Object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684838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Dragging the </a:t>
            </a:r>
            <a:r>
              <a:rPr lang="en-US" sz="1800" i="1" dirty="0" smtClean="0"/>
              <a:t>fx </a:t>
            </a:r>
            <a:r>
              <a:rPr lang="en-US" sz="1800" dirty="0" smtClean="0"/>
              <a:t>icon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9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Working with Effects and Object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684838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Effects copied to the blue-filled frame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808326"/>
            <a:ext cx="5875337" cy="387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1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Effects and Object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when you copy effects from </a:t>
            </a:r>
            <a:r>
              <a:rPr lang="en-US" dirty="0" smtClean="0"/>
              <a:t>one object </a:t>
            </a:r>
            <a:r>
              <a:rPr lang="en-US" dirty="0"/>
              <a:t>to another, no relationship is </a:t>
            </a:r>
            <a:r>
              <a:rPr lang="en-US" dirty="0" smtClean="0"/>
              <a:t>created between </a:t>
            </a:r>
            <a:r>
              <a:rPr lang="en-US" dirty="0"/>
              <a:t>the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If </a:t>
            </a:r>
            <a:r>
              <a:rPr lang="en-US" dirty="0"/>
              <a:t>you modify the </a:t>
            </a:r>
            <a:r>
              <a:rPr lang="en-US" dirty="0" smtClean="0"/>
              <a:t>effects on </a:t>
            </a:r>
            <a:r>
              <a:rPr lang="en-US" dirty="0"/>
              <a:t>one object, the other object won’t </a:t>
            </a:r>
            <a:r>
              <a:rPr lang="en-US" dirty="0" smtClean="0"/>
              <a:t>be affected </a:t>
            </a:r>
            <a:r>
              <a:rPr lang="en-US" dirty="0"/>
              <a:t>by the change.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76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Effects and Object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Object Style dialog </a:t>
            </a:r>
            <a:r>
              <a:rPr lang="en-US" dirty="0" smtClean="0"/>
              <a:t>box allows </a:t>
            </a:r>
            <a:r>
              <a:rPr lang="en-US" dirty="0"/>
              <a:t>you to specify a variety </a:t>
            </a:r>
            <a:r>
              <a:rPr lang="en-US" dirty="0" smtClean="0"/>
              <a:t>of formatting </a:t>
            </a:r>
            <a:r>
              <a:rPr lang="en-US" dirty="0"/>
              <a:t>choices for graphics frames </a:t>
            </a:r>
            <a:r>
              <a:rPr lang="en-US" dirty="0" smtClean="0"/>
              <a:t>and text </a:t>
            </a:r>
            <a:r>
              <a:rPr lang="en-US" dirty="0"/>
              <a:t>frames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modification </a:t>
            </a:r>
            <a:r>
              <a:rPr lang="en-US" dirty="0"/>
              <a:t>you make to the object style </a:t>
            </a:r>
            <a:r>
              <a:rPr lang="en-US" dirty="0" smtClean="0"/>
              <a:t>will update </a:t>
            </a:r>
            <a:r>
              <a:rPr lang="en-US" dirty="0"/>
              <a:t>automatically </a:t>
            </a:r>
            <a:r>
              <a:rPr lang="en-US" dirty="0" smtClean="0"/>
              <a:t>for </a:t>
            </a:r>
            <a:r>
              <a:rPr lang="en-US" dirty="0"/>
              <a:t>any object that </a:t>
            </a:r>
            <a:r>
              <a:rPr lang="en-US" dirty="0" smtClean="0"/>
              <a:t>uses the </a:t>
            </a:r>
            <a:r>
              <a:rPr lang="en-US" dirty="0"/>
              <a:t>object style.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0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Effects and Object Styles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created an object style, </a:t>
            </a:r>
            <a:r>
              <a:rPr lang="en-US" dirty="0" smtClean="0"/>
              <a:t>the named </a:t>
            </a:r>
            <a:r>
              <a:rPr lang="en-US" dirty="0"/>
              <a:t>style is listed on the Object </a:t>
            </a:r>
            <a:r>
              <a:rPr lang="en-US" dirty="0" smtClean="0"/>
              <a:t>Styles panel, </a:t>
            </a:r>
            <a:r>
              <a:rPr lang="en-US" dirty="0"/>
              <a:t>as shown in </a:t>
            </a:r>
            <a:r>
              <a:rPr lang="en-US" dirty="0" smtClean="0"/>
              <a:t>the following figure.</a:t>
            </a:r>
          </a:p>
        </p:txBody>
      </p:sp>
    </p:spTree>
    <p:extLst>
      <p:ext uri="{BB962C8B-B14F-4D97-AF65-F5344CB8AC3E}">
        <p14:creationId xmlns:p14="http://schemas.microsoft.com/office/powerpoint/2010/main" val="8701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Working with Effects and Object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684838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Object Styles panel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1946398"/>
            <a:ext cx="3708400" cy="35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Page Sizes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InDesign allows you to work with multiple page </a:t>
            </a:r>
            <a:r>
              <a:rPr lang="en-US" dirty="0"/>
              <a:t>sizes in a single document</a:t>
            </a:r>
            <a:r>
              <a:rPr lang="en-US" dirty="0" smtClean="0"/>
              <a:t>.</a:t>
            </a:r>
          </a:p>
          <a:p>
            <a:r>
              <a:rPr lang="en-US" dirty="0"/>
              <a:t>Working in this manner, you can change </a:t>
            </a:r>
            <a:r>
              <a:rPr lang="en-US" dirty="0" smtClean="0"/>
              <a:t>the size </a:t>
            </a:r>
            <a:r>
              <a:rPr lang="en-US" dirty="0"/>
              <a:t>of any and every page in the Pages </a:t>
            </a:r>
            <a:r>
              <a:rPr lang="en-US" dirty="0" smtClean="0"/>
              <a:t>panel.</a:t>
            </a:r>
          </a:p>
          <a:p>
            <a:r>
              <a:rPr lang="en-US" dirty="0"/>
              <a:t>The new multiple page size feature also </a:t>
            </a:r>
            <a:r>
              <a:rPr lang="en-US" dirty="0" smtClean="0"/>
              <a:t>works with </a:t>
            </a:r>
            <a:r>
              <a:rPr lang="en-US" dirty="0"/>
              <a:t>master pages.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0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Page Sizes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you could create </a:t>
            </a:r>
            <a:r>
              <a:rPr lang="en-US" dirty="0"/>
              <a:t>a single document with three </a:t>
            </a:r>
            <a:r>
              <a:rPr lang="en-US" dirty="0" smtClean="0"/>
              <a:t>master pages—one </a:t>
            </a:r>
            <a:r>
              <a:rPr lang="en-US" dirty="0"/>
              <a:t>for </a:t>
            </a:r>
            <a:r>
              <a:rPr lang="en-US" dirty="0" smtClean="0"/>
              <a:t>a </a:t>
            </a:r>
            <a:r>
              <a:rPr lang="en-US" dirty="0"/>
              <a:t>letterhead, one for </a:t>
            </a:r>
            <a:r>
              <a:rPr lang="en-US" dirty="0" smtClean="0"/>
              <a:t>business </a:t>
            </a:r>
            <a:r>
              <a:rPr lang="en-US" dirty="0"/>
              <a:t>cards, and one for </a:t>
            </a:r>
            <a:r>
              <a:rPr lang="en-US" dirty="0" smtClean="0"/>
              <a:t>envelopes</a:t>
            </a:r>
            <a:r>
              <a:rPr lang="en-US" dirty="0"/>
              <a:t>.</a:t>
            </a:r>
          </a:p>
          <a:p>
            <a:r>
              <a:rPr lang="en-US" dirty="0"/>
              <a:t>You could then apply the master to any </a:t>
            </a:r>
            <a:r>
              <a:rPr lang="en-US" dirty="0" smtClean="0"/>
              <a:t>page in </a:t>
            </a:r>
            <a:r>
              <a:rPr lang="en-US" dirty="0"/>
              <a:t>the 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97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</a:t>
            </a:r>
            <a:r>
              <a:rPr lang="en-US" dirty="0"/>
              <a:t>: Combines two or more </a:t>
            </a:r>
            <a:r>
              <a:rPr lang="en-US" dirty="0" smtClean="0"/>
              <a:t>overlapping objects </a:t>
            </a:r>
            <a:r>
              <a:rPr lang="en-US" dirty="0"/>
              <a:t>into one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/>
              <a:t>The resulting object assumes the </a:t>
            </a:r>
            <a:r>
              <a:rPr lang="en-US" dirty="0" smtClean="0"/>
              <a:t>color properties </a:t>
            </a:r>
            <a:r>
              <a:rPr lang="en-US" dirty="0"/>
              <a:t>of the frontmost 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19" y="1505519"/>
            <a:ext cx="2030011" cy="417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Page Sizes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679063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Three page sizes output to PDF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502400" y="3901041"/>
            <a:ext cx="1968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/>
              <a:t>Three different page sizes output with crop marks</a:t>
            </a:r>
            <a:endParaRPr lang="en-US" kern="0" dirty="0" smtClean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633119" y="4104652"/>
            <a:ext cx="190738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 flipV="1">
            <a:off x="4633119" y="2667547"/>
            <a:ext cx="1907381" cy="14371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4633119" y="4109025"/>
            <a:ext cx="1907381" cy="952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75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Designing with Multiple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Content Collector </a:t>
            </a:r>
            <a:r>
              <a:rPr lang="en-US" dirty="0" smtClean="0"/>
              <a:t>panel is </a:t>
            </a:r>
            <a:r>
              <a:rPr lang="en-US" dirty="0"/>
              <a:t>a shuttle for moving </a:t>
            </a:r>
            <a:r>
              <a:rPr lang="en-US" dirty="0" smtClean="0"/>
              <a:t>objects between documents.</a:t>
            </a:r>
          </a:p>
          <a:p>
            <a:r>
              <a:rPr lang="en-US" dirty="0" smtClean="0"/>
              <a:t>The </a:t>
            </a:r>
            <a:r>
              <a:rPr lang="en-US" dirty="0"/>
              <a:t>panel has two </a:t>
            </a:r>
            <a:r>
              <a:rPr lang="en-US" dirty="0" smtClean="0"/>
              <a:t>tools: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Content Collector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the Content Placer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Designing with Multiple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Content Collector tool takes objects—frames</a:t>
            </a:r>
            <a:r>
              <a:rPr lang="en-US" dirty="0"/>
              <a:t>, text and placed </a:t>
            </a:r>
            <a:r>
              <a:rPr lang="en-US" dirty="0" smtClean="0"/>
              <a:t>images—from </a:t>
            </a:r>
            <a:r>
              <a:rPr lang="en-US" dirty="0"/>
              <a:t>a document and puts them into </a:t>
            </a:r>
            <a:r>
              <a:rPr lang="en-US" dirty="0" smtClean="0"/>
              <a:t>the Content </a:t>
            </a:r>
            <a:r>
              <a:rPr lang="en-US" dirty="0"/>
              <a:t>Collector </a:t>
            </a:r>
            <a:r>
              <a:rPr lang="en-US" dirty="0" smtClean="0"/>
              <a:t>panel.</a:t>
            </a:r>
          </a:p>
          <a:p>
            <a:r>
              <a:rPr lang="en-US" dirty="0" smtClean="0"/>
              <a:t>The Content </a:t>
            </a:r>
            <a:r>
              <a:rPr lang="en-US" dirty="0"/>
              <a:t>Placer tool places those objects into </a:t>
            </a:r>
            <a:r>
              <a:rPr lang="en-US" dirty="0" smtClean="0"/>
              <a:t>another document.</a:t>
            </a:r>
          </a:p>
          <a:p>
            <a:r>
              <a:rPr lang="en-US" dirty="0" smtClean="0"/>
              <a:t>The </a:t>
            </a:r>
            <a:r>
              <a:rPr lang="en-US" dirty="0"/>
              <a:t>Content Collector tool </a:t>
            </a:r>
            <a:r>
              <a:rPr lang="en-US" dirty="0" smtClean="0"/>
              <a:t>and the </a:t>
            </a:r>
            <a:r>
              <a:rPr lang="en-US" dirty="0"/>
              <a:t>Content Placer tool are also available </a:t>
            </a:r>
            <a:r>
              <a:rPr lang="en-US" dirty="0" smtClean="0"/>
              <a:t>on the </a:t>
            </a:r>
            <a:r>
              <a:rPr lang="en-US" dirty="0"/>
              <a:t>Tools panel.</a:t>
            </a:r>
          </a:p>
        </p:txBody>
      </p:sp>
    </p:spTree>
    <p:extLst>
      <p:ext uri="{BB962C8B-B14F-4D97-AF65-F5344CB8AC3E}">
        <p14:creationId xmlns:p14="http://schemas.microsoft.com/office/powerpoint/2010/main" val="13705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Designing with Multiple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panel is more than just a glorified cut </a:t>
            </a:r>
            <a:r>
              <a:rPr lang="en-US" dirty="0" smtClean="0"/>
              <a:t>and paste </a:t>
            </a:r>
            <a:r>
              <a:rPr lang="en-US" dirty="0"/>
              <a:t>utility, because it allows you to </a:t>
            </a:r>
            <a:r>
              <a:rPr lang="en-US" dirty="0" smtClean="0"/>
              <a:t>create links </a:t>
            </a:r>
            <a:r>
              <a:rPr lang="en-US" dirty="0"/>
              <a:t>between the objects</a:t>
            </a:r>
            <a:r>
              <a:rPr lang="en-US" dirty="0" smtClean="0"/>
              <a:t>.</a:t>
            </a:r>
          </a:p>
          <a:p>
            <a:r>
              <a:rPr lang="en-US" dirty="0"/>
              <a:t>This offers </a:t>
            </a:r>
            <a:r>
              <a:rPr lang="en-US" dirty="0" smtClean="0"/>
              <a:t>you significant </a:t>
            </a:r>
            <a:r>
              <a:rPr lang="en-US" dirty="0"/>
              <a:t>time savings and is a method </a:t>
            </a:r>
            <a:r>
              <a:rPr lang="en-US" dirty="0" smtClean="0"/>
              <a:t>you can </a:t>
            </a:r>
            <a:r>
              <a:rPr lang="en-US" dirty="0"/>
              <a:t>rely on to maintain consistency </a:t>
            </a:r>
            <a:r>
              <a:rPr lang="en-US" dirty="0" smtClean="0"/>
              <a:t>between multiple </a:t>
            </a:r>
            <a:r>
              <a:rPr lang="en-US" dirty="0"/>
              <a:t>documents.</a:t>
            </a:r>
          </a:p>
        </p:txBody>
      </p:sp>
    </p:spTree>
    <p:extLst>
      <p:ext uri="{BB962C8B-B14F-4D97-AF65-F5344CB8AC3E}">
        <p14:creationId xmlns:p14="http://schemas.microsoft.com/office/powerpoint/2010/main" val="26662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Designing with Multiple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creating and saving </a:t>
            </a:r>
            <a:r>
              <a:rPr lang="en-US" dirty="0" smtClean="0"/>
              <a:t>multiple documents</a:t>
            </a:r>
            <a:r>
              <a:rPr lang="en-US" dirty="0"/>
              <a:t>, you can work with </a:t>
            </a:r>
            <a:r>
              <a:rPr lang="en-US" dirty="0" smtClean="0"/>
              <a:t>multiple layouts within </a:t>
            </a:r>
            <a:r>
              <a:rPr lang="en-US" dirty="0"/>
              <a:t>a single document using </a:t>
            </a:r>
            <a:r>
              <a:rPr lang="en-US" dirty="0" smtClean="0"/>
              <a:t>the Create </a:t>
            </a:r>
            <a:r>
              <a:rPr lang="en-US" dirty="0"/>
              <a:t>Alternate Layout command.</a:t>
            </a:r>
          </a:p>
        </p:txBody>
      </p:sp>
    </p:spTree>
    <p:extLst>
      <p:ext uri="{BB962C8B-B14F-4D97-AF65-F5344CB8AC3E}">
        <p14:creationId xmlns:p14="http://schemas.microsoft.com/office/powerpoint/2010/main" val="23613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Designing with Multiple Documents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684838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Alternate layout thumbnails in the Pages panel</a:t>
            </a:r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828800"/>
            <a:ext cx="3067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0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Designing with Multiple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create an alternate layout, </a:t>
            </a:r>
            <a:r>
              <a:rPr lang="en-US" dirty="0" smtClean="0"/>
              <a:t>all of </a:t>
            </a:r>
            <a:r>
              <a:rPr lang="en-US" dirty="0"/>
              <a:t>the objects from the original layout </a:t>
            </a:r>
            <a:r>
              <a:rPr lang="en-US" dirty="0" smtClean="0"/>
              <a:t>are automatically </a:t>
            </a:r>
            <a:r>
              <a:rPr lang="en-US" dirty="0"/>
              <a:t>copied to the alternate layout</a:t>
            </a:r>
            <a:r>
              <a:rPr lang="en-US" dirty="0" smtClean="0"/>
              <a:t>, and </a:t>
            </a:r>
            <a:r>
              <a:rPr lang="en-US" dirty="0"/>
              <a:t>you will have the option to link all </a:t>
            </a:r>
            <a:r>
              <a:rPr lang="en-US" dirty="0" smtClean="0"/>
              <a:t>the text </a:t>
            </a:r>
            <a:r>
              <a:rPr lang="en-US" dirty="0"/>
              <a:t>from the parent to the </a:t>
            </a:r>
            <a:r>
              <a:rPr lang="en-US" dirty="0" smtClean="0"/>
              <a:t>child.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324100"/>
            <a:ext cx="8467404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118100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Add pathfinder</a:t>
            </a:r>
          </a:p>
          <a:p>
            <a:pPr marL="0" indent="0" algn="ctr">
              <a:buFontTx/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01235" y="1917699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Original</a:t>
            </a:r>
            <a:endParaRPr lang="en-US" kern="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781675" y="1930400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Add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8922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Subtract</a:t>
            </a:r>
            <a:r>
              <a:rPr lang="en-US" dirty="0"/>
              <a:t>: The frontmost object(s) “</a:t>
            </a:r>
            <a:r>
              <a:rPr lang="en-US" dirty="0" smtClean="0"/>
              <a:t>punch a </a:t>
            </a:r>
            <a:r>
              <a:rPr lang="en-US" dirty="0"/>
              <a:t>hole” in the backmost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The </a:t>
            </a:r>
            <a:r>
              <a:rPr lang="en-US" dirty="0"/>
              <a:t>resulting object retains the </a:t>
            </a:r>
            <a:r>
              <a:rPr lang="en-US" dirty="0" smtClean="0"/>
              <a:t>color properties </a:t>
            </a:r>
            <a:r>
              <a:rPr lang="en-US" dirty="0"/>
              <a:t>of the backmost object.</a:t>
            </a:r>
          </a:p>
        </p:txBody>
      </p:sp>
    </p:spTree>
    <p:extLst>
      <p:ext uri="{BB962C8B-B14F-4D97-AF65-F5344CB8AC3E}">
        <p14:creationId xmlns:p14="http://schemas.microsoft.com/office/powerpoint/2010/main" val="1120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787900"/>
            <a:ext cx="9144000" cy="33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1800" dirty="0" smtClean="0"/>
              <a:t>Subtract pathfinder</a:t>
            </a:r>
          </a:p>
          <a:p>
            <a:pPr marL="0" indent="0" algn="ctr">
              <a:buFontTx/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2438400"/>
            <a:ext cx="833801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01235" y="2006598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Original</a:t>
            </a:r>
            <a:endParaRPr lang="en-US" kern="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38775" y="2057397"/>
            <a:ext cx="2019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Subtract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6677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Pathfinder Panel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Intersect</a:t>
            </a:r>
            <a:r>
              <a:rPr lang="en-US" dirty="0"/>
              <a:t>: The resulting shape is </a:t>
            </a:r>
            <a:r>
              <a:rPr lang="en-US" dirty="0" smtClean="0"/>
              <a:t>the intersection </a:t>
            </a:r>
            <a:r>
              <a:rPr lang="en-US" dirty="0"/>
              <a:t>of the overlapping object(s) </a:t>
            </a:r>
            <a:r>
              <a:rPr lang="en-US" dirty="0" smtClean="0"/>
              <a:t>and assumes </a:t>
            </a:r>
            <a:r>
              <a:rPr lang="en-US" dirty="0"/>
              <a:t>the color properties of the </a:t>
            </a:r>
            <a:r>
              <a:rPr lang="en-US" dirty="0" smtClean="0"/>
              <a:t>frontmost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2021</Words>
  <Application>Microsoft Office PowerPoint</Application>
  <PresentationFormat>On-screen Show (4:3)</PresentationFormat>
  <Paragraphs>254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ＭＳ Ｐゴシック</vt:lpstr>
      <vt:lpstr>Arial</vt:lpstr>
      <vt:lpstr>Calibri</vt:lpstr>
      <vt:lpstr>Blank Presentation</vt:lpstr>
      <vt:lpstr>Chapter 8</vt:lpstr>
      <vt:lpstr>Using the Pathfinder Panel</vt:lpstr>
      <vt:lpstr>Using the Pathfinder Panel</vt:lpstr>
      <vt:lpstr>Using the Pathfinder Panel</vt:lpstr>
      <vt:lpstr>Using the Pathfinder Panel</vt:lpstr>
      <vt:lpstr>Using the Pathfinder Panel</vt:lpstr>
      <vt:lpstr>Using the Pathfinder Panel</vt:lpstr>
      <vt:lpstr>Using the Pathfinder Panel</vt:lpstr>
      <vt:lpstr>Using the Pathfinder Panel</vt:lpstr>
      <vt:lpstr>Using the Pathfinder Panel</vt:lpstr>
      <vt:lpstr>Using the Pathfinder Panel</vt:lpstr>
      <vt:lpstr>Using the Pathfinder Panel</vt:lpstr>
      <vt:lpstr>Using the Pathfinder Panel</vt:lpstr>
      <vt:lpstr>Using the Pathfinder Panel</vt:lpstr>
      <vt:lpstr>Using the Pathfinder Panel</vt:lpstr>
      <vt:lpstr>Creating New Stroke Styles</vt:lpstr>
      <vt:lpstr>Creating New Stroke Styles</vt:lpstr>
      <vt:lpstr>Creating New Stroke Styles</vt:lpstr>
      <vt:lpstr>Creating New Stroke Styles</vt:lpstr>
      <vt:lpstr>Creating New Stroke Styles</vt:lpstr>
      <vt:lpstr>Incorporating Gridify Behavior</vt:lpstr>
      <vt:lpstr>Incorporating Gridify Behavior</vt:lpstr>
      <vt:lpstr>Incorporating Gridify Behavior</vt:lpstr>
      <vt:lpstr>Incorporating Gridify Behavior</vt:lpstr>
      <vt:lpstr>Incorporating Gridify Behavior</vt:lpstr>
      <vt:lpstr>Incorporating Gridify Behavior</vt:lpstr>
      <vt:lpstr>Working with Nested Styles</vt:lpstr>
      <vt:lpstr>Working with Nested Styles</vt:lpstr>
      <vt:lpstr>Working with Nested Styles</vt:lpstr>
      <vt:lpstr>Working with Nested Styles</vt:lpstr>
      <vt:lpstr>Working with Nested Styles</vt:lpstr>
      <vt:lpstr>Applying Live Corner Effects</vt:lpstr>
      <vt:lpstr>Applying Live Corner Effects</vt:lpstr>
      <vt:lpstr>Applying Live Corner Effects</vt:lpstr>
      <vt:lpstr>Working with Effects and Object Styles</vt:lpstr>
      <vt:lpstr>Working with Effects and Object Styles</vt:lpstr>
      <vt:lpstr>Working with Effects and Object Styles</vt:lpstr>
      <vt:lpstr>Working with Effects and Object Styles</vt:lpstr>
      <vt:lpstr>Working with Effects and Object Styles</vt:lpstr>
      <vt:lpstr>Working with Effects and Object Styles</vt:lpstr>
      <vt:lpstr>Working with Effects and Object Styles</vt:lpstr>
      <vt:lpstr>Working with Effects and Object Styles</vt:lpstr>
      <vt:lpstr>Working with Effects and Object Styles</vt:lpstr>
      <vt:lpstr>Working with Effects and Object Styles</vt:lpstr>
      <vt:lpstr>Working with Effects and Object Styles</vt:lpstr>
      <vt:lpstr>Working with Effects and Object Styles</vt:lpstr>
      <vt:lpstr>Working with Effects and Object Styles</vt:lpstr>
      <vt:lpstr>Working with Multiple Page Sizes</vt:lpstr>
      <vt:lpstr>Working with Multiple Page Sizes</vt:lpstr>
      <vt:lpstr>Working with Multiple Page Sizes</vt:lpstr>
      <vt:lpstr>Designing with Multiple Documents</vt:lpstr>
      <vt:lpstr>Designing with Multiple Documents</vt:lpstr>
      <vt:lpstr>Designing with Multiple Documents</vt:lpstr>
      <vt:lpstr>Designing with Multiple Documents</vt:lpstr>
      <vt:lpstr>Designing with Multiple Documents</vt:lpstr>
      <vt:lpstr>Designing with Multiple Documents</vt:lpstr>
    </vt:vector>
  </TitlesOfParts>
  <Company>RHDG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Hopfer</dc:creator>
  <cp:lastModifiedBy>Ann Fisher</cp:lastModifiedBy>
  <cp:revision>42</cp:revision>
  <dcterms:created xsi:type="dcterms:W3CDTF">2012-03-02T18:09:51Z</dcterms:created>
  <dcterms:modified xsi:type="dcterms:W3CDTF">2014-06-27T15:31:14Z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1934647276</vt:i4>
  </property>
  <property fmtid="{D5CDD505-2E9C-101B-9397-08002B2CF9AE}" pid="3" name="_NewReviewCycle">
    <vt:lpwstr/>
  </property>
  <property fmtid="{D5CDD505-2E9C-101B-9397-08002B2CF9AE}" pid="4" name="_EmailSubject">
    <vt:lpwstr>Revealed PPT slide masters: IND, DW, FL, PS, and PREMIUM</vt:lpwstr>
  </property>
  <property fmtid="{D5CDD505-2E9C-101B-9397-08002B2CF9AE}" pid="5" name="_AuthorEmail">
    <vt:lpwstr>Kathryn.Kucharek@cengage.com</vt:lpwstr>
  </property>
  <property fmtid="{D5CDD505-2E9C-101B-9397-08002B2CF9AE}" pid="6" name="_AuthorEmailDisplayName">
    <vt:lpwstr>Kucharek, Kathryn</vt:lpwstr>
  </property>
</Properties>
</file>