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0" r:id="rId2"/>
    <p:sldId id="26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9" r:id="rId24"/>
    <p:sldId id="311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2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8C8-F488-4C1A-8437-F84049CEA3F2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3375-C7BE-478A-90DD-1A2DC2D23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466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66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8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67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080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34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66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16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515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74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7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31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758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458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46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71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00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35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745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518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48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08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454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941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741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194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39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313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58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5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3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0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42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9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93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4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1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Books, Tables of Contents, and Indexes</a:t>
            </a:r>
          </a:p>
        </p:txBody>
      </p:sp>
    </p:spTree>
    <p:extLst>
      <p:ext uri="{BB962C8B-B14F-4D97-AF65-F5344CB8AC3E}">
        <p14:creationId xmlns:p14="http://schemas.microsoft.com/office/powerpoint/2010/main" val="2752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Book </a:t>
            </a:r>
            <a:r>
              <a:rPr lang="en-US" dirty="0" smtClean="0"/>
              <a:t>Page Numbering </a:t>
            </a:r>
            <a:r>
              <a:rPr lang="en-US" dirty="0"/>
              <a:t>Options dialog </a:t>
            </a:r>
            <a:r>
              <a:rPr lang="en-US" dirty="0" smtClean="0"/>
              <a:t>box, </a:t>
            </a:r>
            <a:r>
              <a:rPr lang="en-US" dirty="0"/>
              <a:t>from the Book panel </a:t>
            </a:r>
            <a:r>
              <a:rPr lang="en-US" dirty="0" smtClean="0"/>
              <a:t>menu </a:t>
            </a:r>
            <a:r>
              <a:rPr lang="en-US" dirty="0"/>
              <a:t>allows you </a:t>
            </a:r>
            <a:r>
              <a:rPr lang="en-US" dirty="0" smtClean="0"/>
              <a:t>to manipulate how documents </a:t>
            </a:r>
            <a:r>
              <a:rPr lang="en-US" dirty="0"/>
              <a:t>are paginated as they are </a:t>
            </a:r>
            <a:r>
              <a:rPr lang="en-US" dirty="0" smtClean="0"/>
              <a:t>added to </a:t>
            </a:r>
            <a:r>
              <a:rPr lang="en-US" dirty="0"/>
              <a:t>the book 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4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4" y="2276920"/>
            <a:ext cx="7297851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8765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 Page Numbering Options dialog 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0800" y="5421130"/>
            <a:ext cx="4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Continuing pagination on the next odd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485900" y="3616924"/>
            <a:ext cx="949721" cy="1856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32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create a </a:t>
            </a:r>
            <a:r>
              <a:rPr lang="en-US" b="1" dirty="0"/>
              <a:t>table of contents </a:t>
            </a:r>
            <a:r>
              <a:rPr lang="en-US" dirty="0"/>
              <a:t>(TOC</a:t>
            </a:r>
            <a:r>
              <a:rPr lang="en-US" dirty="0" smtClean="0"/>
              <a:t>) for </a:t>
            </a:r>
            <a:r>
              <a:rPr lang="en-US" dirty="0"/>
              <a:t>a book, it is generated from </a:t>
            </a:r>
            <a:r>
              <a:rPr lang="en-US" dirty="0" smtClean="0"/>
              <a:t>information contained </a:t>
            </a:r>
            <a:r>
              <a:rPr lang="en-US" dirty="0"/>
              <a:t>within the documents that </a:t>
            </a:r>
            <a:r>
              <a:rPr lang="en-US" dirty="0" smtClean="0"/>
              <a:t>make up </a:t>
            </a:r>
            <a:r>
              <a:rPr lang="en-US" dirty="0"/>
              <a:t>the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Specifically</a:t>
            </a:r>
            <a:r>
              <a:rPr lang="en-US" dirty="0"/>
              <a:t>, the entries in </a:t>
            </a:r>
            <a:r>
              <a:rPr lang="en-US" dirty="0" smtClean="0"/>
              <a:t>the TOC </a:t>
            </a:r>
            <a:r>
              <a:rPr lang="en-US" dirty="0"/>
              <a:t>are text items from the </a:t>
            </a:r>
            <a:r>
              <a:rPr lang="en-US" dirty="0" smtClean="0"/>
              <a:t>documents formatted </a:t>
            </a:r>
            <a:r>
              <a:rPr lang="en-US" dirty="0"/>
              <a:t>with specific paragraph styles.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1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you’ve created </a:t>
            </a:r>
            <a:r>
              <a:rPr lang="en-US" dirty="0"/>
              <a:t>four documents </a:t>
            </a:r>
            <a:r>
              <a:rPr lang="en-US" dirty="0" smtClean="0"/>
              <a:t>of recipes that </a:t>
            </a:r>
            <a:r>
              <a:rPr lang="en-US" dirty="0"/>
              <a:t>you want </a:t>
            </a:r>
            <a:r>
              <a:rPr lang="en-US" dirty="0" smtClean="0"/>
              <a:t>to collate </a:t>
            </a:r>
            <a:r>
              <a:rPr lang="en-US" dirty="0"/>
              <a:t>into a </a:t>
            </a:r>
            <a:r>
              <a:rPr lang="en-US" dirty="0" smtClean="0"/>
              <a:t>book and you </a:t>
            </a:r>
            <a:r>
              <a:rPr lang="en-US" dirty="0"/>
              <a:t>want the </a:t>
            </a:r>
            <a:r>
              <a:rPr lang="en-US" dirty="0" smtClean="0"/>
              <a:t>title of </a:t>
            </a:r>
            <a:r>
              <a:rPr lang="en-US" dirty="0"/>
              <a:t>every </a:t>
            </a:r>
            <a:r>
              <a:rPr lang="en-US" dirty="0" smtClean="0"/>
              <a:t>recipe from </a:t>
            </a:r>
            <a:r>
              <a:rPr lang="en-US" dirty="0"/>
              <a:t>every document to </a:t>
            </a:r>
            <a:r>
              <a:rPr lang="en-US" dirty="0" smtClean="0"/>
              <a:t>be listed </a:t>
            </a:r>
            <a:r>
              <a:rPr lang="en-US" dirty="0"/>
              <a:t>in the </a:t>
            </a:r>
            <a:r>
              <a:rPr lang="en-US" dirty="0" smtClean="0"/>
              <a:t>TOC, then you must </a:t>
            </a:r>
            <a:r>
              <a:rPr lang="en-US" dirty="0"/>
              <a:t>format the title of </a:t>
            </a:r>
            <a:r>
              <a:rPr lang="en-US" dirty="0" smtClean="0"/>
              <a:t>each </a:t>
            </a:r>
            <a:r>
              <a:rPr lang="en-US" dirty="0" smtClean="0"/>
              <a:t>recipe with </a:t>
            </a:r>
            <a:r>
              <a:rPr lang="en-US" dirty="0" smtClean="0"/>
              <a:t>the same </a:t>
            </a:r>
            <a:r>
              <a:rPr lang="en-US" dirty="0"/>
              <a:t>paragraph style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best method for assuring consistent paragraph styles is to load them between documents.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6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the following figure, </a:t>
            </a:r>
            <a:r>
              <a:rPr lang="en-US" dirty="0"/>
              <a:t>note the Style Source icon </a:t>
            </a:r>
            <a:r>
              <a:rPr lang="en-US" dirty="0" smtClean="0"/>
              <a:t>to the </a:t>
            </a:r>
            <a:r>
              <a:rPr lang="en-US" dirty="0"/>
              <a:t>left of </a:t>
            </a:r>
            <a:r>
              <a:rPr lang="en-US" dirty="0" smtClean="0"/>
              <a:t>Entrees.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InDesign regards </a:t>
            </a:r>
            <a:r>
              <a:rPr lang="en-US" dirty="0"/>
              <a:t>the paragraph styles in the </a:t>
            </a:r>
            <a:r>
              <a:rPr lang="en-US" dirty="0" smtClean="0"/>
              <a:t>Entrees document </a:t>
            </a:r>
            <a:r>
              <a:rPr lang="en-US" dirty="0"/>
              <a:t>as the master paragraph styles.</a:t>
            </a:r>
          </a:p>
          <a:p>
            <a:r>
              <a:rPr lang="en-US" dirty="0"/>
              <a:t>In other words, the paragraph styles in </a:t>
            </a:r>
            <a:r>
              <a:rPr lang="en-US" dirty="0" smtClean="0"/>
              <a:t>the three </a:t>
            </a:r>
            <a:r>
              <a:rPr lang="en-US" dirty="0"/>
              <a:t>other documents should be </a:t>
            </a:r>
            <a:r>
              <a:rPr lang="en-US" dirty="0" smtClean="0"/>
              <a:t>consistent with </a:t>
            </a:r>
            <a:r>
              <a:rPr lang="en-US" dirty="0"/>
              <a:t>those in the Entrees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2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947" y="2283419"/>
            <a:ext cx="550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Identifying the master paragraph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200" y="2924895"/>
            <a:ext cx="109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Style Source icon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605160" y="3147024"/>
            <a:ext cx="4748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21" y="2805695"/>
            <a:ext cx="229362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select two or more documents </a:t>
            </a:r>
            <a:r>
              <a:rPr lang="en-US" dirty="0" smtClean="0"/>
              <a:t>on the </a:t>
            </a:r>
            <a:r>
              <a:rPr lang="en-US" dirty="0"/>
              <a:t>Book panel and then use the </a:t>
            </a:r>
            <a:r>
              <a:rPr lang="en-US" dirty="0" smtClean="0"/>
              <a:t>Synchronize Selected </a:t>
            </a:r>
            <a:r>
              <a:rPr lang="en-US" dirty="0"/>
              <a:t>Documents command on the </a:t>
            </a:r>
            <a:r>
              <a:rPr lang="en-US" dirty="0" smtClean="0"/>
              <a:t>panel menu </a:t>
            </a:r>
            <a:r>
              <a:rPr lang="en-US" dirty="0"/>
              <a:t>to synchronize styles</a:t>
            </a:r>
            <a:r>
              <a:rPr lang="en-US" dirty="0" smtClean="0"/>
              <a:t>.</a:t>
            </a:r>
          </a:p>
          <a:p>
            <a:r>
              <a:rPr lang="en-US" dirty="0"/>
              <a:t>When you </a:t>
            </a:r>
            <a:r>
              <a:rPr lang="en-US" dirty="0" smtClean="0"/>
              <a:t>do so</a:t>
            </a:r>
            <a:r>
              <a:rPr lang="en-US" dirty="0"/>
              <a:t>, InDesign automatically searches all </a:t>
            </a:r>
            <a:r>
              <a:rPr lang="en-US" dirty="0" smtClean="0"/>
              <a:t>the paragraph </a:t>
            </a:r>
            <a:r>
              <a:rPr lang="en-US" dirty="0"/>
              <a:t>styles in the selected files </a:t>
            </a:r>
            <a:r>
              <a:rPr lang="en-US" dirty="0" smtClean="0"/>
              <a:t>and compares </a:t>
            </a:r>
            <a:r>
              <a:rPr lang="en-US" dirty="0"/>
              <a:t>them to those in the style </a:t>
            </a:r>
            <a:r>
              <a:rPr lang="en-US" dirty="0" smtClean="0"/>
              <a:t>source document.</a:t>
            </a:r>
          </a:p>
        </p:txBody>
      </p:sp>
    </p:spTree>
    <p:extLst>
      <p:ext uri="{BB962C8B-B14F-4D97-AF65-F5344CB8AC3E}">
        <p14:creationId xmlns:p14="http://schemas.microsoft.com/office/powerpoint/2010/main" val="6401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InDesign finds paragraph </a:t>
            </a:r>
            <a:r>
              <a:rPr lang="en-US" dirty="0" smtClean="0"/>
              <a:t>styles in </a:t>
            </a:r>
            <a:r>
              <a:rPr lang="en-US" dirty="0"/>
              <a:t>any of the selected documents that are </a:t>
            </a:r>
            <a:r>
              <a:rPr lang="en-US" dirty="0" smtClean="0"/>
              <a:t>not consistent </a:t>
            </a:r>
            <a:r>
              <a:rPr lang="en-US" dirty="0"/>
              <a:t>with the style source document, </a:t>
            </a:r>
            <a:r>
              <a:rPr lang="en-US" dirty="0" smtClean="0"/>
              <a:t>it will </a:t>
            </a:r>
            <a:r>
              <a:rPr lang="en-US" dirty="0"/>
              <a:t>modify those styles so that they </a:t>
            </a:r>
            <a:r>
              <a:rPr lang="en-US" dirty="0" smtClean="0"/>
              <a:t>match</a:t>
            </a:r>
            <a:r>
              <a:rPr lang="en-US" dirty="0" smtClean="0"/>
              <a:t>, thus </a:t>
            </a:r>
            <a:r>
              <a:rPr lang="en-US" dirty="0"/>
              <a:t>insuring consistency throughout the book.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table of contents is an individual </a:t>
            </a:r>
            <a:r>
              <a:rPr lang="en-US" dirty="0" smtClean="0"/>
              <a:t>InDesign document </a:t>
            </a:r>
            <a:r>
              <a:rPr lang="en-US" dirty="0"/>
              <a:t>that you add to the Book </a:t>
            </a:r>
            <a:r>
              <a:rPr lang="en-US" dirty="0" smtClean="0"/>
              <a:t>panel </a:t>
            </a:r>
            <a:r>
              <a:rPr lang="en-US" dirty="0"/>
              <a:t>to become part of the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When creating the </a:t>
            </a:r>
            <a:r>
              <a:rPr lang="en-US" dirty="0"/>
              <a:t>TOC document, it is critical that </a:t>
            </a:r>
            <a:r>
              <a:rPr lang="en-US" dirty="0" smtClean="0"/>
              <a:t>you carefully </a:t>
            </a:r>
            <a:r>
              <a:rPr lang="en-US" dirty="0"/>
              <a:t>choose the same </a:t>
            </a:r>
            <a:r>
              <a:rPr lang="en-US" dirty="0" smtClean="0"/>
              <a:t>document-setup specifications </a:t>
            </a:r>
            <a:r>
              <a:rPr lang="en-US" dirty="0"/>
              <a:t>that were used to create </a:t>
            </a:r>
            <a:r>
              <a:rPr lang="en-US" dirty="0" smtClean="0"/>
              <a:t>the other </a:t>
            </a:r>
            <a:r>
              <a:rPr lang="en-US" dirty="0"/>
              <a:t>documents in the book, such as </a:t>
            </a:r>
            <a:r>
              <a:rPr lang="en-US" dirty="0" smtClean="0"/>
              <a:t>page size </a:t>
            </a:r>
            <a:r>
              <a:rPr lang="en-US" dirty="0"/>
              <a:t>and </a:t>
            </a:r>
            <a:r>
              <a:rPr lang="en-US" dirty="0" smtClean="0"/>
              <a:t>orientation.</a:t>
            </a:r>
          </a:p>
          <a:p>
            <a:r>
              <a:rPr lang="en-US" dirty="0" smtClean="0"/>
              <a:t>After </a:t>
            </a:r>
            <a:r>
              <a:rPr lang="en-US" dirty="0"/>
              <a:t>creating the </a:t>
            </a:r>
            <a:r>
              <a:rPr lang="en-US" dirty="0" smtClean="0"/>
              <a:t>TOC document</a:t>
            </a:r>
            <a:r>
              <a:rPr lang="en-US" dirty="0"/>
              <a:t>, add it to the Book panel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97" y="2625760"/>
            <a:ext cx="2293620" cy="1790700"/>
          </a:xfrm>
          <a:prstGeom prst="rect">
            <a:avLst/>
          </a:prstGeom>
        </p:spPr>
      </p:pic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5787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TOC document on the Book panel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1969" y="2625760"/>
            <a:ext cx="109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TOC on page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417938" y="2948926"/>
            <a:ext cx="9740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1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InDesign</a:t>
            </a:r>
            <a:r>
              <a:rPr lang="en-US" dirty="0"/>
              <a:t>, a </a:t>
            </a:r>
            <a:r>
              <a:rPr lang="en-US" b="1" dirty="0"/>
              <a:t>book </a:t>
            </a:r>
            <a:r>
              <a:rPr lang="en-US" dirty="0"/>
              <a:t>is a </a:t>
            </a:r>
            <a:r>
              <a:rPr lang="en-US" dirty="0" smtClean="0"/>
              <a:t>collection of </a:t>
            </a:r>
            <a:r>
              <a:rPr lang="en-US" dirty="0"/>
              <a:t>two or more InDesign documents, </a:t>
            </a:r>
            <a:r>
              <a:rPr lang="en-US" dirty="0" smtClean="0"/>
              <a:t>which are </a:t>
            </a:r>
            <a:r>
              <a:rPr lang="en-US" dirty="0"/>
              <a:t>paginated as a single book</a:t>
            </a:r>
            <a:r>
              <a:rPr lang="en-US" dirty="0" smtClean="0"/>
              <a:t>.</a:t>
            </a:r>
          </a:p>
          <a:p>
            <a:r>
              <a:rPr lang="en-US" dirty="0"/>
              <a:t>Creating a book is similar to creating </a:t>
            </a:r>
            <a:r>
              <a:rPr lang="en-US" dirty="0" smtClean="0"/>
              <a:t>a document—you </a:t>
            </a:r>
            <a:r>
              <a:rPr lang="en-US" dirty="0"/>
              <a:t>use the New command </a:t>
            </a:r>
            <a:r>
              <a:rPr lang="en-US" dirty="0" smtClean="0"/>
              <a:t>on the </a:t>
            </a:r>
            <a:r>
              <a:rPr lang="en-US" dirty="0"/>
              <a:t>File menu; however, you choose </a:t>
            </a:r>
            <a:r>
              <a:rPr lang="en-US" dirty="0" smtClean="0"/>
              <a:t>Book instead </a:t>
            </a:r>
            <a:r>
              <a:rPr lang="en-US" dirty="0"/>
              <a:t>of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A </a:t>
            </a:r>
            <a:r>
              <a:rPr lang="en-US" dirty="0"/>
              <a:t>book is an </a:t>
            </a:r>
            <a:r>
              <a:rPr lang="en-US" dirty="0" smtClean="0"/>
              <a:t>individual InDesign </a:t>
            </a:r>
            <a:r>
              <a:rPr lang="en-US" dirty="0"/>
              <a:t>file, like a library </a:t>
            </a:r>
            <a:r>
              <a:rPr lang="en-US" dirty="0" smtClean="0"/>
              <a:t>file.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you’ve added the TOC </a:t>
            </a:r>
            <a:r>
              <a:rPr lang="en-US" dirty="0" smtClean="0"/>
              <a:t>document to </a:t>
            </a:r>
            <a:r>
              <a:rPr lang="en-US" dirty="0"/>
              <a:t>the Book panel, you must then </a:t>
            </a:r>
            <a:r>
              <a:rPr lang="en-US" dirty="0" smtClean="0"/>
              <a:t>load the </a:t>
            </a:r>
            <a:r>
              <a:rPr lang="en-US" dirty="0"/>
              <a:t>paragraph styles used in the </a:t>
            </a:r>
            <a:r>
              <a:rPr lang="en-US" dirty="0" smtClean="0"/>
              <a:t>other documents </a:t>
            </a:r>
            <a:r>
              <a:rPr lang="en-US" dirty="0"/>
              <a:t>in the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The </a:t>
            </a:r>
            <a:r>
              <a:rPr lang="en-US" dirty="0"/>
              <a:t>only way </a:t>
            </a:r>
            <a:r>
              <a:rPr lang="en-US" dirty="0" smtClean="0"/>
              <a:t>that the </a:t>
            </a:r>
            <a:r>
              <a:rPr lang="en-US" dirty="0"/>
              <a:t>TOC document can access the </a:t>
            </a:r>
            <a:r>
              <a:rPr lang="en-US" dirty="0" smtClean="0"/>
              <a:t>paragraph styles </a:t>
            </a:r>
            <a:r>
              <a:rPr lang="en-US" dirty="0"/>
              <a:t>necessary to create the TOC is </a:t>
            </a:r>
            <a:r>
              <a:rPr lang="en-US" dirty="0" smtClean="0"/>
              <a:t>to have </a:t>
            </a:r>
            <a:r>
              <a:rPr lang="en-US" dirty="0"/>
              <a:t>those paragraph styles loaded into </a:t>
            </a:r>
            <a:r>
              <a:rPr lang="en-US" dirty="0" smtClean="0"/>
              <a:t>the TOC </a:t>
            </a:r>
            <a:r>
              <a:rPr lang="en-US" dirty="0"/>
              <a:t>document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Simply </a:t>
            </a:r>
            <a:r>
              <a:rPr lang="en-US" dirty="0"/>
              <a:t>use the </a:t>
            </a:r>
            <a:r>
              <a:rPr lang="en-US" dirty="0" smtClean="0"/>
              <a:t>Load Paragraph </a:t>
            </a:r>
            <a:r>
              <a:rPr lang="en-US" dirty="0"/>
              <a:t>Styles command on the </a:t>
            </a:r>
            <a:r>
              <a:rPr lang="en-US" dirty="0" smtClean="0"/>
              <a:t>Paragraph Styles </a:t>
            </a:r>
            <a:r>
              <a:rPr lang="en-US" dirty="0"/>
              <a:t>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8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of Contents dialog </a:t>
            </a:r>
            <a:r>
              <a:rPr lang="en-US" dirty="0" smtClean="0"/>
              <a:t>box </a:t>
            </a:r>
            <a:r>
              <a:rPr lang="en-US" dirty="0"/>
              <a:t>is command central for creating </a:t>
            </a:r>
            <a:r>
              <a:rPr lang="en-US" dirty="0" smtClean="0"/>
              <a:t>a TOC.</a:t>
            </a:r>
          </a:p>
          <a:p>
            <a:r>
              <a:rPr lang="en-US" dirty="0" smtClean="0"/>
              <a:t>Once </a:t>
            </a:r>
            <a:r>
              <a:rPr lang="en-US" dirty="0"/>
              <a:t>you have loaded the </a:t>
            </a:r>
            <a:r>
              <a:rPr lang="en-US" dirty="0" smtClean="0"/>
              <a:t>paragraph styles</a:t>
            </a:r>
            <a:r>
              <a:rPr lang="en-US" dirty="0"/>
              <a:t>, they will be available in the </a:t>
            </a:r>
            <a:r>
              <a:rPr lang="en-US" dirty="0" smtClean="0"/>
              <a:t>Other Styles box.</a:t>
            </a:r>
          </a:p>
          <a:p>
            <a:r>
              <a:rPr lang="en-US" dirty="0" smtClean="0"/>
              <a:t>Choose </a:t>
            </a:r>
            <a:r>
              <a:rPr lang="en-US" dirty="0"/>
              <a:t>which styles you want </a:t>
            </a:r>
            <a:r>
              <a:rPr lang="en-US" dirty="0" smtClean="0"/>
              <a:t>the TOC </a:t>
            </a:r>
            <a:r>
              <a:rPr lang="en-US" dirty="0"/>
              <a:t>to use by adding them to the </a:t>
            </a:r>
            <a:r>
              <a:rPr lang="en-US" dirty="0" smtClean="0"/>
              <a:t>Include Paragraph </a:t>
            </a:r>
            <a:r>
              <a:rPr lang="en-US" dirty="0"/>
              <a:t>Styles box.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2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43" y="1828800"/>
            <a:ext cx="5065711" cy="395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5787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of Contents dialog 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900" y="4448412"/>
            <a:ext cx="1452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Check to include documents in open book file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849784" y="5204424"/>
            <a:ext cx="487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4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sure to check the Include Book Document check box in the dialog box.</a:t>
            </a:r>
          </a:p>
          <a:p>
            <a:r>
              <a:rPr lang="en-US" dirty="0"/>
              <a:t>This tells InDesign to use the documents </a:t>
            </a:r>
            <a:r>
              <a:rPr lang="en-US" dirty="0" smtClean="0"/>
              <a:t>on the </a:t>
            </a:r>
            <a:r>
              <a:rPr lang="en-US" dirty="0"/>
              <a:t>Book panel as the basis for the TOC.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1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most cases, the paragraph styles from </a:t>
            </a:r>
            <a:r>
              <a:rPr lang="en-US" dirty="0" smtClean="0"/>
              <a:t>which you </a:t>
            </a:r>
            <a:r>
              <a:rPr lang="en-US" dirty="0"/>
              <a:t>generate your TOC will not be </a:t>
            </a:r>
            <a:r>
              <a:rPr lang="en-US" dirty="0" smtClean="0"/>
              <a:t>appropriate for </a:t>
            </a:r>
            <a:r>
              <a:rPr lang="en-US" dirty="0"/>
              <a:t>the TOC 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you generate the TOC</a:t>
            </a:r>
            <a:r>
              <a:rPr lang="en-US" dirty="0" smtClean="0"/>
              <a:t>, you </a:t>
            </a:r>
            <a:r>
              <a:rPr lang="en-US" dirty="0"/>
              <a:t>can reformat the text any way you see fit</a:t>
            </a:r>
            <a:r>
              <a:rPr lang="en-US" dirty="0" smtClean="0"/>
              <a:t>, or you can modify the paragraph styles in the TOC document only.</a:t>
            </a:r>
          </a:p>
        </p:txBody>
      </p:sp>
    </p:spTree>
    <p:extLst>
      <p:ext uri="{BB962C8B-B14F-4D97-AF65-F5344CB8AC3E}">
        <p14:creationId xmlns:p14="http://schemas.microsoft.com/office/powerpoint/2010/main" val="10960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another solution, you can create </a:t>
            </a:r>
            <a:r>
              <a:rPr lang="en-US" dirty="0" smtClean="0"/>
              <a:t>new paragraph </a:t>
            </a:r>
            <a:r>
              <a:rPr lang="en-US" dirty="0"/>
              <a:t>styles in the TOC document </a:t>
            </a:r>
            <a:r>
              <a:rPr lang="en-US" dirty="0" smtClean="0"/>
              <a:t>that are </a:t>
            </a:r>
            <a:r>
              <a:rPr lang="en-US" dirty="0"/>
              <a:t>more appropriate for the </a:t>
            </a:r>
            <a:r>
              <a:rPr lang="en-US" dirty="0" smtClean="0"/>
              <a:t>layout.</a:t>
            </a:r>
          </a:p>
          <a:p>
            <a:r>
              <a:rPr lang="en-US" dirty="0" smtClean="0"/>
              <a:t>Any new paragraph </a:t>
            </a:r>
            <a:r>
              <a:rPr lang="en-US" dirty="0"/>
              <a:t>styles that you create will be </a:t>
            </a:r>
            <a:r>
              <a:rPr lang="en-US" dirty="0" smtClean="0"/>
              <a:t>listed in </a:t>
            </a:r>
            <a:r>
              <a:rPr lang="en-US" dirty="0"/>
              <a:t>the Table of Contents dialog box</a:t>
            </a:r>
            <a:r>
              <a:rPr lang="en-US" dirty="0" smtClean="0"/>
              <a:t>.</a:t>
            </a:r>
          </a:p>
          <a:p>
            <a:r>
              <a:rPr lang="en-US" dirty="0"/>
              <a:t>In the Style section of the Table of </a:t>
            </a:r>
            <a:r>
              <a:rPr lang="en-US" dirty="0" smtClean="0"/>
              <a:t>Contents dialog </a:t>
            </a:r>
            <a:r>
              <a:rPr lang="en-US" dirty="0"/>
              <a:t>box, you can use the new </a:t>
            </a:r>
            <a:r>
              <a:rPr lang="en-US" dirty="0" smtClean="0"/>
              <a:t>paragraph </a:t>
            </a:r>
            <a:r>
              <a:rPr lang="en-US" dirty="0"/>
              <a:t>styles to modify the appearance of </a:t>
            </a:r>
            <a:r>
              <a:rPr lang="en-US" dirty="0" smtClean="0"/>
              <a:t>the loaded </a:t>
            </a:r>
            <a:r>
              <a:rPr lang="en-US" dirty="0"/>
              <a:t>paragraph styles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0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5787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TOC with reformatted paragraph styles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99" y="1762548"/>
            <a:ext cx="4521200" cy="395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Index entries are specified within </a:t>
            </a:r>
            <a:r>
              <a:rPr lang="en-US" dirty="0" smtClean="0"/>
              <a:t>the documents </a:t>
            </a:r>
            <a:r>
              <a:rPr lang="en-US" dirty="0"/>
              <a:t>that make up the book and </a:t>
            </a:r>
            <a:r>
              <a:rPr lang="en-US" dirty="0" smtClean="0"/>
              <a:t>are saved </a:t>
            </a:r>
            <a:r>
              <a:rPr lang="en-US" dirty="0"/>
              <a:t>with the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You can specify index entries by selecting </a:t>
            </a:r>
            <a:r>
              <a:rPr lang="en-US" dirty="0"/>
              <a:t>the </a:t>
            </a:r>
            <a:r>
              <a:rPr lang="en-US" dirty="0" smtClean="0"/>
              <a:t>text that </a:t>
            </a:r>
            <a:r>
              <a:rPr lang="en-US" dirty="0"/>
              <a:t>you want to use as an index entry, </a:t>
            </a:r>
            <a:r>
              <a:rPr lang="en-US" dirty="0" smtClean="0"/>
              <a:t>click the </a:t>
            </a:r>
            <a:r>
              <a:rPr lang="en-US" dirty="0"/>
              <a:t>Create a new index entry button on </a:t>
            </a:r>
            <a:r>
              <a:rPr lang="en-US" dirty="0" smtClean="0"/>
              <a:t>the Index </a:t>
            </a:r>
            <a:r>
              <a:rPr lang="en-US" dirty="0"/>
              <a:t>panel, then click OK in the New </a:t>
            </a:r>
            <a:r>
              <a:rPr lang="en-US" dirty="0" smtClean="0"/>
              <a:t>Page Reference </a:t>
            </a:r>
            <a:r>
              <a:rPr lang="en-US" dirty="0"/>
              <a:t>dialog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The </a:t>
            </a:r>
            <a:r>
              <a:rPr lang="en-US" dirty="0"/>
              <a:t>selected </a:t>
            </a:r>
            <a:r>
              <a:rPr lang="en-US" dirty="0" smtClean="0"/>
              <a:t>text will </a:t>
            </a:r>
            <a:r>
              <a:rPr lang="en-US" dirty="0"/>
              <a:t>be added to the Index </a:t>
            </a:r>
            <a:r>
              <a:rPr lang="en-US" dirty="0" smtClean="0"/>
              <a:t>panel.</a:t>
            </a:r>
          </a:p>
        </p:txBody>
      </p:sp>
    </p:spTree>
    <p:extLst>
      <p:ext uri="{BB962C8B-B14F-4D97-AF65-F5344CB8AC3E}">
        <p14:creationId xmlns:p14="http://schemas.microsoft.com/office/powerpoint/2010/main" val="20310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index </a:t>
            </a:r>
            <a:r>
              <a:rPr lang="en-US" dirty="0"/>
              <a:t>is an individual InDesign </a:t>
            </a:r>
            <a:r>
              <a:rPr lang="en-US" dirty="0" smtClean="0"/>
              <a:t>document that </a:t>
            </a:r>
            <a:r>
              <a:rPr lang="en-US" dirty="0"/>
              <a:t>you add to the Book panel to become </a:t>
            </a:r>
            <a:r>
              <a:rPr lang="en-US" dirty="0" smtClean="0"/>
              <a:t>part of </a:t>
            </a:r>
            <a:r>
              <a:rPr lang="en-US" dirty="0"/>
              <a:t>the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It </a:t>
            </a:r>
            <a:r>
              <a:rPr lang="en-US" dirty="0"/>
              <a:t>is critical that you carefully choose the </a:t>
            </a:r>
            <a:r>
              <a:rPr lang="en-US" dirty="0" smtClean="0"/>
              <a:t>same document </a:t>
            </a:r>
            <a:r>
              <a:rPr lang="en-US" dirty="0"/>
              <a:t>setup specifications that were </a:t>
            </a:r>
            <a:r>
              <a:rPr lang="en-US" dirty="0" smtClean="0"/>
              <a:t>used to </a:t>
            </a:r>
            <a:r>
              <a:rPr lang="en-US" dirty="0"/>
              <a:t>create the other documents in the book.</a:t>
            </a:r>
          </a:p>
          <a:p>
            <a:r>
              <a:rPr lang="en-US" dirty="0"/>
              <a:t>Once you have created the index </a:t>
            </a:r>
            <a:r>
              <a:rPr lang="en-US" dirty="0" smtClean="0"/>
              <a:t>document, add </a:t>
            </a:r>
            <a:r>
              <a:rPr lang="en-US" dirty="0"/>
              <a:t>it to the Book panel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you’ve added the index document to </a:t>
            </a:r>
            <a:r>
              <a:rPr lang="en-US" dirty="0" smtClean="0"/>
              <a:t>the Book </a:t>
            </a:r>
            <a:r>
              <a:rPr lang="en-US" dirty="0"/>
              <a:t>panel, click the Generate index </a:t>
            </a:r>
            <a:r>
              <a:rPr lang="en-US" dirty="0" smtClean="0"/>
              <a:t>button on </a:t>
            </a:r>
            <a:r>
              <a:rPr lang="en-US" dirty="0"/>
              <a:t>the Index panel, shown in </a:t>
            </a:r>
            <a:r>
              <a:rPr lang="en-US" dirty="0" smtClean="0"/>
              <a:t>the following figure.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command generates </a:t>
            </a:r>
            <a:r>
              <a:rPr lang="en-US" dirty="0"/>
              <a:t>the index based on the index </a:t>
            </a:r>
            <a:r>
              <a:rPr lang="en-US" dirty="0" smtClean="0"/>
              <a:t>entries saved </a:t>
            </a:r>
            <a:r>
              <a:rPr lang="en-US" dirty="0"/>
              <a:t>with the documents that </a:t>
            </a:r>
            <a:r>
              <a:rPr lang="en-US" dirty="0" smtClean="0"/>
              <a:t>compose the </a:t>
            </a:r>
            <a:r>
              <a:rPr lang="en-US" dirty="0"/>
              <a:t>book.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6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Book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43" y="1828800"/>
            <a:ext cx="4862513" cy="37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0896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book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" y="273432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book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765300" y="2301126"/>
            <a:ext cx="1130300" cy="63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80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5787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panel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20" y="1693254"/>
            <a:ext cx="2562758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8100" y="4626563"/>
            <a:ext cx="144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index button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4964378" y="4826000"/>
            <a:ext cx="1487222" cy="784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48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your greatest </a:t>
            </a:r>
            <a:r>
              <a:rPr lang="en-US" dirty="0" smtClean="0"/>
              <a:t>challenges, when creating an index, will </a:t>
            </a:r>
            <a:r>
              <a:rPr lang="en-US" dirty="0"/>
              <a:t>be </a:t>
            </a:r>
            <a:r>
              <a:rPr lang="en-US" dirty="0" smtClean="0"/>
              <a:t>to anticipate </a:t>
            </a:r>
            <a:r>
              <a:rPr lang="en-US" dirty="0"/>
              <a:t>the way a reader will search </a:t>
            </a:r>
            <a:r>
              <a:rPr lang="en-US" dirty="0" smtClean="0"/>
              <a:t>the index </a:t>
            </a:r>
            <a:r>
              <a:rPr lang="en-US" dirty="0"/>
              <a:t>for specific topics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could create an index entry and include a cross-reference, as seen in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3502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51" y="2013466"/>
            <a:ext cx="6981296" cy="355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6441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Cross-referenced index entry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3000" y="5583529"/>
            <a:ext cx="144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Cross-reference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44565" y="3790523"/>
            <a:ext cx="3411935" cy="1971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16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this </a:t>
            </a:r>
            <a:r>
              <a:rPr lang="en-US" dirty="0" smtClean="0"/>
              <a:t>cross-reference entry </a:t>
            </a:r>
            <a:r>
              <a:rPr lang="en-US" dirty="0"/>
              <a:t>in the document itself, when </a:t>
            </a:r>
            <a:r>
              <a:rPr lang="en-US" dirty="0" smtClean="0"/>
              <a:t>you create </a:t>
            </a:r>
            <a:r>
              <a:rPr lang="en-US" dirty="0"/>
              <a:t>the other index </a:t>
            </a:r>
            <a:r>
              <a:rPr lang="en-US" dirty="0" smtClean="0"/>
              <a:t>entries.</a:t>
            </a:r>
          </a:p>
          <a:p>
            <a:r>
              <a:rPr lang="en-US" dirty="0"/>
              <a:t>Once you’ve created individual index </a:t>
            </a:r>
            <a:r>
              <a:rPr lang="en-US" dirty="0" smtClean="0"/>
              <a:t>entries for </a:t>
            </a:r>
            <a:r>
              <a:rPr lang="en-US" dirty="0"/>
              <a:t>specific topics in your document, </a:t>
            </a:r>
            <a:r>
              <a:rPr lang="en-US" dirty="0" smtClean="0"/>
              <a:t>you may </a:t>
            </a:r>
            <a:r>
              <a:rPr lang="en-US" dirty="0"/>
              <a:t>want to sort specific entries </a:t>
            </a:r>
            <a:r>
              <a:rPr lang="en-US" dirty="0" smtClean="0"/>
              <a:t>together under </a:t>
            </a:r>
            <a:r>
              <a:rPr lang="en-US" dirty="0"/>
              <a:t>a new topic.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 this, you must create a new </a:t>
            </a:r>
            <a:r>
              <a:rPr lang="en-US" dirty="0" smtClean="0"/>
              <a:t>index entry.</a:t>
            </a:r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the desired page</a:t>
            </a:r>
            <a:r>
              <a:rPr lang="en-US" dirty="0" smtClean="0"/>
              <a:t>, then click </a:t>
            </a:r>
            <a:r>
              <a:rPr lang="en-US" dirty="0"/>
              <a:t>to </a:t>
            </a:r>
            <a:r>
              <a:rPr lang="en-US" dirty="0" smtClean="0"/>
              <a:t>place the </a:t>
            </a:r>
            <a:r>
              <a:rPr lang="en-US" dirty="0"/>
              <a:t>pointer in the </a:t>
            </a:r>
            <a:r>
              <a:rPr lang="en-US" dirty="0" smtClean="0"/>
              <a:t>headline.</a:t>
            </a:r>
          </a:p>
          <a:p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dirty="0" smtClean="0"/>
              <a:t>Create a </a:t>
            </a:r>
            <a:r>
              <a:rPr lang="en-US" dirty="0"/>
              <a:t>new index entry button on the </a:t>
            </a:r>
            <a:r>
              <a:rPr lang="en-US" dirty="0" smtClean="0"/>
              <a:t>Index panel</a:t>
            </a:r>
            <a:r>
              <a:rPr lang="en-US" dirty="0"/>
              <a:t>, which opens the New </a:t>
            </a:r>
            <a:r>
              <a:rPr lang="en-US" dirty="0" smtClean="0"/>
              <a:t>Page Reference dialog </a:t>
            </a:r>
            <a:r>
              <a:rPr lang="en-US" dirty="0"/>
              <a:t>box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0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56954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Page Reference dialog box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9" y="1689100"/>
            <a:ext cx="5232400" cy="388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6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book, you add </a:t>
            </a:r>
            <a:r>
              <a:rPr lang="en-US" dirty="0" smtClean="0"/>
              <a:t>InDesign documents </a:t>
            </a:r>
            <a:r>
              <a:rPr lang="en-US" dirty="0"/>
              <a:t>to the Book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When </a:t>
            </a:r>
            <a:r>
              <a:rPr lang="en-US" dirty="0"/>
              <a:t>you </a:t>
            </a:r>
            <a:r>
              <a:rPr lang="en-US" dirty="0" smtClean="0"/>
              <a:t>do so</a:t>
            </a:r>
            <a:r>
              <a:rPr lang="en-US" dirty="0"/>
              <a:t>, the documents are paginated as </a:t>
            </a:r>
            <a:r>
              <a:rPr lang="en-US" dirty="0" smtClean="0"/>
              <a:t>though they </a:t>
            </a:r>
            <a:r>
              <a:rPr lang="en-US" dirty="0"/>
              <a:t>were one book</a:t>
            </a:r>
            <a:r>
              <a:rPr lang="en-US" dirty="0" smtClean="0"/>
              <a:t>.</a:t>
            </a:r>
          </a:p>
          <a:p>
            <a:r>
              <a:rPr lang="en-US" dirty="0"/>
              <a:t>When you add documents to a Book panel</a:t>
            </a:r>
            <a:r>
              <a:rPr lang="en-US" dirty="0" smtClean="0"/>
              <a:t>, the </a:t>
            </a:r>
            <a:r>
              <a:rPr lang="en-US" dirty="0"/>
              <a:t>page numbering of those documents </a:t>
            </a:r>
            <a:r>
              <a:rPr lang="en-US" dirty="0" smtClean="0"/>
              <a:t>is also </a:t>
            </a:r>
            <a:r>
              <a:rPr lang="en-US" dirty="0"/>
              <a:t>changed on the Pages panel, when </a:t>
            </a:r>
            <a:r>
              <a:rPr lang="en-US" dirty="0" smtClean="0"/>
              <a:t>the document </a:t>
            </a:r>
            <a:r>
              <a:rPr lang="en-US" dirty="0"/>
              <a:t>is opened from the Book panel.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5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numbering </a:t>
            </a:r>
            <a:r>
              <a:rPr lang="en-US" dirty="0" smtClean="0"/>
              <a:t>changes </a:t>
            </a:r>
            <a:r>
              <a:rPr lang="en-US" dirty="0"/>
              <a:t>that occur in your book file affect </a:t>
            </a:r>
            <a:r>
              <a:rPr lang="en-US" dirty="0" smtClean="0"/>
              <a:t>the original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Always </a:t>
            </a:r>
            <a:r>
              <a:rPr lang="en-US" dirty="0" smtClean="0"/>
              <a:t>save backup </a:t>
            </a:r>
            <a:r>
              <a:rPr lang="en-US" dirty="0"/>
              <a:t>copies of your original </a:t>
            </a:r>
            <a:r>
              <a:rPr lang="en-US" dirty="0" smtClean="0"/>
              <a:t>documents before </a:t>
            </a:r>
            <a:r>
              <a:rPr lang="en-US" dirty="0"/>
              <a:t>adding them to a Book panel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0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add documents to a book file, </a:t>
            </a:r>
            <a:r>
              <a:rPr lang="en-US" dirty="0" smtClean="0"/>
              <a:t>the documents </a:t>
            </a:r>
            <a:r>
              <a:rPr lang="en-US" dirty="0"/>
              <a:t>are repaginated as you add them.</a:t>
            </a:r>
          </a:p>
          <a:p>
            <a:r>
              <a:rPr lang="en-US" dirty="0"/>
              <a:t>However, you can reorder the </a:t>
            </a:r>
            <a:r>
              <a:rPr lang="en-US" dirty="0" smtClean="0"/>
              <a:t>documents </a:t>
            </a:r>
            <a:r>
              <a:rPr lang="en-US" dirty="0" smtClean="0"/>
              <a:t>by </a:t>
            </a:r>
            <a:r>
              <a:rPr lang="en-US" dirty="0"/>
              <a:t>dragging them up </a:t>
            </a:r>
            <a:r>
              <a:rPr lang="en-US" dirty="0" smtClean="0"/>
              <a:t>or down </a:t>
            </a:r>
            <a:r>
              <a:rPr lang="en-US" dirty="0" smtClean="0"/>
              <a:t>in the </a:t>
            </a:r>
            <a:r>
              <a:rPr lang="en-US" dirty="0"/>
              <a:t>Book </a:t>
            </a:r>
            <a:r>
              <a:rPr lang="en-US" dirty="0" smtClean="0"/>
              <a:t>panel.</a:t>
            </a:r>
          </a:p>
          <a:p>
            <a:r>
              <a:rPr lang="en-US" dirty="0"/>
              <a:t>When you reorder documents </a:t>
            </a:r>
            <a:r>
              <a:rPr lang="en-US" dirty="0" smtClean="0"/>
              <a:t>in the </a:t>
            </a:r>
            <a:r>
              <a:rPr lang="en-US" dirty="0" smtClean="0"/>
              <a:t>Book panel</a:t>
            </a:r>
            <a:r>
              <a:rPr lang="en-US" dirty="0"/>
              <a:t>, the documents are </a:t>
            </a:r>
            <a:r>
              <a:rPr lang="en-US" dirty="0" smtClean="0"/>
              <a:t>repaginated accordingly—in </a:t>
            </a:r>
            <a:r>
              <a:rPr lang="en-US" dirty="0"/>
              <a:t>both the panel and </a:t>
            </a:r>
            <a:r>
              <a:rPr lang="en-US" dirty="0" smtClean="0"/>
              <a:t>the documents </a:t>
            </a:r>
            <a:r>
              <a:rPr lang="en-US" dirty="0"/>
              <a:t>themselves.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4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529" y="25943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Pagination is reordered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876821" y="2237626"/>
            <a:ext cx="0" cy="1107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686619" y="2791289"/>
            <a:ext cx="188020" cy="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31" y="2129360"/>
            <a:ext cx="2514884" cy="19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are repaginated </a:t>
            </a:r>
            <a:r>
              <a:rPr lang="en-US" dirty="0"/>
              <a:t>when added to a book </a:t>
            </a:r>
            <a:r>
              <a:rPr lang="en-US" dirty="0" smtClean="0"/>
              <a:t>file.</a:t>
            </a:r>
          </a:p>
          <a:p>
            <a:r>
              <a:rPr lang="en-US" dirty="0" smtClean="0"/>
              <a:t>This can </a:t>
            </a:r>
            <a:r>
              <a:rPr lang="en-US" dirty="0"/>
              <a:t>create left-hand page/right-hand </a:t>
            </a:r>
            <a:r>
              <a:rPr lang="en-US" dirty="0" smtClean="0"/>
              <a:t>page issues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2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 Book File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the documents that you add to </a:t>
            </a:r>
            <a:r>
              <a:rPr lang="en-US" dirty="0" smtClean="0"/>
              <a:t>a Book </a:t>
            </a:r>
            <a:r>
              <a:rPr lang="en-US" dirty="0"/>
              <a:t>panel will start on page 1 in their </a:t>
            </a:r>
            <a:r>
              <a:rPr lang="en-US" dirty="0" smtClean="0"/>
              <a:t>original incarnation.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if you add </a:t>
            </a:r>
            <a:r>
              <a:rPr lang="en-US" dirty="0" smtClean="0"/>
              <a:t>five documents</a:t>
            </a:r>
            <a:r>
              <a:rPr lang="en-US" dirty="0"/>
              <a:t>, each would have originally </a:t>
            </a:r>
            <a:r>
              <a:rPr lang="en-US" dirty="0" smtClean="0"/>
              <a:t>been numbered </a:t>
            </a:r>
            <a:r>
              <a:rPr lang="en-US" dirty="0"/>
              <a:t>starting with page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By </a:t>
            </a:r>
            <a:r>
              <a:rPr lang="en-US" dirty="0"/>
              <a:t>default</a:t>
            </a:r>
            <a:r>
              <a:rPr lang="en-US" dirty="0" smtClean="0"/>
              <a:t>, page </a:t>
            </a:r>
            <a:r>
              <a:rPr lang="en-US" dirty="0"/>
              <a:t>1 is always a right-hand page.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1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1464</Words>
  <Application>Microsoft Office PowerPoint</Application>
  <PresentationFormat>On-screen Show (4:3)</PresentationFormat>
  <Paragraphs>111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ＭＳ Ｐゴシック</vt:lpstr>
      <vt:lpstr>Arial</vt:lpstr>
      <vt:lpstr>Calibri</vt:lpstr>
      <vt:lpstr>Blank Presentation</vt:lpstr>
      <vt:lpstr>Chapter 10</vt:lpstr>
      <vt:lpstr>Creating a Book File</vt:lpstr>
      <vt:lpstr>Creating a Book File</vt:lpstr>
      <vt:lpstr>Creating a Book File</vt:lpstr>
      <vt:lpstr>Creating a Book File</vt:lpstr>
      <vt:lpstr>Organizing a Book File</vt:lpstr>
      <vt:lpstr>Organizing a Book File</vt:lpstr>
      <vt:lpstr>Organizing a Book File</vt:lpstr>
      <vt:lpstr>Organizing a Book File</vt:lpstr>
      <vt:lpstr>Organizing a Book File</vt:lpstr>
      <vt:lpstr>Organizing a Book File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 Table of Contents</vt:lpstr>
      <vt:lpstr>Creating an Index</vt:lpstr>
      <vt:lpstr>Creating an Index</vt:lpstr>
      <vt:lpstr>Creating an Index</vt:lpstr>
      <vt:lpstr>Creating an Index</vt:lpstr>
      <vt:lpstr>Creating an Index</vt:lpstr>
      <vt:lpstr>Creating an Index</vt:lpstr>
      <vt:lpstr>Creating an Index</vt:lpstr>
      <vt:lpstr>Creating an Index</vt:lpstr>
      <vt:lpstr>Creating an Index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37</cp:revision>
  <dcterms:created xsi:type="dcterms:W3CDTF">2012-03-02T18:09:51Z</dcterms:created>
  <dcterms:modified xsi:type="dcterms:W3CDTF">2014-06-27T16:14:26Z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