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60" r:id="rId2"/>
    <p:sldId id="262" r:id="rId3"/>
    <p:sldId id="265" r:id="rId4"/>
    <p:sldId id="293" r:id="rId5"/>
    <p:sldId id="294" r:id="rId6"/>
    <p:sldId id="295" r:id="rId7"/>
    <p:sldId id="296" r:id="rId8"/>
    <p:sldId id="297" r:id="rId9"/>
    <p:sldId id="264" r:id="rId10"/>
    <p:sldId id="298" r:id="rId11"/>
    <p:sldId id="299" r:id="rId12"/>
    <p:sldId id="300" r:id="rId13"/>
    <p:sldId id="301" r:id="rId14"/>
    <p:sldId id="266" r:id="rId15"/>
    <p:sldId id="302" r:id="rId16"/>
    <p:sldId id="303" r:id="rId17"/>
    <p:sldId id="304" r:id="rId18"/>
    <p:sldId id="305" r:id="rId19"/>
    <p:sldId id="306" r:id="rId20"/>
    <p:sldId id="276" r:id="rId21"/>
    <p:sldId id="307" r:id="rId22"/>
    <p:sldId id="279" r:id="rId23"/>
    <p:sldId id="308" r:id="rId24"/>
    <p:sldId id="309" r:id="rId25"/>
    <p:sldId id="280" r:id="rId26"/>
    <p:sldId id="310" r:id="rId27"/>
    <p:sldId id="311" r:id="rId28"/>
    <p:sldId id="312" r:id="rId29"/>
    <p:sldId id="322" r:id="rId30"/>
    <p:sldId id="313" r:id="rId31"/>
    <p:sldId id="287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2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573"/>
    </p:cViewPr>
  </p:sorterViewPr>
  <p:notesViewPr>
    <p:cSldViewPr snapToGrid="0" snapToObjects="1"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47C7-A483-4827-BDBF-DFA71E11D52A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FF501-C362-496B-A93B-BF396C8D3D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06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8C8-F488-4C1A-8437-F84049CEA3F2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3375-C7BE-478A-90DD-1A2DC2D23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19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76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48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4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9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61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80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26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69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1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6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648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58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12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093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7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623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71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434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464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676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0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39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898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27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785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017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218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008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44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422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7398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885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09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94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53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33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9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2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60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4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Preparing, Packaging, and Exporting Documents for </a:t>
            </a:r>
            <a:r>
              <a:rPr lang="en-US" dirty="0" smtClean="0"/>
              <a:t>Print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1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slug, use the </a:t>
            </a:r>
            <a:r>
              <a:rPr lang="en-US" b="1" dirty="0" smtClean="0"/>
              <a:t>Registration swatch </a:t>
            </a:r>
            <a:r>
              <a:rPr lang="en-US" dirty="0"/>
              <a:t>on the Swatches panel as the fill </a:t>
            </a:r>
            <a:r>
              <a:rPr lang="en-US" dirty="0" smtClean="0"/>
              <a:t>color for </a:t>
            </a:r>
            <a:r>
              <a:rPr lang="en-US" dirty="0"/>
              <a:t>the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When </a:t>
            </a:r>
            <a:r>
              <a:rPr lang="en-US" dirty="0"/>
              <a:t>the document is </a:t>
            </a:r>
            <a:r>
              <a:rPr lang="en-US" dirty="0" smtClean="0"/>
              <a:t>color separated</a:t>
            </a:r>
            <a:r>
              <a:rPr lang="en-US" dirty="0"/>
              <a:t>, anything filled with </a:t>
            </a:r>
            <a:r>
              <a:rPr lang="en-US" dirty="0" smtClean="0"/>
              <a:t>Registration appears </a:t>
            </a:r>
            <a:r>
              <a:rPr lang="en-US" dirty="0"/>
              <a:t>on all printing plates.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0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bleed and slug areas are not visible </a:t>
            </a:r>
            <a:r>
              <a:rPr lang="en-US" dirty="0" smtClean="0"/>
              <a:t>in Preview mode.</a:t>
            </a:r>
          </a:p>
          <a:p>
            <a:r>
              <a:rPr lang="en-US" dirty="0" smtClean="0"/>
              <a:t>If </a:t>
            </a:r>
            <a:r>
              <a:rPr lang="en-US" dirty="0"/>
              <a:t>you want to see a preview </a:t>
            </a:r>
            <a:r>
              <a:rPr lang="en-US" dirty="0" smtClean="0"/>
              <a:t>of the </a:t>
            </a:r>
            <a:r>
              <a:rPr lang="en-US" dirty="0"/>
              <a:t>page with those areas visible, press and </a:t>
            </a:r>
            <a:r>
              <a:rPr lang="en-US" dirty="0" smtClean="0"/>
              <a:t>hold the </a:t>
            </a:r>
            <a:r>
              <a:rPr lang="en-US" dirty="0"/>
              <a:t>Preview button at the bottom of the </a:t>
            </a:r>
            <a:r>
              <a:rPr lang="en-US" dirty="0" smtClean="0"/>
              <a:t>Tools panel </a:t>
            </a:r>
            <a:r>
              <a:rPr lang="en-US" dirty="0"/>
              <a:t>to reveal the Bleed and Slug buttons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1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88" y="1828800"/>
            <a:ext cx="2951727" cy="380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View mode buttons on the Tools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Printer’s marks </a:t>
            </a:r>
            <a:r>
              <a:rPr lang="en-US" dirty="0"/>
              <a:t>include </a:t>
            </a:r>
            <a:r>
              <a:rPr lang="en-US" b="1" dirty="0"/>
              <a:t>crop marks</a:t>
            </a:r>
            <a:r>
              <a:rPr lang="en-US" dirty="0"/>
              <a:t>, which are </a:t>
            </a:r>
            <a:r>
              <a:rPr lang="en-US" dirty="0" smtClean="0"/>
              <a:t>guide lines </a:t>
            </a:r>
            <a:r>
              <a:rPr lang="en-US" dirty="0"/>
              <a:t>that define the trim </a:t>
            </a:r>
            <a:r>
              <a:rPr lang="en-US" dirty="0" smtClean="0"/>
              <a:t>size.</a:t>
            </a:r>
          </a:p>
          <a:p>
            <a:r>
              <a:rPr lang="en-US" b="1" dirty="0" smtClean="0"/>
              <a:t>Bleed marks </a:t>
            </a:r>
            <a:r>
              <a:rPr lang="en-US" dirty="0" smtClean="0"/>
              <a:t>define </a:t>
            </a:r>
            <a:r>
              <a:rPr lang="en-US" dirty="0"/>
              <a:t>the bleed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Printers </a:t>
            </a:r>
            <a:r>
              <a:rPr lang="en-US" dirty="0"/>
              <a:t>use </a:t>
            </a:r>
            <a:r>
              <a:rPr lang="en-US" b="1" dirty="0" smtClean="0"/>
              <a:t>registration marks </a:t>
            </a:r>
            <a:r>
              <a:rPr lang="en-US" dirty="0"/>
              <a:t>to align the color-separated output.</a:t>
            </a:r>
          </a:p>
          <a:p>
            <a:r>
              <a:rPr lang="en-US" b="1" dirty="0"/>
              <a:t>Color bars </a:t>
            </a:r>
            <a:r>
              <a:rPr lang="en-US" dirty="0"/>
              <a:t>are used to maintain </a:t>
            </a:r>
            <a:r>
              <a:rPr lang="en-US" dirty="0" smtClean="0"/>
              <a:t>consistent color </a:t>
            </a:r>
            <a:r>
              <a:rPr lang="en-US" dirty="0"/>
              <a:t>on press, and </a:t>
            </a:r>
            <a:r>
              <a:rPr lang="en-US" b="1" dirty="0"/>
              <a:t>page information </a:t>
            </a:r>
            <a:r>
              <a:rPr lang="en-US" dirty="0" smtClean="0"/>
              <a:t>includes the </a:t>
            </a:r>
            <a:r>
              <a:rPr lang="en-US" dirty="0"/>
              <a:t>title of the InDesign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1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27650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Ink Manager dialog </a:t>
            </a:r>
            <a:r>
              <a:rPr lang="en-US" dirty="0" smtClean="0"/>
              <a:t>box </a:t>
            </a:r>
            <a:r>
              <a:rPr lang="en-US" dirty="0"/>
              <a:t>gives you control over the </a:t>
            </a:r>
            <a:r>
              <a:rPr lang="en-US" dirty="0" smtClean="0"/>
              <a:t>inks that </a:t>
            </a:r>
            <a:r>
              <a:rPr lang="en-US" dirty="0"/>
              <a:t>you create on the Swatches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One important </a:t>
            </a:r>
            <a:r>
              <a:rPr lang="en-US" dirty="0"/>
              <a:t>function that the Ink </a:t>
            </a:r>
            <a:r>
              <a:rPr lang="en-US" dirty="0" smtClean="0"/>
              <a:t>Manager provides </a:t>
            </a:r>
            <a:r>
              <a:rPr lang="en-US" dirty="0"/>
              <a:t>is the ability to convert spot </a:t>
            </a:r>
            <a:r>
              <a:rPr lang="en-US" dirty="0" smtClean="0"/>
              <a:t>colors easily </a:t>
            </a:r>
            <a:r>
              <a:rPr lang="en-US" dirty="0"/>
              <a:t>to process inks if you should </a:t>
            </a:r>
            <a:r>
              <a:rPr lang="en-US" dirty="0" smtClean="0"/>
              <a:t>want to </a:t>
            </a:r>
            <a:r>
              <a:rPr lang="en-US" dirty="0"/>
              <a:t>do so.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Ink Manager dialog 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02" y="1790023"/>
            <a:ext cx="5295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1435100" y="3459040"/>
            <a:ext cx="812800" cy="73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8800" y="2330128"/>
            <a:ext cx="1206499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 smtClean="0"/>
              <a:t>Identifies process ink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549400" y="2539878"/>
            <a:ext cx="685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92101" y="3986857"/>
            <a:ext cx="120649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 smtClean="0"/>
              <a:t>Identifies spot 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27650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Ink Manager makes it easy to </a:t>
            </a:r>
            <a:r>
              <a:rPr lang="en-US" dirty="0" smtClean="0"/>
              <a:t>specify how </a:t>
            </a:r>
            <a:r>
              <a:rPr lang="en-US" dirty="0"/>
              <a:t>the document will color </a:t>
            </a:r>
            <a:r>
              <a:rPr lang="en-US" dirty="0" smtClean="0"/>
              <a:t>separate.</a:t>
            </a:r>
          </a:p>
          <a:p>
            <a:r>
              <a:rPr lang="en-US" dirty="0" smtClean="0"/>
              <a:t>It is </a:t>
            </a:r>
            <a:r>
              <a:rPr lang="en-US" dirty="0"/>
              <a:t>important to remember that using </a:t>
            </a:r>
            <a:r>
              <a:rPr lang="en-US" dirty="0" smtClean="0"/>
              <a:t>the Ink </a:t>
            </a:r>
            <a:r>
              <a:rPr lang="en-US" dirty="0"/>
              <a:t>Manager is something you do at </a:t>
            </a:r>
            <a:r>
              <a:rPr lang="en-US" dirty="0" smtClean="0"/>
              <a:t>the output </a:t>
            </a:r>
            <a:r>
              <a:rPr lang="en-US" dirty="0"/>
              <a:t>phase of your work with a document.</a:t>
            </a:r>
          </a:p>
          <a:p>
            <a:r>
              <a:rPr lang="en-US" dirty="0"/>
              <a:t>The changes that you make to inks in </a:t>
            </a:r>
            <a:r>
              <a:rPr lang="en-US" dirty="0" smtClean="0"/>
              <a:t>the Ink </a:t>
            </a:r>
            <a:r>
              <a:rPr lang="en-US" dirty="0"/>
              <a:t>Manager only affect the output of </a:t>
            </a:r>
            <a:r>
              <a:rPr lang="en-US" dirty="0" smtClean="0"/>
              <a:t>the document</a:t>
            </a:r>
            <a:r>
              <a:rPr lang="en-US" dirty="0"/>
              <a:t>, not the inks in the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2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27650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Separations Preview </a:t>
            </a:r>
            <a:r>
              <a:rPr lang="en-US" dirty="0" smtClean="0"/>
              <a:t>panel is </a:t>
            </a:r>
            <a:r>
              <a:rPr lang="en-US" dirty="0"/>
              <a:t>another panel that allows you </a:t>
            </a:r>
            <a:r>
              <a:rPr lang="en-US" dirty="0" smtClean="0"/>
              <a:t>to see </a:t>
            </a:r>
            <a:r>
              <a:rPr lang="en-US" dirty="0"/>
              <a:t>at a glance the number of inks </a:t>
            </a:r>
            <a:r>
              <a:rPr lang="en-US" dirty="0" smtClean="0"/>
              <a:t>available for </a:t>
            </a:r>
            <a:r>
              <a:rPr lang="en-US" dirty="0"/>
              <a:t>printing the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The Separations Preview </a:t>
            </a:r>
            <a:r>
              <a:rPr lang="en-US" dirty="0"/>
              <a:t>panel lists only the four process </a:t>
            </a:r>
            <a:r>
              <a:rPr lang="en-US" dirty="0" smtClean="0"/>
              <a:t>inks and </a:t>
            </a:r>
            <a:r>
              <a:rPr lang="en-US" dirty="0"/>
              <a:t>any swatches that are defined as spot inks.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7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Separations Preview panel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52" y="1828799"/>
            <a:ext cx="25400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27650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Separations Preview panel is interactive.</a:t>
            </a:r>
          </a:p>
          <a:p>
            <a:r>
              <a:rPr lang="en-US" dirty="0"/>
              <a:t>Click on an ink, and the areas of </a:t>
            </a:r>
            <a:r>
              <a:rPr lang="en-US" dirty="0" smtClean="0"/>
              <a:t>the document </a:t>
            </a:r>
            <a:r>
              <a:rPr lang="en-US" dirty="0"/>
              <a:t>that use that ink will </a:t>
            </a:r>
            <a:r>
              <a:rPr lang="en-US" dirty="0" smtClean="0"/>
              <a:t>appear black.</a:t>
            </a:r>
          </a:p>
          <a:p>
            <a:r>
              <a:rPr lang="en-US" dirty="0" smtClean="0"/>
              <a:t>The </a:t>
            </a:r>
            <a:r>
              <a:rPr lang="en-US" dirty="0"/>
              <a:t>areas that don’t use that ink </a:t>
            </a:r>
            <a:r>
              <a:rPr lang="en-US" dirty="0" smtClean="0"/>
              <a:t>will disappear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9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Trim size </a:t>
            </a:r>
            <a:r>
              <a:rPr lang="en-US" sz="2800" dirty="0"/>
              <a:t>is the size to which a </a:t>
            </a:r>
            <a:r>
              <a:rPr lang="en-US" sz="2800" dirty="0" smtClean="0"/>
              <a:t>printed document </a:t>
            </a:r>
            <a:r>
              <a:rPr lang="en-US" sz="2800" dirty="0"/>
              <a:t>will be cut, </a:t>
            </a:r>
            <a:r>
              <a:rPr lang="en-US" sz="2800" dirty="0" smtClean="0"/>
              <a:t>or trimmed</a:t>
            </a:r>
            <a:r>
              <a:rPr lang="en-US" sz="2800" dirty="0"/>
              <a:t>, when </a:t>
            </a:r>
            <a:r>
              <a:rPr lang="en-US" sz="2800" dirty="0" smtClean="0"/>
              <a:t>it clears </a:t>
            </a:r>
            <a:r>
              <a:rPr lang="en-US" sz="2800" dirty="0"/>
              <a:t>the printing press</a:t>
            </a:r>
            <a:r>
              <a:rPr lang="en-US" sz="2800" dirty="0" smtClean="0"/>
              <a:t>.</a:t>
            </a:r>
          </a:p>
          <a:p>
            <a:r>
              <a:rPr lang="en-US" b="1" dirty="0"/>
              <a:t>Bleeds </a:t>
            </a:r>
            <a:r>
              <a:rPr lang="en-US" dirty="0"/>
              <a:t>are areas of the </a:t>
            </a:r>
            <a:r>
              <a:rPr lang="en-US" dirty="0" smtClean="0"/>
              <a:t>layout that </a:t>
            </a:r>
            <a:r>
              <a:rPr lang="en-US" dirty="0"/>
              <a:t>extend to the trim size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828800"/>
            <a:ext cx="6899275" cy="361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306" y="5453457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Viewing the Black ink in the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Ink Manager and Preview Color Separations</a:t>
            </a:r>
          </a:p>
        </p:txBody>
      </p:sp>
      <p:sp>
        <p:nvSpPr>
          <p:cNvPr id="27650" name="Rectang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Separations </a:t>
            </a:r>
            <a:r>
              <a:rPr lang="en-US" dirty="0"/>
              <a:t>Preview panel comes </a:t>
            </a:r>
            <a:r>
              <a:rPr lang="en-US" dirty="0" smtClean="0"/>
              <a:t>into play </a:t>
            </a:r>
            <a:r>
              <a:rPr lang="en-US" dirty="0"/>
              <a:t>in the output stages, not in the </a:t>
            </a:r>
            <a:r>
              <a:rPr lang="en-US" dirty="0" smtClean="0"/>
              <a:t>design stages.</a:t>
            </a:r>
          </a:p>
          <a:p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/>
              <a:t>great resource </a:t>
            </a:r>
            <a:r>
              <a:rPr lang="en-US" dirty="0"/>
              <a:t>for the print professional to see </a:t>
            </a:r>
            <a:r>
              <a:rPr lang="en-US" dirty="0" smtClean="0"/>
              <a:t>at a </a:t>
            </a:r>
            <a:r>
              <a:rPr lang="en-US" dirty="0"/>
              <a:t>glance how a document will color </a:t>
            </a:r>
            <a:r>
              <a:rPr lang="en-US" dirty="0" smtClean="0"/>
              <a:t>separate and </a:t>
            </a:r>
            <a:r>
              <a:rPr lang="en-US" dirty="0"/>
              <a:t>to inspect each plate quickly.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9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print world, designers and </a:t>
            </a:r>
            <a:r>
              <a:rPr lang="en-US" dirty="0" smtClean="0"/>
              <a:t>printers have </a:t>
            </a:r>
            <a:r>
              <a:rPr lang="en-US" dirty="0" smtClean="0"/>
              <a:t>coined </a:t>
            </a:r>
            <a:r>
              <a:rPr lang="en-US" dirty="0"/>
              <a:t>the term “preflight” to refer </a:t>
            </a:r>
            <a:r>
              <a:rPr lang="en-US" dirty="0" smtClean="0"/>
              <a:t>to checking </a:t>
            </a:r>
            <a:r>
              <a:rPr lang="en-US" dirty="0"/>
              <a:t>out a document before it’s </a:t>
            </a:r>
            <a:r>
              <a:rPr lang="en-US" dirty="0" smtClean="0"/>
              <a:t>released from </a:t>
            </a:r>
            <a:r>
              <a:rPr lang="en-US" dirty="0"/>
              <a:t>the designer to the printer or </a:t>
            </a:r>
            <a:r>
              <a:rPr lang="en-US" dirty="0" smtClean="0"/>
              <a:t>service bureau</a:t>
            </a:r>
            <a:r>
              <a:rPr lang="en-US" dirty="0"/>
              <a:t>, or before it’s actually downloaded </a:t>
            </a:r>
            <a:r>
              <a:rPr lang="en-US" dirty="0" smtClean="0"/>
              <a:t>to an </a:t>
            </a:r>
            <a:r>
              <a:rPr lang="en-US" dirty="0"/>
              <a:t>output device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Preflight feature is an InDesign </a:t>
            </a:r>
            <a:r>
              <a:rPr lang="en-US" dirty="0" smtClean="0"/>
              <a:t>utility that </a:t>
            </a:r>
            <a:r>
              <a:rPr lang="en-US" dirty="0"/>
              <a:t>you can use to check an open </a:t>
            </a:r>
            <a:r>
              <a:rPr lang="en-US" dirty="0" smtClean="0"/>
              <a:t>document for </a:t>
            </a:r>
            <a:r>
              <a:rPr lang="en-US" dirty="0"/>
              <a:t>errors such as missing fonts, missing </a:t>
            </a:r>
            <a:r>
              <a:rPr lang="en-US" dirty="0" smtClean="0"/>
              <a:t>or modified </a:t>
            </a:r>
            <a:r>
              <a:rPr lang="en-US" dirty="0"/>
              <a:t>links, and overset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Any errors that </a:t>
            </a:r>
            <a:r>
              <a:rPr lang="en-US" dirty="0"/>
              <a:t>are found are listed on the </a:t>
            </a:r>
            <a:r>
              <a:rPr lang="en-US" dirty="0" smtClean="0"/>
              <a:t>Preflight panel</a:t>
            </a:r>
            <a:r>
              <a:rPr lang="en-US" dirty="0"/>
              <a:t>; you can use this list to fix any </a:t>
            </a:r>
            <a:r>
              <a:rPr lang="en-US" dirty="0" smtClean="0"/>
              <a:t>problems by </a:t>
            </a:r>
            <a:r>
              <a:rPr lang="en-US" dirty="0"/>
              <a:t>substituting fonts, fixing overset text </a:t>
            </a:r>
            <a:r>
              <a:rPr lang="en-US" dirty="0" smtClean="0"/>
              <a:t>issues and/or </a:t>
            </a:r>
            <a:r>
              <a:rPr lang="en-US" dirty="0"/>
              <a:t>updating missing and modified files.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green circle on the left side of the status bar</a:t>
            </a:r>
            <a:r>
              <a:rPr lang="en-US" dirty="0" smtClean="0"/>
              <a:t>, also </a:t>
            </a:r>
            <a:r>
              <a:rPr lang="en-US" dirty="0"/>
              <a:t>known as Live Preflight, indicates </a:t>
            </a:r>
            <a:r>
              <a:rPr lang="en-US" dirty="0" smtClean="0"/>
              <a:t>that there </a:t>
            </a:r>
            <a:r>
              <a:rPr lang="en-US" dirty="0"/>
              <a:t>are no preflight errors in a </a:t>
            </a:r>
            <a:r>
              <a:rPr lang="en-US" dirty="0" smtClean="0"/>
              <a:t>document; when </a:t>
            </a:r>
            <a:r>
              <a:rPr lang="en-US" dirty="0"/>
              <a:t>the circle is red, there are errors.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7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46" y="2009708"/>
            <a:ext cx="3761811" cy="362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120900" y="4318000"/>
            <a:ext cx="2491352" cy="104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0900" y="2616200"/>
            <a:ext cx="938388" cy="575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6" name="TextBox 8"/>
          <p:cNvSpPr txBox="1">
            <a:spLocks noChangeArrowheads="1"/>
          </p:cNvSpPr>
          <p:nvPr/>
        </p:nvSpPr>
        <p:spPr bwMode="auto">
          <a:xfrm>
            <a:off x="562448" y="2983845"/>
            <a:ext cx="16221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Live Preflight is on</a:t>
            </a:r>
            <a:endParaRPr lang="en-US" dirty="0"/>
          </a:p>
        </p:txBody>
      </p:sp>
      <p:sp>
        <p:nvSpPr>
          <p:cNvPr id="56327" name="TextBox 11"/>
          <p:cNvSpPr txBox="1">
            <a:spLocks noChangeArrowheads="1"/>
          </p:cNvSpPr>
          <p:nvPr/>
        </p:nvSpPr>
        <p:spPr bwMode="auto">
          <a:xfrm>
            <a:off x="596900" y="4095234"/>
            <a:ext cx="16001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All pages are checked for errors</a:t>
            </a:r>
            <a:endParaRPr lang="en-US" dirty="0"/>
          </a:p>
        </p:txBody>
      </p:sp>
      <p:sp>
        <p:nvSpPr>
          <p:cNvPr id="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Preflight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 </a:t>
            </a:r>
            <a:r>
              <a:rPr lang="en-US" dirty="0"/>
              <a:t>check box is checked because </a:t>
            </a:r>
            <a:r>
              <a:rPr lang="en-US" dirty="0" smtClean="0"/>
              <a:t>Preflight is on.</a:t>
            </a:r>
          </a:p>
          <a:p>
            <a:r>
              <a:rPr lang="en-US" dirty="0" smtClean="0"/>
              <a:t>The </a:t>
            </a:r>
            <a:r>
              <a:rPr lang="en-US" dirty="0"/>
              <a:t>[Basic] Preflight profile, which, </a:t>
            </a:r>
            <a:r>
              <a:rPr lang="en-US" dirty="0" smtClean="0"/>
              <a:t>by default</a:t>
            </a:r>
            <a:r>
              <a:rPr lang="en-US" dirty="0"/>
              <a:t>, checks for missing fonts, missing </a:t>
            </a:r>
            <a:r>
              <a:rPr lang="en-US" dirty="0" smtClean="0"/>
              <a:t>or modified </a:t>
            </a:r>
            <a:r>
              <a:rPr lang="en-US" dirty="0"/>
              <a:t>links, and overset text, is selected.</a:t>
            </a:r>
          </a:p>
          <a:p>
            <a:r>
              <a:rPr lang="en-US" dirty="0"/>
              <a:t>The Preflight all pages option button </a:t>
            </a:r>
            <a:r>
              <a:rPr lang="en-US" dirty="0" smtClean="0"/>
              <a:t>indicates that </a:t>
            </a:r>
            <a:r>
              <a:rPr lang="en-US" dirty="0"/>
              <a:t>all pages in the document have </a:t>
            </a:r>
            <a:r>
              <a:rPr lang="en-US" dirty="0" smtClean="0"/>
              <a:t>been checked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click the Preflight </a:t>
            </a:r>
            <a:r>
              <a:rPr lang="en-US" dirty="0" smtClean="0"/>
              <a:t>specified pages </a:t>
            </a:r>
            <a:r>
              <a:rPr lang="en-US" dirty="0"/>
              <a:t>option button to choose a page </a:t>
            </a:r>
            <a:r>
              <a:rPr lang="en-US" dirty="0" smtClean="0"/>
              <a:t>range to </a:t>
            </a:r>
            <a:r>
              <a:rPr lang="en-US" dirty="0"/>
              <a:t>be </a:t>
            </a:r>
            <a:r>
              <a:rPr lang="en-US" dirty="0" smtClean="0"/>
              <a:t>checked.</a:t>
            </a:r>
          </a:p>
          <a:p>
            <a:r>
              <a:rPr lang="en-US" dirty="0" smtClean="0"/>
              <a:t>You </a:t>
            </a:r>
            <a:r>
              <a:rPr lang="en-US" dirty="0"/>
              <a:t>can create </a:t>
            </a:r>
            <a:r>
              <a:rPr lang="en-US" dirty="0" smtClean="0"/>
              <a:t>customized preflight </a:t>
            </a:r>
            <a:r>
              <a:rPr lang="en-US" dirty="0"/>
              <a:t>profiles in which you indicate </a:t>
            </a:r>
            <a:r>
              <a:rPr lang="en-US" dirty="0" smtClean="0"/>
              <a:t>what you </a:t>
            </a:r>
            <a:r>
              <a:rPr lang="en-US" dirty="0"/>
              <a:t>would like the Preflight panel to flag </a:t>
            </a:r>
            <a:r>
              <a:rPr lang="en-US" dirty="0" smtClean="0"/>
              <a:t>as errors </a:t>
            </a:r>
            <a:r>
              <a:rPr lang="en-US" dirty="0"/>
              <a:t>to be fixed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document has been preflighted, </a:t>
            </a:r>
            <a:r>
              <a:rPr lang="en-US" dirty="0" smtClean="0"/>
              <a:t>it’s ready </a:t>
            </a:r>
            <a:r>
              <a:rPr lang="en-US" dirty="0"/>
              <a:t>to be packaged. </a:t>
            </a:r>
            <a:endParaRPr lang="en-US" dirty="0" smtClean="0"/>
          </a:p>
          <a:p>
            <a:r>
              <a:rPr lang="en-US" dirty="0" smtClean="0"/>
              <a:t>Packaging </a:t>
            </a:r>
            <a:r>
              <a:rPr lang="en-US" dirty="0"/>
              <a:t>a </a:t>
            </a:r>
            <a:r>
              <a:rPr lang="en-US" dirty="0" smtClean="0"/>
              <a:t>document means </a:t>
            </a:r>
            <a:r>
              <a:rPr lang="en-US" dirty="0"/>
              <a:t>getting it ready to send to a printer, </a:t>
            </a:r>
            <a:r>
              <a:rPr lang="en-US" dirty="0" smtClean="0"/>
              <a:t>a </a:t>
            </a:r>
            <a:r>
              <a:rPr lang="en-US" dirty="0"/>
              <a:t>composition house, or a client for printing </a:t>
            </a:r>
            <a:r>
              <a:rPr lang="en-US" dirty="0" smtClean="0"/>
              <a:t>or archiving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5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use the Package command</a:t>
            </a:r>
            <a:r>
              <a:rPr lang="en-US" dirty="0" smtClean="0"/>
              <a:t>, InDesign </a:t>
            </a:r>
            <a:r>
              <a:rPr lang="en-US" dirty="0"/>
              <a:t>automatically creates a folder </a:t>
            </a:r>
            <a:r>
              <a:rPr lang="en-US" dirty="0" smtClean="0"/>
              <a:t>and </a:t>
            </a:r>
            <a:r>
              <a:rPr lang="en-US" dirty="0"/>
              <a:t>packages a copy of the InDesign document</a:t>
            </a:r>
            <a:r>
              <a:rPr lang="en-US" dirty="0" smtClean="0"/>
              <a:t>, copies </a:t>
            </a:r>
            <a:r>
              <a:rPr lang="en-US" dirty="0"/>
              <a:t>of all the placed graphics, and </a:t>
            </a:r>
            <a:r>
              <a:rPr lang="en-US" dirty="0" smtClean="0"/>
              <a:t>copies of </a:t>
            </a:r>
            <a:r>
              <a:rPr lang="en-US" dirty="0"/>
              <a:t>all the fonts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It </a:t>
            </a:r>
            <a:r>
              <a:rPr lang="en-US" dirty="0"/>
              <a:t>also offers the </a:t>
            </a:r>
            <a:r>
              <a:rPr lang="en-US" dirty="0" smtClean="0"/>
              <a:t>Printing Instructions </a:t>
            </a:r>
            <a:r>
              <a:rPr lang="en-US" dirty="0"/>
              <a:t>dialog </a:t>
            </a:r>
            <a:r>
              <a:rPr lang="en-US" dirty="0" smtClean="0"/>
              <a:t>box.</a:t>
            </a:r>
          </a:p>
        </p:txBody>
      </p:sp>
    </p:spTree>
    <p:extLst>
      <p:ext uri="{BB962C8B-B14F-4D97-AF65-F5344CB8AC3E}">
        <p14:creationId xmlns:p14="http://schemas.microsoft.com/office/powerpoint/2010/main" val="3498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 descr="FigL-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0" y="2209800"/>
            <a:ext cx="5784580" cy="307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7763026" y="2314953"/>
            <a:ext cx="1052357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Green extends to the trim size on all four sides</a:t>
            </a:r>
            <a:endParaRPr lang="en-US" dirty="0"/>
          </a:p>
        </p:txBody>
      </p:sp>
      <p:sp>
        <p:nvSpPr>
          <p:cNvPr id="25605" name="Line 11"/>
          <p:cNvSpPr>
            <a:spLocks noChangeShapeType="1"/>
          </p:cNvSpPr>
          <p:nvPr/>
        </p:nvSpPr>
        <p:spPr bwMode="auto">
          <a:xfrm flipV="1">
            <a:off x="5497649" y="2494399"/>
            <a:ext cx="23161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0" y="5373716"/>
            <a:ext cx="9144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Identifying areas that will bleed</a:t>
            </a:r>
            <a:endParaRPr lang="en-US" dirty="0"/>
          </a:p>
        </p:txBody>
      </p:sp>
      <p:sp>
        <p:nvSpPr>
          <p:cNvPr id="25607" name="Line 13"/>
          <p:cNvSpPr>
            <a:spLocks noChangeShapeType="1"/>
          </p:cNvSpPr>
          <p:nvPr/>
        </p:nvSpPr>
        <p:spPr bwMode="auto">
          <a:xfrm flipH="1" flipV="1">
            <a:off x="1284138" y="4058081"/>
            <a:ext cx="714944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0953" y="3855471"/>
            <a:ext cx="105235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 smtClean="0"/>
              <a:t>Yellow extends to the trim size on two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Preflighting and Packaging a Document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Printing Instructions dialog box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1970998"/>
            <a:ext cx="5153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3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export a document, </a:t>
            </a:r>
            <a:r>
              <a:rPr lang="en-US" dirty="0" smtClean="0"/>
              <a:t>the document </a:t>
            </a:r>
            <a:r>
              <a:rPr lang="en-US" dirty="0"/>
              <a:t>that you create is your </a:t>
            </a:r>
            <a:r>
              <a:rPr lang="en-US" dirty="0" smtClean="0"/>
              <a:t>InDesign file </a:t>
            </a:r>
            <a:r>
              <a:rPr lang="en-US" dirty="0"/>
              <a:t>saved in a different file format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9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306" y="5638123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Export dialog box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26" y="1773531"/>
            <a:ext cx="4256652" cy="386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Export command is used most often </a:t>
            </a:r>
            <a:r>
              <a:rPr lang="en-US" dirty="0" smtClean="0"/>
              <a:t>to translate </a:t>
            </a:r>
            <a:r>
              <a:rPr lang="en-US" dirty="0"/>
              <a:t>a document into another format </a:t>
            </a:r>
            <a:r>
              <a:rPr lang="en-US" dirty="0" smtClean="0"/>
              <a:t>so that </a:t>
            </a:r>
            <a:r>
              <a:rPr lang="en-US" dirty="0"/>
              <a:t>it can be used in another application </a:t>
            </a:r>
            <a:r>
              <a:rPr lang="en-US" dirty="0" smtClean="0"/>
              <a:t>or uploaded </a:t>
            </a:r>
            <a:r>
              <a:rPr lang="en-US" dirty="0"/>
              <a:t>to the web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1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exports of InDesign </a:t>
            </a:r>
            <a:r>
              <a:rPr lang="en-US" dirty="0" smtClean="0"/>
              <a:t>documents include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EPS </a:t>
            </a:r>
            <a:r>
              <a:rPr lang="en-US" dirty="0"/>
              <a:t>An EPS or encapsulated PostScript </a:t>
            </a:r>
            <a:r>
              <a:rPr lang="en-US" dirty="0" smtClean="0"/>
              <a:t>file can </a:t>
            </a:r>
            <a:r>
              <a:rPr lang="en-US" dirty="0"/>
              <a:t>be placed as a bitmap graphic in </a:t>
            </a:r>
            <a:r>
              <a:rPr lang="en-US" dirty="0" smtClean="0"/>
              <a:t>Adobe Photoshop </a:t>
            </a:r>
            <a:r>
              <a:rPr lang="en-US" dirty="0"/>
              <a:t>or Adobe </a:t>
            </a:r>
            <a:r>
              <a:rPr lang="en-US" dirty="0" smtClean="0"/>
              <a:t>Illustrator.</a:t>
            </a:r>
          </a:p>
          <a:p>
            <a:pPr lvl="1"/>
            <a:r>
              <a:rPr lang="en-US" b="1" dirty="0" smtClean="0"/>
              <a:t>PDF </a:t>
            </a:r>
            <a:r>
              <a:rPr lang="en-US" dirty="0"/>
              <a:t>Portable document format, or PDF, </a:t>
            </a:r>
            <a:r>
              <a:rPr lang="en-US" dirty="0" smtClean="0"/>
              <a:t>is the </a:t>
            </a:r>
            <a:r>
              <a:rPr lang="en-US" dirty="0"/>
              <a:t>file format used in Adobe Reader, a </a:t>
            </a:r>
            <a:r>
              <a:rPr lang="en-US" dirty="0" smtClean="0"/>
              <a:t>free software </a:t>
            </a:r>
            <a:r>
              <a:rPr lang="en-US" dirty="0"/>
              <a:t>program that allows you to </a:t>
            </a:r>
            <a:r>
              <a:rPr lang="en-US" dirty="0" smtClean="0"/>
              <a:t>view </a:t>
            </a:r>
            <a:r>
              <a:rPr lang="en-US" dirty="0"/>
              <a:t>documents created from other </a:t>
            </a:r>
            <a:r>
              <a:rPr lang="en-US" dirty="0" smtClean="0"/>
              <a:t>software programs </a:t>
            </a:r>
            <a:r>
              <a:rPr lang="en-US" dirty="0"/>
              <a:t>without having to have </a:t>
            </a:r>
            <a:r>
              <a:rPr lang="en-US" dirty="0" smtClean="0"/>
              <a:t>those programs </a:t>
            </a:r>
            <a:r>
              <a:rPr lang="en-US" dirty="0"/>
              <a:t>installed on your computer.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3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exports of InDesign </a:t>
            </a:r>
            <a:r>
              <a:rPr lang="en-US" dirty="0" smtClean="0"/>
              <a:t>documents include:</a:t>
            </a:r>
          </a:p>
          <a:p>
            <a:pPr lvl="1"/>
            <a:r>
              <a:rPr lang="en-US" b="1" dirty="0" smtClean="0"/>
              <a:t>JPEG </a:t>
            </a:r>
            <a:r>
              <a:rPr lang="en-US" dirty="0"/>
              <a:t>A JPEG is a compressed graphic </a:t>
            </a:r>
            <a:r>
              <a:rPr lang="en-US" dirty="0" smtClean="0"/>
              <a:t>file format </a:t>
            </a:r>
            <a:r>
              <a:rPr lang="en-US" dirty="0"/>
              <a:t>which has a smaller file size than </a:t>
            </a:r>
            <a:r>
              <a:rPr lang="en-US" dirty="0" smtClean="0"/>
              <a:t>other graphic </a:t>
            </a:r>
            <a:r>
              <a:rPr lang="en-US" dirty="0"/>
              <a:t>formats and is ideal for use on </a:t>
            </a:r>
            <a:r>
              <a:rPr lang="en-US" dirty="0" smtClean="0"/>
              <a:t>the web.</a:t>
            </a:r>
          </a:p>
          <a:p>
            <a:pPr lvl="1"/>
            <a:r>
              <a:rPr lang="en-US" b="1" dirty="0" smtClean="0"/>
              <a:t>SWF </a:t>
            </a:r>
            <a:r>
              <a:rPr lang="en-US" b="1" dirty="0"/>
              <a:t>(Shockwave Flash) </a:t>
            </a:r>
            <a:r>
              <a:rPr lang="en-US" dirty="0"/>
              <a:t>SWF is an </a:t>
            </a:r>
            <a:r>
              <a:rPr lang="en-US" dirty="0" smtClean="0"/>
              <a:t>acronym for </a:t>
            </a:r>
            <a:r>
              <a:rPr lang="en-US" dirty="0"/>
              <a:t>Shockwave Flash. For interactive </a:t>
            </a:r>
            <a:r>
              <a:rPr lang="en-US" dirty="0" smtClean="0"/>
              <a:t>InDesign documents </a:t>
            </a:r>
            <a:r>
              <a:rPr lang="en-US" dirty="0"/>
              <a:t>that are destined for the </a:t>
            </a:r>
            <a:r>
              <a:rPr lang="en-US" dirty="0" smtClean="0"/>
              <a:t>web.</a:t>
            </a:r>
          </a:p>
        </p:txBody>
      </p:sp>
    </p:spTree>
    <p:extLst>
      <p:ext uri="{BB962C8B-B14F-4D97-AF65-F5344CB8AC3E}">
        <p14:creationId xmlns:p14="http://schemas.microsoft.com/office/powerpoint/2010/main" val="31217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is one of the most common </a:t>
            </a:r>
            <a:r>
              <a:rPr lang="en-US" dirty="0" smtClean="0"/>
              <a:t>export formats </a:t>
            </a:r>
            <a:r>
              <a:rPr lang="en-US" dirty="0"/>
              <a:t>for InDesign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The </a:t>
            </a:r>
            <a:r>
              <a:rPr lang="en-US" dirty="0"/>
              <a:t>key </a:t>
            </a:r>
            <a:r>
              <a:rPr lang="en-US" dirty="0" smtClean="0"/>
              <a:t>to the </a:t>
            </a:r>
            <a:r>
              <a:rPr lang="en-US" dirty="0"/>
              <a:t>relationship between InDesign and </a:t>
            </a:r>
            <a:r>
              <a:rPr lang="en-US" dirty="0" smtClean="0"/>
              <a:t>PDF is </a:t>
            </a:r>
            <a:r>
              <a:rPr lang="en-US" dirty="0"/>
              <a:t>that, as a PDF, the InDesign document </a:t>
            </a:r>
            <a:r>
              <a:rPr lang="en-US" dirty="0" smtClean="0"/>
              <a:t>is complete </a:t>
            </a:r>
            <a:r>
              <a:rPr lang="en-US" dirty="0"/>
              <a:t>and </a:t>
            </a:r>
            <a:r>
              <a:rPr lang="en-US" dirty="0" smtClean="0"/>
              <a:t>self-contained.</a:t>
            </a:r>
          </a:p>
        </p:txBody>
      </p:sp>
    </p:spTree>
    <p:extLst>
      <p:ext uri="{BB962C8B-B14F-4D97-AF65-F5344CB8AC3E}">
        <p14:creationId xmlns:p14="http://schemas.microsoft.com/office/powerpoint/2010/main" val="10383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PDFs, issues </a:t>
            </a:r>
            <a:r>
              <a:rPr lang="en-US" dirty="0" smtClean="0"/>
              <a:t>with </a:t>
            </a:r>
            <a:r>
              <a:rPr lang="en-US" dirty="0"/>
              <a:t>imported graphics and fonts become </a:t>
            </a:r>
            <a:r>
              <a:rPr lang="en-US" dirty="0" smtClean="0"/>
              <a:t>non-issues</a:t>
            </a:r>
            <a:r>
              <a:rPr lang="en-US" dirty="0"/>
              <a:t>.</a:t>
            </a:r>
          </a:p>
          <a:p>
            <a:r>
              <a:rPr lang="en-US" dirty="0"/>
              <a:t>The PDF file includes all </a:t>
            </a:r>
            <a:r>
              <a:rPr lang="en-US" dirty="0" smtClean="0"/>
              <a:t>imported graphics </a:t>
            </a:r>
            <a:r>
              <a:rPr lang="en-US" dirty="0"/>
              <a:t>and fonts. The recipient of the </a:t>
            </a:r>
            <a:r>
              <a:rPr lang="en-US" dirty="0" smtClean="0"/>
              <a:t>file does </a:t>
            </a:r>
            <a:r>
              <a:rPr lang="en-US" dirty="0"/>
              <a:t>not need to have the document </a:t>
            </a:r>
            <a:r>
              <a:rPr lang="en-US" dirty="0" smtClean="0"/>
              <a:t>fonts loaded </a:t>
            </a:r>
            <a:r>
              <a:rPr lang="en-US" dirty="0"/>
              <a:t>to view the </a:t>
            </a:r>
            <a:r>
              <a:rPr lang="en-US" dirty="0" smtClean="0"/>
              <a:t>file correctly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emailing a layout as a PDF, you </a:t>
            </a:r>
            <a:r>
              <a:rPr lang="en-US" dirty="0" smtClean="0"/>
              <a:t>will export </a:t>
            </a:r>
            <a:r>
              <a:rPr lang="en-US" dirty="0"/>
              <a:t>the document with </a:t>
            </a:r>
            <a:r>
              <a:rPr lang="en-US" dirty="0" smtClean="0"/>
              <a:t>compression </a:t>
            </a:r>
            <a:r>
              <a:rPr lang="en-US" dirty="0"/>
              <a:t>utilities activated to reduce the file </a:t>
            </a:r>
            <a:r>
              <a:rPr lang="en-US" dirty="0" smtClean="0"/>
              <a:t>size for email.</a:t>
            </a:r>
          </a:p>
          <a:p>
            <a:r>
              <a:rPr lang="en-US" dirty="0" smtClean="0"/>
              <a:t>These </a:t>
            </a:r>
            <a:r>
              <a:rPr lang="en-US" dirty="0"/>
              <a:t>compression utilities </a:t>
            </a:r>
            <a:r>
              <a:rPr lang="en-US" dirty="0" smtClean="0"/>
              <a:t>will compress </a:t>
            </a:r>
            <a:r>
              <a:rPr lang="en-US" dirty="0"/>
              <a:t>the file size of placed images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065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sending a layout to a printer </a:t>
            </a:r>
            <a:r>
              <a:rPr lang="en-US" dirty="0" smtClean="0"/>
              <a:t>for professional </a:t>
            </a:r>
            <a:r>
              <a:rPr lang="en-US" dirty="0"/>
              <a:t>printing, you won’t want </a:t>
            </a:r>
            <a:r>
              <a:rPr lang="en-US" dirty="0" smtClean="0"/>
              <a:t>the placed </a:t>
            </a:r>
            <a:r>
              <a:rPr lang="en-US" dirty="0"/>
              <a:t>graphics to be compressed. In </a:t>
            </a:r>
            <a:r>
              <a:rPr lang="en-US" dirty="0" smtClean="0"/>
              <a:t>this </a:t>
            </a:r>
            <a:r>
              <a:rPr lang="en-US" dirty="0"/>
              <a:t>case, you’ll export the PDF with </a:t>
            </a:r>
            <a:r>
              <a:rPr lang="en-US" dirty="0" smtClean="0"/>
              <a:t>compression utilities </a:t>
            </a:r>
            <a:r>
              <a:rPr lang="en-US" dirty="0"/>
              <a:t>turned </a:t>
            </a:r>
            <a:r>
              <a:rPr lang="en-US" dirty="0" smtClean="0"/>
              <a:t>off.</a:t>
            </a:r>
          </a:p>
          <a:p>
            <a:r>
              <a:rPr lang="en-US" dirty="0" smtClean="0"/>
              <a:t>The </a:t>
            </a:r>
            <a:r>
              <a:rPr lang="en-US" dirty="0"/>
              <a:t>resulting PDF </a:t>
            </a:r>
            <a:r>
              <a:rPr lang="en-US" dirty="0" smtClean="0"/>
              <a:t>will likely </a:t>
            </a:r>
            <a:r>
              <a:rPr lang="en-US" dirty="0"/>
              <a:t>be too large to email, but it will </a:t>
            </a:r>
            <a:r>
              <a:rPr lang="en-US" dirty="0" smtClean="0"/>
              <a:t>remain high </a:t>
            </a:r>
            <a:r>
              <a:rPr lang="en-US" dirty="0"/>
              <a:t>quality for printing.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reas </a:t>
            </a:r>
            <a:r>
              <a:rPr lang="en-US" dirty="0"/>
              <a:t>of </a:t>
            </a:r>
            <a:r>
              <a:rPr lang="en-US" dirty="0" smtClean="0"/>
              <a:t>the layout </a:t>
            </a:r>
            <a:r>
              <a:rPr lang="en-US" dirty="0"/>
              <a:t>that extend to the trim—areas that </a:t>
            </a:r>
            <a:r>
              <a:rPr lang="en-US" dirty="0" smtClean="0"/>
              <a:t>are meant </a:t>
            </a:r>
            <a:r>
              <a:rPr lang="en-US" dirty="0"/>
              <a:t>to bleed—must actually go </a:t>
            </a:r>
            <a:r>
              <a:rPr lang="en-US" dirty="0" smtClean="0"/>
              <a:t>beyond the </a:t>
            </a:r>
            <a:r>
              <a:rPr lang="en-US" dirty="0"/>
              <a:t>trim size when the document is </a:t>
            </a:r>
            <a:r>
              <a:rPr lang="en-US" dirty="0" smtClean="0"/>
              <a:t>prepared for </a:t>
            </a:r>
            <a:r>
              <a:rPr lang="en-US" dirty="0"/>
              <a:t>printing.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1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Document</a:t>
            </a:r>
          </a:p>
        </p:txBody>
      </p:sp>
      <p:sp>
        <p:nvSpPr>
          <p:cNvPr id="74757" name="TextBox 9"/>
          <p:cNvSpPr txBox="1">
            <a:spLocks noChangeArrowheads="1"/>
          </p:cNvSpPr>
          <p:nvPr/>
        </p:nvSpPr>
        <p:spPr bwMode="auto">
          <a:xfrm>
            <a:off x="0" y="5665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Compression settings for the 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611568"/>
            <a:ext cx="4171950" cy="405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accommodate for this margin of error, </a:t>
            </a:r>
            <a:r>
              <a:rPr lang="en-US" dirty="0" smtClean="0"/>
              <a:t>any item </a:t>
            </a:r>
            <a:r>
              <a:rPr lang="en-US" dirty="0"/>
              <a:t>that bleeds—any item that extends to </a:t>
            </a:r>
            <a:r>
              <a:rPr lang="en-US" dirty="0" smtClean="0"/>
              <a:t>the trim </a:t>
            </a:r>
            <a:r>
              <a:rPr lang="en-US" dirty="0"/>
              <a:t>size—must actually extend </a:t>
            </a:r>
            <a:r>
              <a:rPr lang="en-US" i="1" dirty="0"/>
              <a:t>beyond </a:t>
            </a:r>
            <a:r>
              <a:rPr lang="en-US" dirty="0" smtClean="0"/>
              <a:t>the trim </a:t>
            </a:r>
            <a:r>
              <a:rPr lang="en-US" dirty="0"/>
              <a:t>size in your final </a:t>
            </a:r>
            <a:r>
              <a:rPr lang="en-US" dirty="0" smtClean="0"/>
              <a:t>layout.</a:t>
            </a:r>
          </a:p>
          <a:p>
            <a:r>
              <a:rPr lang="en-US" dirty="0" smtClean="0"/>
              <a:t>The standard measurement </a:t>
            </a:r>
            <a:r>
              <a:rPr lang="en-US" dirty="0"/>
              <a:t>that a bleed item must </a:t>
            </a:r>
            <a:r>
              <a:rPr lang="en-US" dirty="0" smtClean="0"/>
              <a:t>extend beyond </a:t>
            </a:r>
            <a:r>
              <a:rPr lang="en-US" dirty="0"/>
              <a:t>the trim size is .125".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6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a bleed area for a document in </a:t>
            </a:r>
            <a:r>
              <a:rPr lang="en-US" dirty="0" smtClean="0"/>
              <a:t>the Bleed </a:t>
            </a:r>
            <a:r>
              <a:rPr lang="en-US" dirty="0"/>
              <a:t>and Slug section of the New </a:t>
            </a:r>
            <a:r>
              <a:rPr lang="en-US" dirty="0" smtClean="0"/>
              <a:t>Document dialog </a:t>
            </a:r>
            <a:r>
              <a:rPr lang="en-US" dirty="0"/>
              <a:t>box when you’re creating a document</a:t>
            </a:r>
            <a:r>
              <a:rPr lang="en-US" dirty="0" smtClean="0"/>
              <a:t>.</a:t>
            </a:r>
          </a:p>
          <a:p>
            <a:r>
              <a:rPr lang="en-US" dirty="0"/>
              <a:t>Or, if you want to define a bleed area after </a:t>
            </a:r>
            <a:r>
              <a:rPr lang="en-US" dirty="0" smtClean="0"/>
              <a:t>the document </a:t>
            </a:r>
            <a:r>
              <a:rPr lang="en-US" dirty="0"/>
              <a:t>has been created, you can do </a:t>
            </a:r>
            <a:r>
              <a:rPr lang="en-US" dirty="0" smtClean="0"/>
              <a:t>this in </a:t>
            </a:r>
            <a:r>
              <a:rPr lang="en-US" dirty="0"/>
              <a:t>the Document Setup dialog </a:t>
            </a:r>
            <a:r>
              <a:rPr lang="en-US" dirty="0" smtClean="0"/>
              <a:t>box.</a:t>
            </a:r>
          </a:p>
        </p:txBody>
      </p:sp>
    </p:spTree>
    <p:extLst>
      <p:ext uri="{BB962C8B-B14F-4D97-AF65-F5344CB8AC3E}">
        <p14:creationId xmlns:p14="http://schemas.microsoft.com/office/powerpoint/2010/main" val="33159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output a document, often </a:t>
            </a:r>
            <a:r>
              <a:rPr lang="en-US" dirty="0" smtClean="0"/>
              <a:t>you’ll want </a:t>
            </a:r>
            <a:r>
              <a:rPr lang="en-US" dirty="0"/>
              <a:t>to include a note on the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Printers refer </a:t>
            </a:r>
            <a:r>
              <a:rPr lang="en-US" dirty="0"/>
              <a:t>to that note as a </a:t>
            </a:r>
            <a:r>
              <a:rPr lang="en-US" b="1" dirty="0" smtClean="0"/>
              <a:t>slug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Slugs </a:t>
            </a:r>
            <a:r>
              <a:rPr lang="en-US" dirty="0"/>
              <a:t>are </a:t>
            </a:r>
            <a:r>
              <a:rPr lang="en-US" dirty="0" smtClean="0"/>
              <a:t>often notes </a:t>
            </a:r>
            <a:r>
              <a:rPr lang="en-US" dirty="0"/>
              <a:t>to the printer, phone numbers to call </a:t>
            </a:r>
            <a:r>
              <a:rPr lang="en-US" dirty="0" smtClean="0"/>
              <a:t>if there </a:t>
            </a:r>
            <a:r>
              <a:rPr lang="en-US" dirty="0"/>
              <a:t>are any problems, or other </a:t>
            </a:r>
            <a:r>
              <a:rPr lang="en-US" dirty="0" smtClean="0"/>
              <a:t>information related </a:t>
            </a:r>
            <a:r>
              <a:rPr lang="en-US" dirty="0"/>
              <a:t>to the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sp>
        <p:nvSpPr>
          <p:cNvPr id="19458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Slugs </a:t>
            </a:r>
            <a:r>
              <a:rPr lang="en-US" dirty="0"/>
              <a:t>are not meant to be part </a:t>
            </a:r>
            <a:r>
              <a:rPr lang="en-US" dirty="0" smtClean="0"/>
              <a:t>of the </a:t>
            </a:r>
            <a:r>
              <a:rPr lang="en-US" dirty="0"/>
              <a:t>final trimmed document. They must </a:t>
            </a:r>
            <a:r>
              <a:rPr lang="en-US" dirty="0" smtClean="0"/>
              <a:t>be positioned outside the trim size and outside the bleed area so that they will be discarded when the document is trimmed.</a:t>
            </a:r>
          </a:p>
          <a:p>
            <a:r>
              <a:rPr lang="en-US" dirty="0" smtClean="0"/>
              <a:t>InDesign allows </a:t>
            </a:r>
            <a:r>
              <a:rPr lang="en-US" dirty="0"/>
              <a:t>you to create a </a:t>
            </a:r>
            <a:r>
              <a:rPr lang="en-US" b="1" dirty="0"/>
              <a:t>slug area </a:t>
            </a:r>
            <a:r>
              <a:rPr lang="en-US" dirty="0"/>
              <a:t>in the </a:t>
            </a:r>
            <a:r>
              <a:rPr lang="en-US" dirty="0" smtClean="0"/>
              <a:t>Bleed and </a:t>
            </a:r>
            <a:r>
              <a:rPr lang="en-US" dirty="0"/>
              <a:t>Slug section of the Document </a:t>
            </a:r>
            <a:r>
              <a:rPr lang="en-US" dirty="0" smtClean="0"/>
              <a:t>Setup dialog </a:t>
            </a:r>
            <a:r>
              <a:rPr lang="en-US" dirty="0"/>
              <a:t>box or the New Document dialog </a:t>
            </a:r>
            <a:r>
              <a:rPr lang="en-US" dirty="0" smtClean="0"/>
              <a:t>box.</a:t>
            </a:r>
          </a:p>
        </p:txBody>
      </p:sp>
    </p:spTree>
    <p:extLst>
      <p:ext uri="{BB962C8B-B14F-4D97-AF65-F5344CB8AC3E}">
        <p14:creationId xmlns:p14="http://schemas.microsoft.com/office/powerpoint/2010/main" val="18470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737496"/>
            <a:ext cx="3105150" cy="402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Bleeds, Slugs, and </a:t>
            </a:r>
            <a:br>
              <a:rPr lang="en-US" dirty="0" smtClean="0"/>
            </a:br>
            <a:r>
              <a:rPr lang="en-US" dirty="0" smtClean="0"/>
              <a:t>Printer's Marks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256967" y="5186363"/>
            <a:ext cx="978733" cy="42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06" y="5765799"/>
            <a:ext cx="9139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/>
              <a:t>Define the slug area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146801" y="5409167"/>
            <a:ext cx="1206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Slug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1653</Words>
  <Application>Microsoft Office PowerPoint</Application>
  <PresentationFormat>On-screen Show (4:3)</PresentationFormat>
  <Paragraphs>119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ＭＳ Ｐゴシック</vt:lpstr>
      <vt:lpstr>Arial</vt:lpstr>
      <vt:lpstr>Calibri</vt:lpstr>
      <vt:lpstr>Blank Presentation</vt:lpstr>
      <vt:lpstr>Chapter 11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Creating Bleeds, Slugs, and  Printer's Marks</vt:lpstr>
      <vt:lpstr>Using the Ink Manager and Preview Color Separations</vt:lpstr>
      <vt:lpstr>Using the Ink Manager and Preview Color Separations</vt:lpstr>
      <vt:lpstr>Using the Ink Manager and Preview Color Separations</vt:lpstr>
      <vt:lpstr>Using the Ink Manager and Preview Color Separations</vt:lpstr>
      <vt:lpstr>Using the Ink Manager and Preview Color Separations</vt:lpstr>
      <vt:lpstr>Using the Ink Manager and Preview Color Separations</vt:lpstr>
      <vt:lpstr>Using the Ink Manager and Preview Color Separations</vt:lpstr>
      <vt:lpstr>Using the Ink Manager and Preview Color Separations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Preflighting and Packaging a Document</vt:lpstr>
      <vt:lpstr>Exporting a Document</vt:lpstr>
      <vt:lpstr>Exporting a Document</vt:lpstr>
      <vt:lpstr>Exporting a Document</vt:lpstr>
      <vt:lpstr>Exporting a Document</vt:lpstr>
      <vt:lpstr>Exporting a Document</vt:lpstr>
      <vt:lpstr>Exporting a Document</vt:lpstr>
      <vt:lpstr>Exporting a Document</vt:lpstr>
      <vt:lpstr>Exporting a Document</vt:lpstr>
      <vt:lpstr>Exporting a Document</vt:lpstr>
      <vt:lpstr>Exporting a Document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41</cp:revision>
  <dcterms:created xsi:type="dcterms:W3CDTF">2012-03-02T18:09:51Z</dcterms:created>
  <dcterms:modified xsi:type="dcterms:W3CDTF">2014-06-27T16:38:14Z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