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9" r:id="rId2"/>
    <p:sldId id="262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299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8" r:id="rId41"/>
    <p:sldId id="327" r:id="rId42"/>
    <p:sldId id="326" r:id="rId43"/>
    <p:sldId id="329" r:id="rId44"/>
    <p:sldId id="330" r:id="rId45"/>
    <p:sldId id="332" r:id="rId46"/>
    <p:sldId id="331" r:id="rId47"/>
    <p:sldId id="333" r:id="rId48"/>
    <p:sldId id="334" r:id="rId49"/>
    <p:sldId id="335" r:id="rId50"/>
    <p:sldId id="33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126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1C8C8-F488-4C1A-8437-F84049CEA3F2}" type="datetimeFigureOut">
              <a:rPr lang="en-US" smtClean="0"/>
              <a:t>6/27/2014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B3375-C7BE-478A-90DD-1A2DC2D23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6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250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60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55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53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03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290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769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96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6506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5337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42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341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3244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27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29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815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144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32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766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33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9867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34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234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35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417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37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968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38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36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6249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39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738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41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266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645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44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828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46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218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47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9216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48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8473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49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114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50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87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637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157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63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33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04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D6E169-3CAE-4E91-9859-F6A02F6A903A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91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D-PPT-Mast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481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D-PPT-Master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94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64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rgbClr val="942D37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30B15"/>
        </a:buClr>
        <a:buChar char="–"/>
        <a:defRPr sz="2500">
          <a:solidFill>
            <a:srgbClr val="EC7B0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Tabs and Tables</a:t>
            </a:r>
          </a:p>
        </p:txBody>
      </p:sp>
    </p:spTree>
    <p:extLst>
      <p:ext uri="{BB962C8B-B14F-4D97-AF65-F5344CB8AC3E}">
        <p14:creationId xmlns:p14="http://schemas.microsoft.com/office/powerpoint/2010/main" val="12818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resize the text—let’s say you make it larger—the rule increases however much is necessary to continue </a:t>
            </a:r>
            <a:r>
              <a:rPr lang="en-US" dirty="0"/>
              <a:t>underlining the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move the </a:t>
            </a:r>
            <a:r>
              <a:rPr lang="en-US" dirty="0"/>
              <a:t>text, the rule moves with it.</a:t>
            </a:r>
          </a:p>
          <a:p>
            <a:r>
              <a:rPr lang="en-US" dirty="0"/>
              <a:t>Rules for text are defined in the </a:t>
            </a:r>
            <a:r>
              <a:rPr lang="en-US" dirty="0" smtClean="0"/>
              <a:t>Paragraph Rules </a:t>
            </a:r>
            <a:r>
              <a:rPr lang="en-US" dirty="0"/>
              <a:t>dialog </a:t>
            </a:r>
            <a:r>
              <a:rPr lang="en-US" dirty="0" smtClean="0"/>
              <a:t>box.</a:t>
            </a:r>
          </a:p>
          <a:p>
            <a:r>
              <a:rPr lang="en-US" dirty="0" smtClean="0"/>
              <a:t>This dialog </a:t>
            </a:r>
            <a:r>
              <a:rPr lang="en-US" dirty="0"/>
              <a:t>box allows you to specify a </a:t>
            </a:r>
            <a:r>
              <a:rPr lang="en-US" dirty="0" smtClean="0"/>
              <a:t>number of </a:t>
            </a:r>
            <a:r>
              <a:rPr lang="en-US" dirty="0"/>
              <a:t>attributes for the rule, including its </a:t>
            </a:r>
            <a:r>
              <a:rPr lang="en-US" dirty="0" smtClean="0"/>
              <a:t>color and its weight.</a:t>
            </a:r>
          </a:p>
        </p:txBody>
      </p:sp>
    </p:spTree>
    <p:extLst>
      <p:ext uri="{BB962C8B-B14F-4D97-AF65-F5344CB8AC3E}">
        <p14:creationId xmlns:p14="http://schemas.microsoft.com/office/powerpoint/2010/main" val="307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21" y="1642004"/>
            <a:ext cx="5845758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Tabs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Paragraph Rules dialog 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5099" y="3851235"/>
            <a:ext cx="1130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to activate a rule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345538" y="2240104"/>
            <a:ext cx="4503062" cy="1798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35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where you also specify whether the rule is positioned above or below the text.</a:t>
            </a:r>
          </a:p>
          <a:p>
            <a:r>
              <a:rPr lang="en-US" dirty="0"/>
              <a:t>When you apply a rule below text, the </a:t>
            </a:r>
            <a:r>
              <a:rPr lang="en-US" dirty="0" smtClean="0"/>
              <a:t>rule is </a:t>
            </a:r>
            <a:r>
              <a:rPr lang="en-US" dirty="0"/>
              <a:t>positioned by default at the baseline of </a:t>
            </a:r>
            <a:r>
              <a:rPr lang="en-US" dirty="0" smtClean="0"/>
              <a:t>the text.</a:t>
            </a:r>
          </a:p>
          <a:p>
            <a:r>
              <a:rPr lang="en-US" dirty="0"/>
              <a:t>Generally speaking, a rule below looks </a:t>
            </a:r>
            <a:r>
              <a:rPr lang="en-US" dirty="0" smtClean="0"/>
              <a:t>best when </a:t>
            </a:r>
            <a:r>
              <a:rPr lang="en-US" dirty="0"/>
              <a:t>it is slightly below the </a:t>
            </a:r>
            <a:r>
              <a:rPr lang="en-US" dirty="0" smtClean="0"/>
              <a:t>baseline.</a:t>
            </a:r>
          </a:p>
          <a:p>
            <a:r>
              <a:rPr lang="en-US" dirty="0" smtClean="0"/>
              <a:t>Use the </a:t>
            </a:r>
            <a:r>
              <a:rPr lang="en-US" dirty="0"/>
              <a:t>Offset text box in the Paragraph </a:t>
            </a:r>
            <a:r>
              <a:rPr lang="en-US" dirty="0" smtClean="0"/>
              <a:t>Rules dialog </a:t>
            </a:r>
            <a:r>
              <a:rPr lang="en-US" dirty="0"/>
              <a:t>box to accomplish this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16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80" y="1727200"/>
            <a:ext cx="6284840" cy="381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Tabs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Rule below, at the baseline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21598" y="2454235"/>
            <a:ext cx="1231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positioned with a zero offset value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266537" y="2641404"/>
            <a:ext cx="1518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34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47" y="1735227"/>
            <a:ext cx="6336506" cy="384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Tabs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Rule below, with a 3 point 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offsets are best specified in points.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point </a:t>
            </a:r>
            <a:r>
              <a:rPr lang="en-US" dirty="0" smtClean="0"/>
              <a:t>is 1/72 </a:t>
            </a:r>
            <a:r>
              <a:rPr lang="en-US" dirty="0"/>
              <a:t>of an </a:t>
            </a:r>
            <a:r>
              <a:rPr lang="en-US" dirty="0" smtClean="0"/>
              <a:t>inch.</a:t>
            </a:r>
          </a:p>
          <a:p>
            <a:r>
              <a:rPr lang="en-US" dirty="0" smtClean="0"/>
              <a:t>This small increment </a:t>
            </a:r>
            <a:r>
              <a:rPr lang="en-US" dirty="0"/>
              <a:t>allows you to be very </a:t>
            </a:r>
            <a:r>
              <a:rPr lang="en-US" dirty="0" smtClean="0"/>
              <a:t>specific when </a:t>
            </a:r>
            <a:r>
              <a:rPr lang="en-US" dirty="0"/>
              <a:t>positioning a </a:t>
            </a:r>
            <a:r>
              <a:rPr lang="en-US" dirty="0" smtClean="0"/>
              <a:t>rule.</a:t>
            </a:r>
          </a:p>
          <a:p>
            <a:r>
              <a:rPr lang="en-US" dirty="0" smtClean="0"/>
              <a:t>For </a:t>
            </a:r>
            <a:r>
              <a:rPr lang="en-US" dirty="0"/>
              <a:t>a rule below</a:t>
            </a:r>
            <a:r>
              <a:rPr lang="en-US" dirty="0" smtClean="0"/>
              <a:t>, a </a:t>
            </a:r>
            <a:r>
              <a:rPr lang="en-US" dirty="0"/>
              <a:t>two- or three-point offset value is </a:t>
            </a:r>
            <a:r>
              <a:rPr lang="en-US" dirty="0" smtClean="0"/>
              <a:t>usually best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7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with tabs, </a:t>
            </a:r>
            <a:r>
              <a:rPr lang="en-US" b="1" dirty="0"/>
              <a:t>tables </a:t>
            </a:r>
            <a:r>
              <a:rPr lang="en-US" dirty="0"/>
              <a:t>are an efficient </a:t>
            </a:r>
            <a:r>
              <a:rPr lang="en-US" dirty="0" smtClean="0"/>
              <a:t>method for </a:t>
            </a:r>
            <a:r>
              <a:rPr lang="en-US" dirty="0"/>
              <a:t>communicating information </a:t>
            </a:r>
            <a:r>
              <a:rPr lang="en-US" dirty="0" smtClean="0"/>
              <a:t>and an </a:t>
            </a:r>
            <a:r>
              <a:rPr lang="en-US" dirty="0"/>
              <a:t>important component to any </a:t>
            </a:r>
            <a:r>
              <a:rPr lang="en-US" dirty="0" smtClean="0"/>
              <a:t>layout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Tables </a:t>
            </a:r>
            <a:r>
              <a:rPr lang="en-US" dirty="0"/>
              <a:t>consist of rectangles </a:t>
            </a:r>
            <a:r>
              <a:rPr lang="en-US" dirty="0" smtClean="0"/>
              <a:t>in horizontal </a:t>
            </a:r>
            <a:r>
              <a:rPr lang="en-US" b="1" dirty="0"/>
              <a:t>rows </a:t>
            </a:r>
            <a:r>
              <a:rPr lang="en-US" dirty="0"/>
              <a:t>and vertical </a:t>
            </a:r>
            <a:r>
              <a:rPr lang="en-US" b="1" dirty="0" smtClean="0"/>
              <a:t>columns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rectangle </a:t>
            </a:r>
            <a:r>
              <a:rPr lang="en-US" dirty="0"/>
              <a:t>is called a </a:t>
            </a:r>
            <a:r>
              <a:rPr lang="en-US" b="1" dirty="0"/>
              <a:t>cell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5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Formatting a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example of an InDesign table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64" y="1519947"/>
            <a:ext cx="3574872" cy="413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2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important thing to note about </a:t>
            </a:r>
            <a:r>
              <a:rPr lang="en-US" dirty="0" smtClean="0"/>
              <a:t>tables is </a:t>
            </a:r>
            <a:r>
              <a:rPr lang="en-US" dirty="0"/>
              <a:t>that InDesign regards them as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Tables can </a:t>
            </a:r>
            <a:r>
              <a:rPr lang="en-US" dirty="0"/>
              <a:t>only be created within a text 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</a:t>
            </a:r>
            <a:r>
              <a:rPr lang="en-US" dirty="0"/>
              <a:t>edit a table, you do so with the Type </a:t>
            </a:r>
            <a:r>
              <a:rPr lang="en-US" dirty="0" smtClean="0"/>
              <a:t>tool.</a:t>
            </a:r>
          </a:p>
          <a:p>
            <a:r>
              <a:rPr lang="en-US" dirty="0" smtClean="0"/>
              <a:t>If </a:t>
            </a:r>
            <a:r>
              <a:rPr lang="en-US" dirty="0"/>
              <a:t>you select a table with the Selection tool</a:t>
            </a:r>
            <a:r>
              <a:rPr lang="en-US" dirty="0" smtClean="0"/>
              <a:t>, you </a:t>
            </a:r>
            <a:r>
              <a:rPr lang="en-US" dirty="0"/>
              <a:t>can only modify the text frame, </a:t>
            </a:r>
            <a:r>
              <a:rPr lang="en-US" dirty="0" smtClean="0"/>
              <a:t>not the </a:t>
            </a:r>
            <a:r>
              <a:rPr lang="en-US" dirty="0"/>
              <a:t>text or the formatting of the cells in </a:t>
            </a:r>
            <a:r>
              <a:rPr lang="en-US" dirty="0" smtClean="0"/>
              <a:t>the text </a:t>
            </a:r>
            <a:r>
              <a:rPr lang="en-US" dirty="0"/>
              <a:t>frame.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3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in creating a table is to </a:t>
            </a:r>
            <a:r>
              <a:rPr lang="en-US" dirty="0" smtClean="0"/>
              <a:t>create a </a:t>
            </a:r>
            <a:r>
              <a:rPr lang="en-US" dirty="0"/>
              <a:t>text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Once </a:t>
            </a:r>
            <a:r>
              <a:rPr lang="en-US" dirty="0"/>
              <a:t>you’ve created the </a:t>
            </a:r>
            <a:r>
              <a:rPr lang="en-US" dirty="0" smtClean="0"/>
              <a:t>text frame</a:t>
            </a:r>
            <a:r>
              <a:rPr lang="en-US" dirty="0"/>
              <a:t>, you can specify the number of </a:t>
            </a:r>
            <a:r>
              <a:rPr lang="en-US" dirty="0" smtClean="0"/>
              <a:t>rows and </a:t>
            </a:r>
            <a:r>
              <a:rPr lang="en-US" dirty="0"/>
              <a:t>columns for the table in the Insert </a:t>
            </a:r>
            <a:r>
              <a:rPr lang="en-US" dirty="0" smtClean="0"/>
              <a:t>Table dialog box.</a:t>
            </a:r>
          </a:p>
        </p:txBody>
      </p:sp>
    </p:spTree>
    <p:extLst>
      <p:ext uri="{BB962C8B-B14F-4D97-AF65-F5344CB8AC3E}">
        <p14:creationId xmlns:p14="http://schemas.microsoft.com/office/powerpoint/2010/main" val="11927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use </a:t>
            </a:r>
            <a:r>
              <a:rPr lang="en-US" b="1" dirty="0"/>
              <a:t>tabs </a:t>
            </a:r>
            <a:r>
              <a:rPr lang="en-US" dirty="0"/>
              <a:t>to position text at </a:t>
            </a:r>
            <a:r>
              <a:rPr lang="en-US" dirty="0" smtClean="0"/>
              <a:t>specific horizontal </a:t>
            </a:r>
            <a:r>
              <a:rPr lang="en-US" dirty="0"/>
              <a:t>locations within a text 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left edge of the white ruler </a:t>
            </a:r>
            <a:r>
              <a:rPr lang="en-US" dirty="0" smtClean="0"/>
              <a:t>in the </a:t>
            </a:r>
            <a:r>
              <a:rPr lang="en-US" dirty="0"/>
              <a:t>Tabs dialog box is aligned with the </a:t>
            </a:r>
            <a:r>
              <a:rPr lang="en-US" dirty="0" smtClean="0"/>
              <a:t>left edge </a:t>
            </a:r>
            <a:r>
              <a:rPr lang="en-US" dirty="0"/>
              <a:t>of the text </a:t>
            </a:r>
            <a:r>
              <a:rPr lang="en-US" dirty="0" smtClean="0"/>
              <a:t>frame.</a:t>
            </a:r>
          </a:p>
          <a:p>
            <a:r>
              <a:rPr lang="en-US" dirty="0" smtClean="0"/>
              <a:t>This </a:t>
            </a:r>
            <a:r>
              <a:rPr lang="en-US" dirty="0"/>
              <a:t>alignment </a:t>
            </a:r>
            <a:r>
              <a:rPr lang="en-US" dirty="0" smtClean="0"/>
              <a:t>occurs by </a:t>
            </a:r>
            <a:r>
              <a:rPr lang="en-US" dirty="0"/>
              <a:t>default when you select a text frame </a:t>
            </a:r>
            <a:r>
              <a:rPr lang="en-US" dirty="0" smtClean="0"/>
              <a:t>and open the Tabs dialog box.</a:t>
            </a:r>
          </a:p>
          <a:p>
            <a:r>
              <a:rPr lang="en-US" dirty="0"/>
              <a:t>The alignment </a:t>
            </a:r>
            <a:r>
              <a:rPr lang="en-US" dirty="0" smtClean="0"/>
              <a:t>of the </a:t>
            </a:r>
            <a:r>
              <a:rPr lang="en-US" dirty="0"/>
              <a:t>text frame with the Tabs dialog box </a:t>
            </a:r>
            <a:r>
              <a:rPr lang="en-US" dirty="0" smtClean="0"/>
              <a:t>makes it </a:t>
            </a:r>
            <a:r>
              <a:rPr lang="en-US" dirty="0"/>
              <a:t>easier to note the horizontal position of </a:t>
            </a:r>
            <a:r>
              <a:rPr lang="en-US" dirty="0" smtClean="0"/>
              <a:t>text within </a:t>
            </a:r>
            <a:r>
              <a:rPr lang="en-US" dirty="0"/>
              <a:t>a frame.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37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Formatting a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Insert Table dialog box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02" y="1925638"/>
            <a:ext cx="5878996" cy="35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2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dirty="0" smtClean="0"/>
              <a:t>you create </a:t>
            </a:r>
            <a:r>
              <a:rPr lang="en-US" dirty="0"/>
              <a:t>the table, it always appears in a </a:t>
            </a:r>
            <a:r>
              <a:rPr lang="en-US" dirty="0" smtClean="0"/>
              <a:t>default layout.</a:t>
            </a:r>
          </a:p>
        </p:txBody>
      </p:sp>
    </p:spTree>
    <p:extLst>
      <p:ext uri="{BB962C8B-B14F-4D97-AF65-F5344CB8AC3E}">
        <p14:creationId xmlns:p14="http://schemas.microsoft.com/office/powerpoint/2010/main" val="22891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Formatting a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 table layout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24" y="1589369"/>
            <a:ext cx="3356347" cy="406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</a:t>
            </a:r>
            <a:r>
              <a:rPr lang="en-US" dirty="0" smtClean="0"/>
              <a:t>the default </a:t>
            </a:r>
            <a:r>
              <a:rPr lang="en-US" dirty="0"/>
              <a:t>width of the cells is determined by </a:t>
            </a:r>
            <a:r>
              <a:rPr lang="en-US" dirty="0" smtClean="0"/>
              <a:t>the number </a:t>
            </a:r>
            <a:r>
              <a:rPr lang="en-US" dirty="0"/>
              <a:t>of columns and the width of the </a:t>
            </a:r>
            <a:r>
              <a:rPr lang="en-US" dirty="0" smtClean="0"/>
              <a:t>text frame.</a:t>
            </a:r>
          </a:p>
          <a:p>
            <a:r>
              <a:rPr lang="en-US" dirty="0" smtClean="0"/>
              <a:t>In </a:t>
            </a:r>
            <a:r>
              <a:rPr lang="en-US" dirty="0"/>
              <a:t>other words, the default width </a:t>
            </a:r>
            <a:r>
              <a:rPr lang="en-US" dirty="0" smtClean="0"/>
              <a:t>of the </a:t>
            </a:r>
            <a:r>
              <a:rPr lang="en-US" dirty="0"/>
              <a:t>cells is the width of the text frame </a:t>
            </a:r>
            <a:r>
              <a:rPr lang="en-US" dirty="0" smtClean="0"/>
              <a:t>divided by </a:t>
            </a:r>
            <a:r>
              <a:rPr lang="en-US" dirty="0"/>
              <a:t>the number of columns.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2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</a:t>
            </a:r>
            <a:r>
              <a:rPr lang="en-US" dirty="0" smtClean="0"/>
              <a:t>panel is command </a:t>
            </a:r>
            <a:r>
              <a:rPr lang="en-US" dirty="0"/>
              <a:t>central for manipulating a table.</a:t>
            </a:r>
          </a:p>
          <a:p>
            <a:r>
              <a:rPr lang="en-US" dirty="0"/>
              <a:t>Even after you create the table, you </a:t>
            </a:r>
            <a:r>
              <a:rPr lang="en-US" dirty="0" smtClean="0"/>
              <a:t>can modify </a:t>
            </a:r>
            <a:r>
              <a:rPr lang="en-US" dirty="0"/>
              <a:t>the number of rows and </a:t>
            </a:r>
            <a:r>
              <a:rPr lang="en-US" dirty="0" smtClean="0"/>
              <a:t>columns using </a:t>
            </a:r>
            <a:r>
              <a:rPr lang="en-US" dirty="0"/>
              <a:t>the Table panel.</a:t>
            </a:r>
          </a:p>
          <a:p>
            <a:r>
              <a:rPr lang="en-US" dirty="0"/>
              <a:t>After you create the table, you determine </a:t>
            </a:r>
            <a:r>
              <a:rPr lang="en-US" dirty="0" smtClean="0"/>
              <a:t>the width </a:t>
            </a:r>
            <a:r>
              <a:rPr lang="en-US" dirty="0"/>
              <a:t>of the columns and the height of </a:t>
            </a:r>
            <a:r>
              <a:rPr lang="en-US" dirty="0" smtClean="0"/>
              <a:t>the rows.</a:t>
            </a:r>
          </a:p>
        </p:txBody>
      </p:sp>
    </p:spTree>
    <p:extLst>
      <p:ext uri="{BB962C8B-B14F-4D97-AF65-F5344CB8AC3E}">
        <p14:creationId xmlns:p14="http://schemas.microsoft.com/office/powerpoint/2010/main" val="6724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</a:t>
            </a:r>
            <a:r>
              <a:rPr lang="en-US" dirty="0"/>
              <a:t>columns and rows in a </a:t>
            </a:r>
            <a:r>
              <a:rPr lang="en-US" dirty="0" smtClean="0"/>
              <a:t>table can </a:t>
            </a:r>
            <a:r>
              <a:rPr lang="en-US" dirty="0"/>
              <a:t>have varying widths and </a:t>
            </a:r>
            <a:r>
              <a:rPr lang="en-US" dirty="0" smtClean="0"/>
              <a:t>heights.</a:t>
            </a:r>
          </a:p>
          <a:p>
            <a:r>
              <a:rPr lang="en-US" dirty="0" smtClean="0"/>
              <a:t>Column widths </a:t>
            </a:r>
            <a:r>
              <a:rPr lang="en-US" dirty="0"/>
              <a:t>and row heights determine the size </a:t>
            </a:r>
            <a:r>
              <a:rPr lang="en-US" dirty="0" smtClean="0"/>
              <a:t>of any </a:t>
            </a:r>
            <a:r>
              <a:rPr lang="en-US" dirty="0"/>
              <a:t>given cell in the table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88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set the size of all the cells in a </a:t>
            </a:r>
            <a:r>
              <a:rPr lang="en-US" dirty="0" smtClean="0"/>
              <a:t>table simultaneously </a:t>
            </a:r>
            <a:r>
              <a:rPr lang="en-US" dirty="0"/>
              <a:t>by selecting them all </a:t>
            </a:r>
            <a:r>
              <a:rPr lang="en-US" dirty="0" smtClean="0"/>
              <a:t>and entering </a:t>
            </a:r>
            <a:r>
              <a:rPr lang="en-US" dirty="0"/>
              <a:t>values on the Table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You can also </a:t>
            </a:r>
            <a:r>
              <a:rPr lang="en-US" dirty="0"/>
              <a:t>select a single column or row and </a:t>
            </a:r>
            <a:r>
              <a:rPr lang="en-US" dirty="0" smtClean="0"/>
              <a:t>specify a </a:t>
            </a:r>
            <a:r>
              <a:rPr lang="en-US" dirty="0"/>
              <a:t>width just for that particular column or row.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3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Headers and footers can be specified </a:t>
            </a:r>
            <a:r>
              <a:rPr lang="en-US" dirty="0" smtClean="0"/>
              <a:t>in the </a:t>
            </a:r>
            <a:r>
              <a:rPr lang="en-US" dirty="0"/>
              <a:t>Insert Table dialog box at the time </a:t>
            </a:r>
            <a:r>
              <a:rPr lang="en-US" dirty="0" smtClean="0"/>
              <a:t>that you </a:t>
            </a:r>
            <a:r>
              <a:rPr lang="en-US" dirty="0"/>
              <a:t>create the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Or </a:t>
            </a:r>
            <a:r>
              <a:rPr lang="en-US" dirty="0"/>
              <a:t>you can </a:t>
            </a:r>
            <a:r>
              <a:rPr lang="en-US" dirty="0" smtClean="0"/>
              <a:t>convert existing </a:t>
            </a:r>
            <a:r>
              <a:rPr lang="en-US" dirty="0"/>
              <a:t>rows to header or footer rows </a:t>
            </a:r>
            <a:r>
              <a:rPr lang="en-US" dirty="0" smtClean="0"/>
              <a:t>using the </a:t>
            </a:r>
            <a:r>
              <a:rPr lang="en-US" dirty="0"/>
              <a:t>Convert Rows To Header or </a:t>
            </a:r>
            <a:r>
              <a:rPr lang="en-US" dirty="0" smtClean="0"/>
              <a:t>Footer commands </a:t>
            </a:r>
            <a:r>
              <a:rPr lang="en-US" dirty="0"/>
              <a:t>on the Table menu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1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color to a table can do wonders for </a:t>
            </a:r>
            <a:r>
              <a:rPr lang="en-US" dirty="0" smtClean="0"/>
              <a:t>its visual </a:t>
            </a:r>
            <a:r>
              <a:rPr lang="en-US" dirty="0"/>
              <a:t>interest and improve the impact of </a:t>
            </a:r>
            <a:r>
              <a:rPr lang="en-US" dirty="0" smtClean="0"/>
              <a:t>the information </a:t>
            </a:r>
            <a:r>
              <a:rPr lang="en-US" dirty="0"/>
              <a:t>it </a:t>
            </a:r>
            <a:r>
              <a:rPr lang="en-US" dirty="0" smtClean="0"/>
              <a:t>contains.</a:t>
            </a:r>
          </a:p>
          <a:p>
            <a:r>
              <a:rPr lang="en-US" dirty="0" smtClean="0"/>
              <a:t>You </a:t>
            </a:r>
            <a:r>
              <a:rPr lang="en-US" dirty="0"/>
              <a:t>can apply </a:t>
            </a:r>
            <a:r>
              <a:rPr lang="en-US" dirty="0" smtClean="0"/>
              <a:t>strokes to </a:t>
            </a:r>
            <a:r>
              <a:rPr lang="en-US" dirty="0"/>
              <a:t>the cells of the table to modify the </a:t>
            </a:r>
            <a:r>
              <a:rPr lang="en-US" dirty="0" smtClean="0"/>
              <a:t>color and </a:t>
            </a:r>
            <a:r>
              <a:rPr lang="en-US" dirty="0"/>
              <a:t>the weight of the lines that make up </a:t>
            </a:r>
            <a:r>
              <a:rPr lang="en-US" dirty="0" smtClean="0"/>
              <a:t>the table grid.</a:t>
            </a:r>
          </a:p>
        </p:txBody>
      </p:sp>
    </p:spTree>
    <p:extLst>
      <p:ext uri="{BB962C8B-B14F-4D97-AF65-F5344CB8AC3E}">
        <p14:creationId xmlns:p14="http://schemas.microsoft.com/office/powerpoint/2010/main" val="32927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apply strokes and fills to a table just as you would to other InDesign objects.</a:t>
            </a:r>
          </a:p>
          <a:p>
            <a:r>
              <a:rPr lang="en-US" dirty="0" smtClean="0"/>
              <a:t>You can </a:t>
            </a:r>
            <a:r>
              <a:rPr lang="en-US" dirty="0"/>
              <a:t>select a single cell, multiple cells, or an </a:t>
            </a:r>
            <a:r>
              <a:rPr lang="en-US" dirty="0" smtClean="0"/>
              <a:t>entire row </a:t>
            </a:r>
            <a:r>
              <a:rPr lang="en-US" dirty="0"/>
              <a:t>or </a:t>
            </a:r>
            <a:r>
              <a:rPr lang="en-US" dirty="0" smtClean="0"/>
              <a:t>column.</a:t>
            </a:r>
          </a:p>
          <a:p>
            <a:pPr marL="457200" lvl="1" indent="0">
              <a:buNone/>
            </a:pPr>
            <a:r>
              <a:rPr lang="en-US" dirty="0" smtClean="0"/>
              <a:t>	*Remember</a:t>
            </a:r>
            <a:r>
              <a:rPr lang="en-US" dirty="0"/>
              <a:t>, you use the </a:t>
            </a:r>
            <a:r>
              <a:rPr lang="en-US" dirty="0" smtClean="0"/>
              <a:t>Type tool </a:t>
            </a:r>
            <a:r>
              <a:rPr lang="en-US" dirty="0"/>
              <a:t>to select </a:t>
            </a:r>
            <a:r>
              <a:rPr lang="en-US" dirty="0" smtClean="0"/>
              <a:t>	 	 elements </a:t>
            </a:r>
            <a:r>
              <a:rPr lang="en-US" dirty="0"/>
              <a:t>of a table. </a:t>
            </a:r>
          </a:p>
          <a:p>
            <a:r>
              <a:rPr lang="en-US" dirty="0" smtClean="0"/>
              <a:t>You can then use </a:t>
            </a:r>
            <a:r>
              <a:rPr lang="en-US" dirty="0"/>
              <a:t>the Swatches panel to add a fill color or </a:t>
            </a:r>
            <a:r>
              <a:rPr lang="en-US" dirty="0" smtClean="0"/>
              <a:t>to apply </a:t>
            </a:r>
            <a:r>
              <a:rPr lang="en-US" dirty="0"/>
              <a:t>a stroke color, and the Stroke panel </a:t>
            </a:r>
            <a:r>
              <a:rPr lang="en-US" dirty="0" smtClean="0"/>
              <a:t>to modify </a:t>
            </a:r>
            <a:r>
              <a:rPr lang="en-US" dirty="0"/>
              <a:t>the weight of the strokes.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5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5" y="1763854"/>
            <a:ext cx="53244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Tabs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Tabs dialog 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873" y="2214474"/>
            <a:ext cx="12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Left-Justified tab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1399" y="3927435"/>
            <a:ext cx="142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Left-aligned text positioned to the right of the tab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000" y="3776236"/>
            <a:ext cx="127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Left edge of tab ruler aligns with left edge of text frame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599" y="1370802"/>
            <a:ext cx="127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 ruler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78699" y="2275291"/>
            <a:ext cx="152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Panel above Text Frame button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803400" y="2605772"/>
            <a:ext cx="0" cy="10111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6863438" y="4145104"/>
            <a:ext cx="5787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6863438" y="3331736"/>
            <a:ext cx="7262" cy="17277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1257301" y="3111371"/>
            <a:ext cx="546099" cy="7541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5080000" y="5059504"/>
            <a:ext cx="1790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5080000" y="3331736"/>
            <a:ext cx="17834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6731000" y="2462354"/>
            <a:ext cx="7111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1536700" y="2424254"/>
            <a:ext cx="2552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>
            <a:endCxn id="11" idx="1"/>
          </p:cNvCxnSpPr>
          <p:nvPr/>
        </p:nvCxnSpPr>
        <p:spPr bwMode="auto">
          <a:xfrm flipV="1">
            <a:off x="6340019" y="1555468"/>
            <a:ext cx="746580" cy="104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60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Formatting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the Table menu to apply fills and strokes.</a:t>
            </a:r>
          </a:p>
          <a:p>
            <a:r>
              <a:rPr lang="en-US" dirty="0" smtClean="0"/>
              <a:t>In addition, the Table menu </a:t>
            </a:r>
            <a:r>
              <a:rPr lang="en-US" dirty="0"/>
              <a:t>provides options for alternating fills </a:t>
            </a:r>
            <a:r>
              <a:rPr lang="en-US" dirty="0" smtClean="0"/>
              <a:t>and strokes </a:t>
            </a:r>
            <a:r>
              <a:rPr lang="en-US" dirty="0"/>
              <a:t>by row or </a:t>
            </a:r>
            <a:r>
              <a:rPr lang="en-US" dirty="0" smtClean="0"/>
              <a:t>column.</a:t>
            </a:r>
          </a:p>
          <a:p>
            <a:r>
              <a:rPr lang="en-US" dirty="0" smtClean="0"/>
              <a:t>Alternating fills is </a:t>
            </a:r>
            <a:r>
              <a:rPr lang="en-US" dirty="0"/>
              <a:t>a technique that is often used to </a:t>
            </a:r>
            <a:r>
              <a:rPr lang="en-US" dirty="0" smtClean="0"/>
              <a:t>improve readability </a:t>
            </a:r>
            <a:r>
              <a:rPr lang="en-US" dirty="0"/>
              <a:t>and enhance the look of a table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8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Formatting a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table with </a:t>
            </a:r>
            <a:r>
              <a:rPr lang="en-US" dirty="0" smtClean="0"/>
              <a:t>an alternating </a:t>
            </a:r>
            <a:r>
              <a:rPr lang="en-US" dirty="0" smtClean="0"/>
              <a:t>fill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39" y="1696460"/>
            <a:ext cx="3337522" cy="380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3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tables are always in text </a:t>
            </a:r>
            <a:r>
              <a:rPr lang="en-US" dirty="0" smtClean="0"/>
              <a:t>frames and</a:t>
            </a:r>
            <a:r>
              <a:rPr lang="en-US" dirty="0"/>
              <a:t>, as such, are regarding as text, </a:t>
            </a:r>
            <a:r>
              <a:rPr lang="en-US" dirty="0" smtClean="0"/>
              <a:t>entering text </a:t>
            </a:r>
            <a:r>
              <a:rPr lang="en-US" dirty="0"/>
              <a:t>in them is simple and straightforward.</a:t>
            </a:r>
          </a:p>
          <a:p>
            <a:r>
              <a:rPr lang="en-US" dirty="0"/>
              <a:t>With the Type tool selected, simply click </a:t>
            </a:r>
            <a:r>
              <a:rPr lang="en-US" dirty="0" smtClean="0"/>
              <a:t>in a </a:t>
            </a:r>
            <a:r>
              <a:rPr lang="en-US" dirty="0"/>
              <a:t>cell and begin </a:t>
            </a:r>
            <a:r>
              <a:rPr lang="en-US" dirty="0" smtClean="0"/>
              <a:t>typing.</a:t>
            </a:r>
          </a:p>
          <a:p>
            <a:r>
              <a:rPr lang="en-US" dirty="0" smtClean="0"/>
              <a:t>Press </a:t>
            </a:r>
            <a:r>
              <a:rPr lang="en-US" dirty="0"/>
              <a:t>[Tab] to </a:t>
            </a:r>
            <a:r>
              <a:rPr lang="en-US" dirty="0" smtClean="0"/>
              <a:t>move from </a:t>
            </a:r>
            <a:r>
              <a:rPr lang="en-US" dirty="0"/>
              <a:t>column to </a:t>
            </a:r>
            <a:r>
              <a:rPr lang="en-US" dirty="0" smtClean="0"/>
              <a:t>column.</a:t>
            </a:r>
          </a:p>
        </p:txBody>
      </p:sp>
    </p:spTree>
    <p:extLst>
      <p:ext uri="{BB962C8B-B14F-4D97-AF65-F5344CB8AC3E}">
        <p14:creationId xmlns:p14="http://schemas.microsoft.com/office/powerpoint/2010/main" val="23777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also </a:t>
            </a:r>
            <a:r>
              <a:rPr lang="en-US" dirty="0" smtClean="0"/>
              <a:t>use the </a:t>
            </a:r>
            <a:r>
              <a:rPr lang="en-US" dirty="0"/>
              <a:t>arrow keys to move from cell to cell </a:t>
            </a:r>
            <a:r>
              <a:rPr lang="en-US" dirty="0" smtClean="0"/>
              <a:t>in any </a:t>
            </a:r>
            <a:r>
              <a:rPr lang="en-US" dirty="0"/>
              <a:t>direction.</a:t>
            </a:r>
          </a:p>
          <a:p>
            <a:r>
              <a:rPr lang="en-US" dirty="0"/>
              <a:t>To modify selected text in a cell, use </a:t>
            </a:r>
            <a:r>
              <a:rPr lang="en-US" dirty="0" smtClean="0"/>
              <a:t>the features </a:t>
            </a:r>
            <a:r>
              <a:rPr lang="en-US" dirty="0"/>
              <a:t>on the Character panel, just as </a:t>
            </a:r>
            <a:r>
              <a:rPr lang="en-US" dirty="0" smtClean="0"/>
              <a:t>you would </a:t>
            </a:r>
            <a:r>
              <a:rPr lang="en-US" dirty="0"/>
              <a:t>in a regular text frame.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enter text in a cell, by default, </a:t>
            </a:r>
            <a:r>
              <a:rPr lang="en-US" dirty="0" smtClean="0"/>
              <a:t>it is </a:t>
            </a:r>
            <a:r>
              <a:rPr lang="en-US" dirty="0"/>
              <a:t>aligned to the left edge of the </a:t>
            </a:r>
            <a:r>
              <a:rPr lang="en-US" dirty="0" smtClean="0"/>
              <a:t>cell.</a:t>
            </a:r>
          </a:p>
          <a:p>
            <a:r>
              <a:rPr lang="en-US" dirty="0" smtClean="0"/>
              <a:t>You can select </a:t>
            </a:r>
            <a:r>
              <a:rPr lang="en-US" dirty="0"/>
              <a:t>the text and change its alignment </a:t>
            </a:r>
            <a:r>
              <a:rPr lang="en-US" dirty="0" smtClean="0"/>
              <a:t>just as </a:t>
            </a:r>
            <a:r>
              <a:rPr lang="en-US" dirty="0"/>
              <a:t>you would for any other text, using </a:t>
            </a:r>
            <a:r>
              <a:rPr lang="en-US" dirty="0" smtClean="0"/>
              <a:t>buttons such </a:t>
            </a:r>
            <a:r>
              <a:rPr lang="en-US" dirty="0"/>
              <a:t>as Align Right or Align Center, in </a:t>
            </a:r>
            <a:r>
              <a:rPr lang="en-US" dirty="0" smtClean="0"/>
              <a:t>the Paragraph </a:t>
            </a:r>
            <a:r>
              <a:rPr lang="en-US" dirty="0"/>
              <a:t>panel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/>
              <a:t>default, text that you enter in a cell </a:t>
            </a:r>
            <a:r>
              <a:rPr lang="en-US" dirty="0" smtClean="0"/>
              <a:t>is also </a:t>
            </a:r>
            <a:r>
              <a:rPr lang="en-US" dirty="0"/>
              <a:t>aligned vertically to the top of the </a:t>
            </a:r>
            <a:r>
              <a:rPr lang="en-US" dirty="0" smtClean="0"/>
              <a:t>cell.</a:t>
            </a:r>
          </a:p>
          <a:p>
            <a:r>
              <a:rPr lang="en-US" dirty="0" smtClean="0"/>
              <a:t>To </a:t>
            </a:r>
            <a:r>
              <a:rPr lang="en-US" dirty="0"/>
              <a:t>modify this, use the vertical </a:t>
            </a:r>
            <a:r>
              <a:rPr lang="en-US" dirty="0" smtClean="0"/>
              <a:t>alignment buttons </a:t>
            </a:r>
            <a:r>
              <a:rPr lang="en-US" dirty="0"/>
              <a:t>on the Table </a:t>
            </a:r>
            <a:r>
              <a:rPr lang="en-US" dirty="0" smtClean="0"/>
              <a:t>panel.</a:t>
            </a:r>
          </a:p>
        </p:txBody>
      </p:sp>
    </p:spTree>
    <p:extLst>
      <p:ext uri="{BB962C8B-B14F-4D97-AF65-F5344CB8AC3E}">
        <p14:creationId xmlns:p14="http://schemas.microsoft.com/office/powerpoint/2010/main" val="34066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Text in a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 </a:t>
            </a:r>
            <a:r>
              <a:rPr lang="en-US" dirty="0" smtClean="0"/>
              <a:t>centered horizontally and vertically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571031"/>
            <a:ext cx="3581400" cy="408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1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 have entered text into a table, </a:t>
            </a:r>
            <a:r>
              <a:rPr lang="en-US" dirty="0" smtClean="0"/>
              <a:t>you will </a:t>
            </a:r>
            <a:r>
              <a:rPr lang="en-US" dirty="0"/>
              <a:t>often find that you need to modify </a:t>
            </a:r>
            <a:r>
              <a:rPr lang="en-US" dirty="0" smtClean="0"/>
              <a:t>the table </a:t>
            </a:r>
            <a:r>
              <a:rPr lang="en-US" dirty="0"/>
              <a:t>to better fit the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Sometimes the rows </a:t>
            </a:r>
            <a:r>
              <a:rPr lang="en-US" dirty="0"/>
              <a:t>will not be tall enough to contain </a:t>
            </a:r>
            <a:r>
              <a:rPr lang="en-US" dirty="0" smtClean="0"/>
              <a:t>all the </a:t>
            </a:r>
            <a:r>
              <a:rPr lang="en-US" dirty="0"/>
              <a:t>text, and sometimes the columns </a:t>
            </a:r>
            <a:r>
              <a:rPr lang="en-US" dirty="0" smtClean="0"/>
              <a:t>won’t be </a:t>
            </a:r>
            <a:r>
              <a:rPr lang="en-US" dirty="0"/>
              <a:t>wide enough.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3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Fortunately, InDesign makes it easy to </a:t>
            </a:r>
            <a:r>
              <a:rPr lang="en-US" dirty="0" smtClean="0"/>
              <a:t>modify the </a:t>
            </a:r>
            <a:r>
              <a:rPr lang="en-US" dirty="0"/>
              <a:t>height of a row or the width of a column.</a:t>
            </a:r>
          </a:p>
          <a:p>
            <a:r>
              <a:rPr lang="en-US" dirty="0"/>
              <a:t>One way to do this is to select the row </a:t>
            </a:r>
            <a:r>
              <a:rPr lang="en-US" dirty="0" smtClean="0"/>
              <a:t>or column </a:t>
            </a:r>
            <a:r>
              <a:rPr lang="en-US" dirty="0"/>
              <a:t>and change the height or width </a:t>
            </a:r>
            <a:r>
              <a:rPr lang="en-US" dirty="0" smtClean="0"/>
              <a:t>value </a:t>
            </a:r>
            <a:r>
              <a:rPr lang="en-US" dirty="0"/>
              <a:t>on the Table </a:t>
            </a:r>
            <a:r>
              <a:rPr lang="en-US" dirty="0" smtClean="0"/>
              <a:t>panel.</a:t>
            </a:r>
          </a:p>
          <a:p>
            <a:r>
              <a:rPr lang="en-US" dirty="0" smtClean="0"/>
              <a:t>Another </a:t>
            </a:r>
            <a:r>
              <a:rPr lang="en-US" dirty="0"/>
              <a:t>option is </a:t>
            </a:r>
            <a:r>
              <a:rPr lang="en-US" dirty="0" smtClean="0"/>
              <a:t>simply to </a:t>
            </a:r>
            <a:r>
              <a:rPr lang="en-US" dirty="0"/>
              <a:t>drag a cell border left or right to </a:t>
            </a:r>
            <a:r>
              <a:rPr lang="en-US" dirty="0" smtClean="0"/>
              <a:t>decrease or </a:t>
            </a:r>
            <a:r>
              <a:rPr lang="en-US" dirty="0"/>
              <a:t>increase the </a:t>
            </a:r>
            <a:r>
              <a:rPr lang="en-US" dirty="0" smtClean="0"/>
              <a:t>width.</a:t>
            </a:r>
          </a:p>
          <a:p>
            <a:r>
              <a:rPr lang="en-US" dirty="0" smtClean="0"/>
              <a:t>Similarly</a:t>
            </a:r>
            <a:r>
              <a:rPr lang="en-US" dirty="0"/>
              <a:t>, you can </a:t>
            </a:r>
            <a:r>
              <a:rPr lang="en-US" dirty="0" smtClean="0"/>
              <a:t>drag a </a:t>
            </a:r>
            <a:r>
              <a:rPr lang="en-US" dirty="0"/>
              <a:t>cell border up or down to modify the </a:t>
            </a:r>
            <a:r>
              <a:rPr lang="en-US" dirty="0" smtClean="0"/>
              <a:t>height of </a:t>
            </a:r>
            <a:r>
              <a:rPr lang="en-US" dirty="0"/>
              <a:t>a row.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cell inset text boxes on the Table </a:t>
            </a:r>
            <a:r>
              <a:rPr lang="en-US" dirty="0" smtClean="0"/>
              <a:t>panel </a:t>
            </a:r>
            <a:r>
              <a:rPr lang="en-US" dirty="0"/>
              <a:t>allow you to control </a:t>
            </a:r>
            <a:r>
              <a:rPr lang="en-US" dirty="0" smtClean="0"/>
              <a:t>the text </a:t>
            </a:r>
            <a:r>
              <a:rPr lang="en-US" dirty="0"/>
              <a:t>inset for all four sides of the </a:t>
            </a:r>
            <a:r>
              <a:rPr lang="en-US" dirty="0" smtClean="0"/>
              <a:t>cell.</a:t>
            </a:r>
          </a:p>
          <a:p>
            <a:r>
              <a:rPr lang="en-US" dirty="0" smtClean="0"/>
              <a:t>With the default </a:t>
            </a:r>
            <a:r>
              <a:rPr lang="en-US" dirty="0"/>
              <a:t>inset of .</a:t>
            </a:r>
            <a:r>
              <a:rPr lang="en-US" dirty="0" smtClean="0"/>
              <a:t>0556 inch, </a:t>
            </a:r>
            <a:r>
              <a:rPr lang="en-US" dirty="0"/>
              <a:t>a block of text </a:t>
            </a:r>
            <a:r>
              <a:rPr lang="en-US" dirty="0" smtClean="0"/>
              <a:t>would appear.</a:t>
            </a:r>
          </a:p>
        </p:txBody>
      </p:sp>
    </p:spTree>
    <p:extLst>
      <p:ext uri="{BB962C8B-B14F-4D97-AF65-F5344CB8AC3E}">
        <p14:creationId xmlns:p14="http://schemas.microsoft.com/office/powerpoint/2010/main" val="34116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scroll up or down, or resize the </a:t>
            </a:r>
            <a:r>
              <a:rPr lang="en-US" dirty="0" smtClean="0"/>
              <a:t>page or </a:t>
            </a:r>
            <a:r>
              <a:rPr lang="en-US" dirty="0"/>
              <a:t>the text frame, the text frame will </a:t>
            </a:r>
            <a:r>
              <a:rPr lang="en-US" dirty="0" smtClean="0"/>
              <a:t>no longer </a:t>
            </a:r>
            <a:r>
              <a:rPr lang="en-US" dirty="0"/>
              <a:t>be aligned with the Tabs dialog box</a:t>
            </a:r>
            <a:r>
              <a:rPr lang="en-US" dirty="0" smtClean="0"/>
              <a:t>.</a:t>
            </a:r>
          </a:p>
          <a:p>
            <a:r>
              <a:rPr lang="en-US" dirty="0"/>
              <a:t>Once text has been aligned on a tab, </a:t>
            </a:r>
            <a:r>
              <a:rPr lang="en-US" dirty="0" smtClean="0"/>
              <a:t>moving the </a:t>
            </a:r>
            <a:r>
              <a:rPr lang="en-US" dirty="0"/>
              <a:t>tab moves the text as well</a:t>
            </a:r>
            <a:r>
              <a:rPr lang="en-US" dirty="0" smtClean="0"/>
              <a:t>.</a:t>
            </a:r>
          </a:p>
          <a:p>
            <a:r>
              <a:rPr lang="en-US" dirty="0"/>
              <a:t>The text does not need to be selected to </a:t>
            </a:r>
            <a:r>
              <a:rPr lang="en-US" dirty="0" smtClean="0"/>
              <a:t>be moved</a:t>
            </a:r>
            <a:r>
              <a:rPr lang="en-US" dirty="0"/>
              <a:t>. Simply moving the tab moves the text.</a:t>
            </a:r>
          </a:p>
          <a:p>
            <a:r>
              <a:rPr lang="en-US" dirty="0"/>
              <a:t>To delete a tab from the tab ruler, simply </a:t>
            </a:r>
            <a:r>
              <a:rPr lang="en-US" dirty="0" smtClean="0"/>
              <a:t>drag it </a:t>
            </a:r>
            <a:r>
              <a:rPr lang="en-US" dirty="0"/>
              <a:t>off the tab ruler.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1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Text in a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 </a:t>
            </a:r>
            <a:r>
              <a:rPr lang="en-US" dirty="0" smtClean="0"/>
              <a:t>with a default cell inset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69" y="1767912"/>
            <a:ext cx="5808662" cy="388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5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figure shows </a:t>
            </a:r>
            <a:r>
              <a:rPr lang="en-US" dirty="0"/>
              <a:t>the same block of text with </a:t>
            </a:r>
            <a:r>
              <a:rPr lang="en-US" dirty="0" smtClean="0"/>
              <a:t>the left </a:t>
            </a:r>
            <a:r>
              <a:rPr lang="en-US" dirty="0"/>
              <a:t>and right inset values increased to .1875 in.</a:t>
            </a:r>
          </a:p>
          <a:p>
            <a:r>
              <a:rPr lang="en-US" dirty="0"/>
              <a:t>Note the improvement in appearance.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35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Text in a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Text with increased right and left cell inset values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810213"/>
            <a:ext cx="5892800" cy="384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3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Graphics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InDesign makes it easy to place a </a:t>
            </a:r>
            <a:r>
              <a:rPr lang="en-US" dirty="0" smtClean="0"/>
              <a:t>graphic into </a:t>
            </a:r>
            <a:r>
              <a:rPr lang="en-US" dirty="0"/>
              <a:t>a cell in a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One </a:t>
            </a:r>
            <a:r>
              <a:rPr lang="en-US" dirty="0"/>
              <a:t>simple method is </a:t>
            </a:r>
            <a:r>
              <a:rPr lang="en-US" dirty="0" smtClean="0"/>
              <a:t>to simply </a:t>
            </a:r>
            <a:r>
              <a:rPr lang="en-US" dirty="0"/>
              <a:t>click in the cell and then use the </a:t>
            </a:r>
            <a:r>
              <a:rPr lang="en-US" dirty="0" smtClean="0"/>
              <a:t>Place command </a:t>
            </a:r>
            <a:r>
              <a:rPr lang="en-US" dirty="0"/>
              <a:t>to choose and place the graphic.</a:t>
            </a:r>
          </a:p>
          <a:p>
            <a:r>
              <a:rPr lang="en-US" dirty="0"/>
              <a:t>Graphics that are placed in cells are </a:t>
            </a:r>
            <a:r>
              <a:rPr lang="en-US" dirty="0" smtClean="0"/>
              <a:t>treated like </a:t>
            </a:r>
            <a:r>
              <a:rPr lang="en-US" dirty="0"/>
              <a:t>any other placed </a:t>
            </a:r>
            <a:r>
              <a:rPr lang="en-US" dirty="0" smtClean="0"/>
              <a:t>graphics.</a:t>
            </a:r>
          </a:p>
          <a:p>
            <a:r>
              <a:rPr lang="en-US" dirty="0" smtClean="0"/>
              <a:t>They </a:t>
            </a:r>
            <a:r>
              <a:rPr lang="en-US" dirty="0"/>
              <a:t>appear </a:t>
            </a:r>
            <a:r>
              <a:rPr lang="en-US" dirty="0" smtClean="0"/>
              <a:t>in the </a:t>
            </a:r>
            <a:r>
              <a:rPr lang="en-US" dirty="0"/>
              <a:t>Links panel and can be updated or edited</a:t>
            </a:r>
            <a:r>
              <a:rPr lang="en-US" dirty="0" smtClean="0"/>
              <a:t>, if </a:t>
            </a:r>
            <a:r>
              <a:rPr lang="en-US" dirty="0"/>
              <a:t>necessary.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5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Graphics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graphic you place is too large to fit </a:t>
            </a:r>
            <a:r>
              <a:rPr lang="en-US" dirty="0" smtClean="0"/>
              <a:t>in the </a:t>
            </a:r>
            <a:r>
              <a:rPr lang="en-US" dirty="0"/>
              <a:t>cell, a red circle will appear in the </a:t>
            </a:r>
            <a:r>
              <a:rPr lang="en-US" dirty="0" smtClean="0"/>
              <a:t>bottom-right corner </a:t>
            </a:r>
            <a:r>
              <a:rPr lang="en-US" dirty="0"/>
              <a:t>of the </a:t>
            </a:r>
            <a:r>
              <a:rPr lang="en-US" dirty="0" smtClean="0"/>
              <a:t>cell.</a:t>
            </a:r>
          </a:p>
          <a:p>
            <a:r>
              <a:rPr lang="en-US" dirty="0" smtClean="0"/>
              <a:t>Your </a:t>
            </a:r>
            <a:r>
              <a:rPr lang="en-US" dirty="0"/>
              <a:t>only options </a:t>
            </a:r>
            <a:r>
              <a:rPr lang="en-US" dirty="0" smtClean="0"/>
              <a:t>are to </a:t>
            </a:r>
            <a:r>
              <a:rPr lang="en-US" dirty="0"/>
              <a:t>increase the size of the cell or decrease </a:t>
            </a:r>
            <a:r>
              <a:rPr lang="en-US" dirty="0" smtClean="0"/>
              <a:t>the size </a:t>
            </a:r>
            <a:r>
              <a:rPr lang="en-US" dirty="0"/>
              <a:t>of the </a:t>
            </a:r>
            <a:r>
              <a:rPr lang="en-US" dirty="0" smtClean="0"/>
              <a:t>graphic.</a:t>
            </a:r>
          </a:p>
          <a:p>
            <a:r>
              <a:rPr lang="en-US" dirty="0" smtClean="0"/>
              <a:t>The following figure shows a table with </a:t>
            </a:r>
            <a:r>
              <a:rPr lang="en-US" dirty="0"/>
              <a:t>six graphics placed in the </a:t>
            </a:r>
            <a:r>
              <a:rPr lang="en-US" dirty="0" smtClean="0"/>
              <a:t>rightmost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Placing Graphics in a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552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Placing graphics in a table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970" y="1689100"/>
            <a:ext cx="3266059" cy="382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9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Graphics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you’ve entered text into a table, you </a:t>
            </a:r>
            <a:r>
              <a:rPr lang="en-US" dirty="0" smtClean="0"/>
              <a:t>have the </a:t>
            </a:r>
            <a:r>
              <a:rPr lang="en-US" dirty="0"/>
              <a:t>option of replacing text with graphics.</a:t>
            </a:r>
          </a:p>
          <a:p>
            <a:r>
              <a:rPr lang="en-US" dirty="0"/>
              <a:t>Remember, InDesign regards tables as text.</a:t>
            </a:r>
          </a:p>
          <a:p>
            <a:r>
              <a:rPr lang="en-US" dirty="0"/>
              <a:t>Thus, graphics in tables function as </a:t>
            </a:r>
            <a:r>
              <a:rPr lang="en-US" dirty="0" smtClean="0"/>
              <a:t>anchored objects</a:t>
            </a:r>
            <a:r>
              <a:rPr lang="en-US" dirty="0"/>
              <a:t>, just like any other text </a:t>
            </a:r>
            <a:r>
              <a:rPr lang="en-US" dirty="0" smtClean="0"/>
              <a:t>element.</a:t>
            </a:r>
          </a:p>
        </p:txBody>
      </p:sp>
    </p:spTree>
    <p:extLst>
      <p:ext uri="{BB962C8B-B14F-4D97-AF65-F5344CB8AC3E}">
        <p14:creationId xmlns:p14="http://schemas.microsoft.com/office/powerpoint/2010/main" val="143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Graphics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replace text in a cell with a graphic </a:t>
            </a:r>
            <a:r>
              <a:rPr lang="en-US" dirty="0" smtClean="0"/>
              <a:t>the same </a:t>
            </a:r>
            <a:r>
              <a:rPr lang="en-US" dirty="0"/>
              <a:t>way you add anchored objects to a </a:t>
            </a:r>
            <a:r>
              <a:rPr lang="en-US" dirty="0" smtClean="0"/>
              <a:t>block of text.</a:t>
            </a:r>
          </a:p>
          <a:p>
            <a:r>
              <a:rPr lang="en-US" dirty="0" smtClean="0"/>
              <a:t>The </a:t>
            </a:r>
            <a:r>
              <a:rPr lang="en-US" dirty="0"/>
              <a:t>graphic will flow with </a:t>
            </a:r>
            <a:r>
              <a:rPr lang="en-US" dirty="0" smtClean="0"/>
              <a:t>any other </a:t>
            </a:r>
            <a:r>
              <a:rPr lang="en-US" dirty="0"/>
              <a:t>text that is in the cell</a:t>
            </a:r>
            <a:r>
              <a:rPr lang="en-US" dirty="0" smtClean="0"/>
              <a:t>.</a:t>
            </a:r>
          </a:p>
          <a:p>
            <a:r>
              <a:rPr lang="en-US" dirty="0"/>
              <a:t>This is a </a:t>
            </a:r>
            <a:r>
              <a:rPr lang="en-US" dirty="0" smtClean="0"/>
              <a:t>powerful option</a:t>
            </a:r>
            <a:r>
              <a:rPr lang="en-US" dirty="0"/>
              <a:t>; it allows you to place both text </a:t>
            </a:r>
            <a:r>
              <a:rPr lang="en-US" dirty="0" smtClean="0"/>
              <a:t>and graphics </a:t>
            </a:r>
            <a:r>
              <a:rPr lang="en-US" dirty="0"/>
              <a:t>in a single cell!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3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Graphics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may be times when you would like </a:t>
            </a:r>
            <a:r>
              <a:rPr lang="en-US" dirty="0" smtClean="0"/>
              <a:t>to convert </a:t>
            </a:r>
            <a:r>
              <a:rPr lang="en-US" dirty="0"/>
              <a:t>one or more table cells into one </a:t>
            </a:r>
            <a:r>
              <a:rPr lang="en-US" dirty="0" smtClean="0"/>
              <a:t>large cell</a:t>
            </a:r>
            <a:r>
              <a:rPr lang="en-US" dirty="0"/>
              <a:t>, a process known as </a:t>
            </a:r>
            <a:r>
              <a:rPr lang="en-US" dirty="0" smtClean="0"/>
              <a:t>merging.</a:t>
            </a:r>
          </a:p>
          <a:p>
            <a:r>
              <a:rPr lang="en-US" dirty="0" smtClean="0"/>
              <a:t>Merging cells </a:t>
            </a:r>
            <a:r>
              <a:rPr lang="en-US" dirty="0"/>
              <a:t>allows you to accommodate more </a:t>
            </a:r>
            <a:r>
              <a:rPr lang="en-US" dirty="0" smtClean="0"/>
              <a:t>text or </a:t>
            </a:r>
            <a:r>
              <a:rPr lang="en-US" dirty="0"/>
              <a:t>larger graphics in one cell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9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Graphics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Conversely, </a:t>
            </a:r>
            <a:r>
              <a:rPr lang="en-US" dirty="0" smtClean="0"/>
              <a:t>you can </a:t>
            </a:r>
            <a:r>
              <a:rPr lang="en-US" dirty="0"/>
              <a:t>select one or more cells and split </a:t>
            </a:r>
            <a:r>
              <a:rPr lang="en-US" dirty="0" smtClean="0"/>
              <a:t>them horizontally </a:t>
            </a:r>
            <a:r>
              <a:rPr lang="en-US" dirty="0"/>
              <a:t>or </a:t>
            </a:r>
            <a:r>
              <a:rPr lang="en-US" dirty="0" smtClean="0"/>
              <a:t>vertically.</a:t>
            </a:r>
          </a:p>
          <a:p>
            <a:r>
              <a:rPr lang="en-US" dirty="0" smtClean="0"/>
              <a:t>Click </a:t>
            </a:r>
            <a:r>
              <a:rPr lang="en-US" dirty="0" smtClean="0"/>
              <a:t>Table on </a:t>
            </a:r>
            <a:r>
              <a:rPr lang="en-US" dirty="0"/>
              <a:t>the Menu bar and choose Split </a:t>
            </a:r>
            <a:r>
              <a:rPr lang="en-US" dirty="0" smtClean="0"/>
              <a:t>Cells Vertically </a:t>
            </a:r>
            <a:r>
              <a:rPr lang="en-US" dirty="0"/>
              <a:t>or Split Cells Horizontally.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8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Tabs dialog box offers four types of </a:t>
            </a:r>
            <a:r>
              <a:rPr lang="en-US" dirty="0" smtClean="0"/>
              <a:t>tab buttons </a:t>
            </a:r>
            <a:r>
              <a:rPr lang="en-US" dirty="0"/>
              <a:t>for aligning </a:t>
            </a:r>
            <a:r>
              <a:rPr lang="en-US" dirty="0" smtClean="0"/>
              <a:t>text:</a:t>
            </a:r>
          </a:p>
          <a:p>
            <a:pPr lvl="1"/>
            <a:r>
              <a:rPr lang="en-US" dirty="0" smtClean="0"/>
              <a:t>Left-Justified Tab</a:t>
            </a:r>
          </a:p>
          <a:p>
            <a:pPr lvl="1"/>
            <a:r>
              <a:rPr lang="en-US" dirty="0" smtClean="0"/>
              <a:t>Center-Justified Tab</a:t>
            </a:r>
          </a:p>
          <a:p>
            <a:pPr lvl="1"/>
            <a:r>
              <a:rPr lang="en-US" dirty="0" smtClean="0"/>
              <a:t>Right-Justified Tab</a:t>
            </a:r>
          </a:p>
          <a:p>
            <a:pPr lvl="1"/>
            <a:r>
              <a:rPr lang="en-US" dirty="0" smtClean="0"/>
              <a:t>Align </a:t>
            </a:r>
            <a:r>
              <a:rPr lang="en-US" dirty="0"/>
              <a:t>to Decimal </a:t>
            </a:r>
            <a:r>
              <a:rPr lang="en-US" dirty="0" smtClean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715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Graphics in a Table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and columns can be moved </a:t>
            </a:r>
            <a:r>
              <a:rPr lang="en-US" dirty="0" smtClean="0"/>
              <a:t>by dragging </a:t>
            </a:r>
            <a:r>
              <a:rPr lang="en-US" dirty="0"/>
              <a:t>them to a new location in the table.</a:t>
            </a:r>
          </a:p>
          <a:p>
            <a:r>
              <a:rPr lang="en-US" dirty="0"/>
              <a:t>Simply select a row or column and drag it </a:t>
            </a:r>
            <a:r>
              <a:rPr lang="en-US" dirty="0" smtClean="0"/>
              <a:t>to a </a:t>
            </a:r>
            <a:r>
              <a:rPr lang="en-US" dirty="0"/>
              <a:t>new location in the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To </a:t>
            </a:r>
            <a:r>
              <a:rPr lang="en-US" dirty="0"/>
              <a:t>copy a </a:t>
            </a:r>
            <a:r>
              <a:rPr lang="en-US" dirty="0" smtClean="0"/>
              <a:t>row or </a:t>
            </a:r>
            <a:r>
              <a:rPr lang="en-US" dirty="0"/>
              <a:t>column, press and hold [Alt] (Win) </a:t>
            </a:r>
            <a:r>
              <a:rPr lang="en-US" dirty="0" smtClean="0"/>
              <a:t>or [</a:t>
            </a:r>
            <a:r>
              <a:rPr lang="en-US" dirty="0"/>
              <a:t>option] (Mac) while dragging the row </a:t>
            </a:r>
            <a:r>
              <a:rPr lang="en-US" dirty="0" smtClean="0"/>
              <a:t>or column </a:t>
            </a:r>
            <a:r>
              <a:rPr lang="en-US" dirty="0"/>
              <a:t>to a new location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5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use the align-to-decimal tab, </a:t>
            </a:r>
            <a:r>
              <a:rPr lang="en-US" dirty="0" smtClean="0"/>
              <a:t>you can </a:t>
            </a:r>
            <a:r>
              <a:rPr lang="en-US" dirty="0"/>
              <a:t>align text with characters other than </a:t>
            </a:r>
            <a:r>
              <a:rPr lang="en-US" dirty="0" smtClean="0"/>
              <a:t>a decimal point, such as an asterisk or a dollar sign.</a:t>
            </a:r>
          </a:p>
        </p:txBody>
      </p:sp>
    </p:spTree>
    <p:extLst>
      <p:ext uri="{BB962C8B-B14F-4D97-AF65-F5344CB8AC3E}">
        <p14:creationId xmlns:p14="http://schemas.microsoft.com/office/powerpoint/2010/main" val="17956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enter text in a text frame, </a:t>
            </a:r>
            <a:r>
              <a:rPr lang="en-US" b="1" dirty="0" smtClean="0"/>
              <a:t>text insets </a:t>
            </a:r>
            <a:r>
              <a:rPr lang="en-US" dirty="0"/>
              <a:t>determine how far from the edge of </a:t>
            </a:r>
            <a:r>
              <a:rPr lang="en-US" dirty="0" smtClean="0"/>
              <a:t>the frame </a:t>
            </a:r>
            <a:r>
              <a:rPr lang="en-US" dirty="0"/>
              <a:t>the text is positioned, or </a:t>
            </a:r>
            <a:r>
              <a:rPr lang="en-US" i="1" dirty="0"/>
              <a:t>inset</a:t>
            </a:r>
            <a:r>
              <a:rPr lang="en-US" dirty="0"/>
              <a:t>, into </a:t>
            </a:r>
            <a:r>
              <a:rPr lang="en-US" dirty="0" smtClean="0"/>
              <a:t>the frame.</a:t>
            </a:r>
          </a:p>
          <a:p>
            <a:r>
              <a:rPr lang="en-US" dirty="0" smtClean="0"/>
              <a:t>Text </a:t>
            </a:r>
            <a:r>
              <a:rPr lang="en-US" dirty="0"/>
              <a:t>insets can be entered for all </a:t>
            </a:r>
            <a:r>
              <a:rPr lang="en-US" dirty="0" smtClean="0"/>
              <a:t>four sides </a:t>
            </a:r>
            <a:r>
              <a:rPr lang="en-US" dirty="0"/>
              <a:t>of a text </a:t>
            </a:r>
            <a:r>
              <a:rPr lang="en-US" dirty="0" smtClean="0"/>
              <a:t>frame:</a:t>
            </a:r>
          </a:p>
          <a:p>
            <a:pPr lvl="1"/>
            <a:r>
              <a:rPr lang="en-US" dirty="0" smtClean="0"/>
              <a:t>Top</a:t>
            </a:r>
          </a:p>
          <a:p>
            <a:pPr lvl="1"/>
            <a:r>
              <a:rPr lang="en-US" dirty="0" smtClean="0"/>
              <a:t>Bottom</a:t>
            </a:r>
          </a:p>
          <a:p>
            <a:pPr lvl="1"/>
            <a:r>
              <a:rPr lang="en-US" dirty="0" smtClean="0"/>
              <a:t>Left</a:t>
            </a:r>
          </a:p>
          <a:p>
            <a:pPr lvl="1"/>
            <a:r>
              <a:rPr lang="en-US" dirty="0" smtClean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6098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inset values are entered in the </a:t>
            </a:r>
            <a:r>
              <a:rPr lang="en-US" dirty="0" smtClean="0"/>
              <a:t>Text Frame </a:t>
            </a:r>
            <a:r>
              <a:rPr lang="en-US" dirty="0"/>
              <a:t>Options dialog box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Tabs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times, you will want to add a </a:t>
            </a:r>
            <a:r>
              <a:rPr lang="en-US" dirty="0" smtClean="0"/>
              <a:t>horizontal rule </a:t>
            </a:r>
            <a:r>
              <a:rPr lang="en-US" dirty="0"/>
              <a:t>above or below a line </a:t>
            </a:r>
            <a:r>
              <a:rPr lang="en-US" dirty="0" smtClean="0"/>
              <a:t>of </a:t>
            </a:r>
            <a:r>
              <a:rPr lang="en-US" dirty="0"/>
              <a:t>text.</a:t>
            </a:r>
          </a:p>
          <a:p>
            <a:r>
              <a:rPr lang="en-US" dirty="0"/>
              <a:t>InDesign regards rules above and below </a:t>
            </a:r>
            <a:r>
              <a:rPr lang="en-US" dirty="0" smtClean="0"/>
              <a:t>text as </a:t>
            </a:r>
            <a:r>
              <a:rPr lang="en-US" dirty="0"/>
              <a:t>paragraph attributes—in other words, </a:t>
            </a:r>
            <a:r>
              <a:rPr lang="en-US" dirty="0" smtClean="0"/>
              <a:t>they are </a:t>
            </a:r>
            <a:r>
              <a:rPr lang="en-US" dirty="0"/>
              <a:t>part of the text </a:t>
            </a:r>
            <a:r>
              <a:rPr lang="en-US" dirty="0" smtClean="0"/>
              <a:t>formatting.</a:t>
            </a:r>
          </a:p>
        </p:txBody>
      </p:sp>
    </p:spTree>
    <p:extLst>
      <p:ext uri="{BB962C8B-B14F-4D97-AF65-F5344CB8AC3E}">
        <p14:creationId xmlns:p14="http://schemas.microsoft.com/office/powerpoint/2010/main" val="16884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2143</Words>
  <Application>Microsoft Office PowerPoint</Application>
  <PresentationFormat>On-screen Show (4:3)</PresentationFormat>
  <Paragraphs>211</Paragraphs>
  <Slides>50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ＭＳ Ｐゴシック</vt:lpstr>
      <vt:lpstr>Arial</vt:lpstr>
      <vt:lpstr>Calibri</vt:lpstr>
      <vt:lpstr>Blank Presentation</vt:lpstr>
      <vt:lpstr>Chapter 9</vt:lpstr>
      <vt:lpstr>Working with Tabs</vt:lpstr>
      <vt:lpstr>Working with Tabs</vt:lpstr>
      <vt:lpstr>Working with Tabs</vt:lpstr>
      <vt:lpstr>Working with Tabs</vt:lpstr>
      <vt:lpstr>Working with Tabs</vt:lpstr>
      <vt:lpstr>Working with Tabs</vt:lpstr>
      <vt:lpstr>Working with Tabs</vt:lpstr>
      <vt:lpstr>Working with Tabs</vt:lpstr>
      <vt:lpstr>Working with Tabs</vt:lpstr>
      <vt:lpstr>Working with Tabs</vt:lpstr>
      <vt:lpstr>Working with Tabs</vt:lpstr>
      <vt:lpstr>Working with Tabs</vt:lpstr>
      <vt:lpstr>Working with Tabs</vt:lpstr>
      <vt:lpstr>Working with Tabs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Creating and Formatting a Table</vt:lpstr>
      <vt:lpstr>Formatting Text in a Table</vt:lpstr>
      <vt:lpstr>Formatting Text in a Table</vt:lpstr>
      <vt:lpstr>Formatting Text in a Table</vt:lpstr>
      <vt:lpstr>Formatting Text in a Table</vt:lpstr>
      <vt:lpstr>Formatting Text in a Table</vt:lpstr>
      <vt:lpstr>Formatting Text in a Table</vt:lpstr>
      <vt:lpstr>Formatting Text in a Table</vt:lpstr>
      <vt:lpstr>Formatting Text in a Table</vt:lpstr>
      <vt:lpstr>Formatting Text in a Table</vt:lpstr>
      <vt:lpstr>Formatting Text in a Table</vt:lpstr>
      <vt:lpstr>Formatting Text in a Table</vt:lpstr>
      <vt:lpstr>Placing Graphics in a Table</vt:lpstr>
      <vt:lpstr>Placing Graphics in a Table</vt:lpstr>
      <vt:lpstr>Placing Graphics in a Table</vt:lpstr>
      <vt:lpstr>Placing Graphics in a Table</vt:lpstr>
      <vt:lpstr>Placing Graphics in a Table</vt:lpstr>
      <vt:lpstr>Placing Graphics in a Table</vt:lpstr>
      <vt:lpstr>Placing Graphics in a Table</vt:lpstr>
      <vt:lpstr>Placing Graphics in a Table</vt:lpstr>
    </vt:vector>
  </TitlesOfParts>
  <Company>RHDG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Hopfer</dc:creator>
  <cp:lastModifiedBy>Ann Fisher</cp:lastModifiedBy>
  <cp:revision>39</cp:revision>
  <dcterms:created xsi:type="dcterms:W3CDTF">2012-03-02T18:09:51Z</dcterms:created>
  <dcterms:modified xsi:type="dcterms:W3CDTF">2014-06-27T15:41:20Z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1934647276</vt:i4>
  </property>
  <property fmtid="{D5CDD505-2E9C-101B-9397-08002B2CF9AE}" pid="3" name="_NewReviewCycle">
    <vt:lpwstr/>
  </property>
  <property fmtid="{D5CDD505-2E9C-101B-9397-08002B2CF9AE}" pid="4" name="_EmailSubject">
    <vt:lpwstr>Revealed PPT slide masters: IND, DW, FL, PS, and PREMIUM</vt:lpwstr>
  </property>
  <property fmtid="{D5CDD505-2E9C-101B-9397-08002B2CF9AE}" pid="5" name="_AuthorEmail">
    <vt:lpwstr>Kathryn.Kucharek@cengage.com</vt:lpwstr>
  </property>
  <property fmtid="{D5CDD505-2E9C-101B-9397-08002B2CF9AE}" pid="6" name="_AuthorEmailDisplayName">
    <vt:lpwstr>Kucharek, Kathryn</vt:lpwstr>
  </property>
</Properties>
</file>