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6" r:id="rId4"/>
    <p:sldId id="267" r:id="rId5"/>
    <p:sldId id="273" r:id="rId6"/>
    <p:sldId id="268" r:id="rId7"/>
    <p:sldId id="269" r:id="rId8"/>
    <p:sldId id="270" r:id="rId9"/>
    <p:sldId id="274" r:id="rId10"/>
    <p:sldId id="275" r:id="rId11"/>
    <p:sldId id="27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E5E"/>
    <a:srgbClr val="8FCDE0"/>
    <a:srgbClr val="2C7C94"/>
    <a:srgbClr val="5C1E07"/>
    <a:srgbClr val="6E2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190D9-8758-3ECF-BEE9-4624625BC322}" v="2037" dt="2024-10-16T15:09:11.203"/>
    <p1510:client id="{933BF82A-BF71-C1F3-3EBF-ED2FA00D61CC}" v="30" dt="2024-10-16T15:11:20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9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50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3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5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DE0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10/16/2024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3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ru-RU" sz="6200" dirty="0">
                <a:solidFill>
                  <a:schemeClr val="accent6">
                    <a:lumMod val="49000"/>
                  </a:schemeClr>
                </a:solidFill>
                <a:ea typeface="+mj-lt"/>
                <a:cs typeface="+mj-lt"/>
              </a:rPr>
              <a:t>Модель обработки естественного языка</a:t>
            </a:r>
            <a:endParaRPr lang="ru-RU" sz="6200" dirty="0">
              <a:solidFill>
                <a:schemeClr val="accent6">
                  <a:lumMod val="49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Партнер: VK</a:t>
            </a:r>
          </a:p>
          <a:p>
            <a:pPr algn="l"/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Команда: Ржавые гвозди</a:t>
            </a:r>
          </a:p>
        </p:txBody>
      </p:sp>
      <p:pic>
        <p:nvPicPr>
          <p:cNvPr id="5" name="Рисунок 4" descr="Более 840 работ на тему «большая языковая модель»: стоковые фото, картинки  и изображения royalty-free - iStock">
            <a:extLst>
              <a:ext uri="{FF2B5EF4-FFF2-40B4-BE49-F238E27FC236}">
                <a16:creationId xmlns:a16="http://schemas.microsoft.com/office/drawing/2014/main" id="{50FDC0E3-B862-C6A8-6043-A33602F6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94" t="-179" r="29038" b="10"/>
          <a:stretch/>
        </p:blipFill>
        <p:spPr>
          <a:xfrm>
            <a:off x="-1039" y="-693"/>
            <a:ext cx="4657814" cy="68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Результаты работы модели 2</a:t>
            </a:r>
          </a:p>
        </p:txBody>
      </p:sp>
      <p:pic>
        <p:nvPicPr>
          <p:cNvPr id="5" name="Объект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CF4FB01-4EDD-AE71-E21A-273B3F8F6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" y="2584838"/>
            <a:ext cx="12186593" cy="33419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8151-232A-62FC-184A-EAB71F5E6F75}"/>
              </a:ext>
            </a:extLst>
          </p:cNvPr>
          <p:cNvSpPr txBox="1"/>
          <p:nvPr/>
        </p:nvSpPr>
        <p:spPr>
          <a:xfrm>
            <a:off x="295984" y="6151335"/>
            <a:ext cx="11646357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900" b="1" dirty="0">
                <a:solidFill>
                  <a:srgbClr val="1A4E5E"/>
                </a:solidFill>
                <a:latin typeface="Courier New"/>
                <a:cs typeface="Courier New"/>
              </a:rPr>
              <a:t>Такой результат объясняется тем фактом, что пока было мало эпох: всего три. </a:t>
            </a:r>
            <a:endParaRPr lang="ru-RU" sz="1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313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Механизм работы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9643-CB3C-85B1-DADB-4889F0F7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1000"/>
              </a:lnSpc>
            </a:pPr>
            <a:r>
              <a:rPr lang="ru-RU" sz="32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Бот получает на вход вопрос и ответ на него, передает эти данные сайту, сайт обращается к модели и возвращает результат ее работы боту, который выдает вердикт пользователю.</a:t>
            </a:r>
          </a:p>
          <a:p>
            <a:r>
              <a:rPr lang="ru-RU" sz="32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Сайт нужен на случай, чтобы кто-то другой мог воспользоваться нашей моделью без непосредственного доступа к ней.</a:t>
            </a:r>
            <a:endParaRPr lang="ru-RU"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084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500" dirty="0">
                <a:solidFill>
                  <a:schemeClr val="accent6">
                    <a:lumMod val="49000"/>
                  </a:schemeClr>
                </a:solidFill>
              </a:rPr>
              <a:t>Что еще планируем сделать в финальной 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9643-CB3C-85B1-DADB-4889F0F7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91000"/>
              </a:lnSpc>
              <a:buChar char="•"/>
            </a:pPr>
            <a:r>
              <a:rPr lang="ru-RU" sz="31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Дополнить </a:t>
            </a:r>
            <a:r>
              <a:rPr lang="ru-RU" sz="3100" b="1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датасет</a:t>
            </a:r>
            <a:r>
              <a:rPr lang="ru-RU" sz="31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 вопросами и релевантными/нерелевантными ответами;</a:t>
            </a:r>
            <a:endParaRPr lang="ru-RU" sz="3100">
              <a:latin typeface="Courier New"/>
              <a:cs typeface="Courier New"/>
            </a:endParaRPr>
          </a:p>
          <a:p>
            <a:pPr marL="457200" indent="-457200">
              <a:lnSpc>
                <a:spcPct val="91000"/>
              </a:lnSpc>
              <a:buChar char="•"/>
            </a:pPr>
            <a:r>
              <a:rPr lang="ru-RU" sz="31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Дописать API для удобства взаимодействия внешних агентов с сайтом;</a:t>
            </a:r>
          </a:p>
          <a:p>
            <a:pPr marL="457200" indent="-457200">
              <a:lnSpc>
                <a:spcPct val="91000"/>
              </a:lnSpc>
              <a:buChar char="•"/>
            </a:pPr>
            <a:r>
              <a:rPr lang="ru-RU" sz="31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Подобрать параметры модели получше;</a:t>
            </a:r>
            <a:endParaRPr lang="ru-RU" sz="3100" b="1">
              <a:solidFill>
                <a:srgbClr val="1D5769"/>
              </a:solidFill>
              <a:latin typeface="Courier New"/>
              <a:cs typeface="Courier New"/>
            </a:endParaRPr>
          </a:p>
          <a:p>
            <a:pPr marL="457200" indent="-457200">
              <a:lnSpc>
                <a:spcPct val="91000"/>
              </a:lnSpc>
              <a:buChar char="•"/>
            </a:pPr>
            <a:r>
              <a:rPr lang="ru-RU" sz="31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Разобраться, почему </a:t>
            </a:r>
            <a:r>
              <a:rPr lang="ru-RU" sz="3100" b="1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Loss</a:t>
            </a:r>
            <a:r>
              <a:rPr lang="ru-RU" sz="31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 скачет.</a:t>
            </a:r>
            <a:endParaRPr lang="ru-RU" sz="31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21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9643-CB3C-85B1-DADB-4889F0F7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49000"/>
                  </a:schemeClr>
                </a:solidFill>
                <a:latin typeface="Courier New"/>
                <a:ea typeface="+mn-lt"/>
                <a:cs typeface="+mn-lt"/>
              </a:rPr>
              <a:t>Разработать модель машинного обучения, которая способна анализировать запросы пользователя и подбирать наиболее релевантные ответы.</a:t>
            </a:r>
            <a:endParaRPr lang="ru-RU" sz="4000" b="1" dirty="0">
              <a:solidFill>
                <a:schemeClr val="accent6">
                  <a:lumMod val="49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602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D5769"/>
                </a:solidFill>
              </a:rPr>
              <a:t>Что мы предлагаем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9643-CB3C-85B1-DADB-4889F0F7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4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Наше решение - нейросеть. </a:t>
            </a:r>
          </a:p>
          <a:p>
            <a:r>
              <a:rPr lang="ru-RU" sz="34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За основу была взята модель </a:t>
            </a:r>
            <a:r>
              <a:rPr lang="ru-RU" sz="3400" b="1" dirty="0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mBERT</a:t>
            </a:r>
            <a:r>
              <a:rPr lang="ru-RU" sz="34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, которую мы переобучили.</a:t>
            </a:r>
            <a:endParaRPr lang="ru-RU" sz="3400">
              <a:latin typeface="Courier New"/>
              <a:cs typeface="Courier New"/>
            </a:endParaRPr>
          </a:p>
          <a:p>
            <a:r>
              <a:rPr lang="ru-RU" sz="34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Для удобства получения вердикта по поводу релевантности ответа, ответ и вопрос вбиваются в </a:t>
            </a:r>
            <a:r>
              <a:rPr lang="ru-RU" sz="3400" b="1" dirty="0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телеграм</a:t>
            </a:r>
            <a:r>
              <a:rPr lang="ru-RU" sz="34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-бот.</a:t>
            </a:r>
            <a:endParaRPr lang="ru-RU" sz="340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76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Результаты работы модели</a:t>
            </a:r>
          </a:p>
        </p:txBody>
      </p:sp>
      <p:pic>
        <p:nvPicPr>
          <p:cNvPr id="5" name="Объект 4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7299B3E-6279-2E32-4326-6B1891DD6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68" y="2908173"/>
            <a:ext cx="12195088" cy="2870371"/>
          </a:xfrm>
        </p:spPr>
      </p:pic>
    </p:spTree>
    <p:extLst>
      <p:ext uri="{BB962C8B-B14F-4D97-AF65-F5344CB8AC3E}">
        <p14:creationId xmlns:p14="http://schemas.microsoft.com/office/powerpoint/2010/main" val="376551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Результаты работы модели</a:t>
            </a:r>
          </a:p>
        </p:txBody>
      </p:sp>
      <p:pic>
        <p:nvPicPr>
          <p:cNvPr id="7" name="Объект 6" descr="Изображение выглядит как текст, График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352EDB4-B329-0BE4-6FF2-B7F917AEC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5" y="2307711"/>
            <a:ext cx="7226901" cy="45552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A633-C120-1F0B-2A01-6280DC4CFE8C}"/>
              </a:ext>
            </a:extLst>
          </p:cNvPr>
          <p:cNvSpPr txBox="1"/>
          <p:nvPr/>
        </p:nvSpPr>
        <p:spPr>
          <a:xfrm>
            <a:off x="7528309" y="2560922"/>
            <a:ext cx="442690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000" b="1" dirty="0">
                <a:solidFill>
                  <a:srgbClr val="1A4E5E"/>
                </a:solidFill>
                <a:latin typeface="Courier New"/>
                <a:cs typeface="Courier New"/>
              </a:rPr>
              <a:t>График зависимости </a:t>
            </a:r>
            <a:r>
              <a:rPr lang="ru-RU" sz="3000" b="1" dirty="0" err="1">
                <a:solidFill>
                  <a:srgbClr val="1A4E5E"/>
                </a:solidFill>
                <a:latin typeface="Courier New"/>
                <a:cs typeface="Courier New"/>
              </a:rPr>
              <a:t>Loss</a:t>
            </a:r>
            <a:r>
              <a:rPr lang="ru-RU" sz="3000" b="1" dirty="0">
                <a:solidFill>
                  <a:srgbClr val="1A4E5E"/>
                </a:solidFill>
                <a:latin typeface="Courier New"/>
                <a:cs typeface="Courier New"/>
              </a:rPr>
              <a:t> от количества </a:t>
            </a:r>
            <a:r>
              <a:rPr lang="ru-RU" sz="3000" b="1" dirty="0">
                <a:solidFill>
                  <a:srgbClr val="1A4E5E"/>
                </a:solidFill>
                <a:latin typeface="Courier New"/>
                <a:ea typeface="+mn-lt"/>
                <a:cs typeface="Courier New"/>
              </a:rPr>
              <a:t>обработанных данных</a:t>
            </a:r>
            <a:endParaRPr lang="ru-RU" sz="3000" b="1" dirty="0">
              <a:solidFill>
                <a:srgbClr val="1A4E5E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654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700" dirty="0">
                <a:solidFill>
                  <a:schemeClr val="accent6">
                    <a:lumMod val="49000"/>
                  </a:schemeClr>
                </a:solidFill>
              </a:rPr>
              <a:t>Почему именно такая модель</a:t>
            </a:r>
            <a:endParaRPr lang="ru-RU" sz="5700">
              <a:solidFill>
                <a:schemeClr val="accent6">
                  <a:lumMod val="49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9643-CB3C-85B1-DADB-4889F0F7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71500" indent="-571500">
              <a:buChar char="•"/>
            </a:pPr>
            <a:r>
              <a:rPr lang="ru-RU" sz="40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Популярна - пользуемся проверенным вариантом;</a:t>
            </a:r>
            <a:endParaRPr lang="ru-RU" dirty="0"/>
          </a:p>
          <a:p>
            <a:pPr marL="571500" indent="-571500">
              <a:buChar char="•"/>
            </a:pPr>
            <a:r>
              <a:rPr lang="ru-RU" sz="40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Данная модель изначально подстраивалась под то, чтобы обучаться на разных языках.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3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Некоторые особенности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9643-CB3C-85B1-DADB-4889F0F7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ru-RU" sz="2450" b="1" dirty="0">
                <a:solidFill>
                  <a:schemeClr val="accent6">
                    <a:lumMod val="49000"/>
                  </a:schemeClr>
                </a:solidFill>
                <a:latin typeface="Courier New"/>
                <a:ea typeface="+mn-lt"/>
                <a:cs typeface="Courier New"/>
              </a:rPr>
              <a:t>Использовали алгоритм аппроксимации </a:t>
            </a:r>
            <a:r>
              <a:rPr lang="ru-RU" sz="2450" b="1" err="1">
                <a:solidFill>
                  <a:schemeClr val="accent6">
                    <a:lumMod val="49000"/>
                  </a:schemeClr>
                </a:solidFill>
                <a:latin typeface="Courier New"/>
                <a:ea typeface="+mn-lt"/>
                <a:cs typeface="Courier New"/>
              </a:rPr>
              <a:t>LoRA</a:t>
            </a:r>
            <a:r>
              <a:rPr lang="ru-RU" sz="2450" b="1" dirty="0">
                <a:solidFill>
                  <a:schemeClr val="accent6">
                    <a:lumMod val="49000"/>
                  </a:schemeClr>
                </a:solidFill>
                <a:latin typeface="Courier New"/>
                <a:ea typeface="+mn-lt"/>
                <a:cs typeface="Courier New"/>
              </a:rPr>
              <a:t>, которая направлена на то, чтобы обучать лишь некоторые параметры модели, что позволяет модели обучаться не на суперкомпьютерах;</a:t>
            </a:r>
            <a:endParaRPr lang="ru-RU" sz="2450">
              <a:solidFill>
                <a:schemeClr val="accent6">
                  <a:lumMod val="49000"/>
                </a:schemeClr>
              </a:solidFill>
              <a:latin typeface="Courier New"/>
              <a:cs typeface="Courier New"/>
            </a:endParaRPr>
          </a:p>
          <a:p>
            <a:pPr marL="457200" indent="-457200">
              <a:buChar char="•"/>
            </a:pPr>
            <a:r>
              <a:rPr lang="ru-RU" sz="2450" b="1" dirty="0">
                <a:solidFill>
                  <a:schemeClr val="accent6">
                    <a:lumMod val="49000"/>
                  </a:schemeClr>
                </a:solidFill>
                <a:latin typeface="Courier New"/>
                <a:ea typeface="+mn-lt"/>
                <a:cs typeface="Courier New"/>
              </a:rPr>
              <a:t>Метрики: выбрали </a:t>
            </a:r>
            <a:r>
              <a:rPr lang="ru-RU" sz="2450" b="1" err="1">
                <a:solidFill>
                  <a:schemeClr val="accent6">
                    <a:lumMod val="49000"/>
                  </a:schemeClr>
                </a:solidFill>
                <a:latin typeface="Courier New"/>
                <a:ea typeface="+mn-lt"/>
                <a:cs typeface="Courier New"/>
              </a:rPr>
              <a:t>precision</a:t>
            </a:r>
            <a:r>
              <a:rPr lang="ru-RU" sz="2450" b="1" dirty="0">
                <a:solidFill>
                  <a:schemeClr val="accent6">
                    <a:lumMod val="49000"/>
                  </a:schemeClr>
                </a:solidFill>
                <a:latin typeface="Courier New"/>
                <a:ea typeface="+mn-lt"/>
                <a:cs typeface="Courier New"/>
              </a:rPr>
              <a:t> (она больше всего подходит под цели задачи, так как меньше пропускает неправильных ответов) и f1score (можно сравнивать с другими моделями по ней для дополнительной оценки качества).</a:t>
            </a:r>
          </a:p>
        </p:txBody>
      </p:sp>
    </p:spTree>
    <p:extLst>
      <p:ext uri="{BB962C8B-B14F-4D97-AF65-F5344CB8AC3E}">
        <p14:creationId xmlns:p14="http://schemas.microsoft.com/office/powerpoint/2010/main" val="41348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Что мы сделали с </a:t>
            </a:r>
            <a:r>
              <a:rPr lang="ru-RU" dirty="0" err="1">
                <a:solidFill>
                  <a:schemeClr val="accent6">
                    <a:lumMod val="49000"/>
                  </a:schemeClr>
                </a:solidFill>
              </a:rPr>
              <a:t>датасетом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9643-CB3C-85B1-DADB-4889F0F7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5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Упростили </a:t>
            </a:r>
            <a:r>
              <a:rPr lang="ru-RU" sz="3500" b="1" dirty="0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датасет</a:t>
            </a:r>
            <a:r>
              <a:rPr lang="ru-RU" sz="35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 под цели задачи: оставили только данные в формате "</a:t>
            </a:r>
            <a:r>
              <a:rPr lang="ru-RU" sz="3500" b="1" dirty="0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Вопрос+ответ</a:t>
            </a:r>
            <a:r>
              <a:rPr lang="ru-RU" sz="35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" и "</a:t>
            </a:r>
            <a:r>
              <a:rPr lang="ru-RU" sz="3500" b="1" dirty="0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label</a:t>
            </a:r>
            <a:r>
              <a:rPr lang="ru-RU" sz="35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", где "</a:t>
            </a:r>
            <a:r>
              <a:rPr lang="ru-RU" sz="3500" b="1" dirty="0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label</a:t>
            </a:r>
            <a:r>
              <a:rPr lang="ru-RU" sz="35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" - целевая переменная, принимает значения 0, если ответ не релевантен, и 1 - если релевантен.</a:t>
            </a:r>
            <a:endParaRPr lang="ru-RU" sz="3500"/>
          </a:p>
        </p:txBody>
      </p:sp>
    </p:spTree>
    <p:extLst>
      <p:ext uri="{BB962C8B-B14F-4D97-AF65-F5344CB8AC3E}">
        <p14:creationId xmlns:p14="http://schemas.microsoft.com/office/powerpoint/2010/main" val="147664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1C644-798C-6AA9-C9DF-AADCF9FF25A8}"/>
              </a:ext>
            </a:extLst>
          </p:cNvPr>
          <p:cNvSpPr/>
          <p:nvPr/>
        </p:nvSpPr>
        <p:spPr>
          <a:xfrm>
            <a:off x="0" y="0"/>
            <a:ext cx="12189423" cy="2300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09B7-9A1F-6172-7E5F-6457DDC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6">
                    <a:lumMod val="49000"/>
                  </a:schemeClr>
                </a:solidFill>
              </a:rPr>
              <a:t>Есть еще вариант модели...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9643-CB3C-85B1-DADB-4889F0F7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900" b="1" dirty="0">
                <a:solidFill>
                  <a:srgbClr val="1D5769"/>
                </a:solidFill>
                <a:latin typeface="Courier New"/>
                <a:cs typeface="Courier New"/>
              </a:rPr>
              <a:t>Мы больше не объединяем вопрос и ответ в один признак, а обрабатываем их отдельно.</a:t>
            </a:r>
            <a:endParaRPr lang="ru-RU" sz="2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u-RU" sz="2900" b="1" dirty="0">
                <a:solidFill>
                  <a:srgbClr val="1D5769"/>
                </a:solidFill>
                <a:latin typeface="Courier New"/>
                <a:cs typeface="Courier New"/>
              </a:rPr>
              <a:t>Кроме того, </a:t>
            </a:r>
            <a:r>
              <a:rPr lang="ru-RU" sz="29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решили в качестве </a:t>
            </a:r>
            <a:r>
              <a:rPr lang="ru-RU" sz="2900" b="1" dirty="0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Loss</a:t>
            </a:r>
            <a:r>
              <a:rPr lang="ru-RU" sz="29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 брать не встроенную функцию потерь, а </a:t>
            </a:r>
            <a:r>
              <a:rPr lang="ru-RU" sz="2900" b="1" dirty="0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BCEloss</a:t>
            </a:r>
            <a:r>
              <a:rPr lang="ru-RU" sz="29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, чтобы можно было корректировать руками. В итоге получаем модель, где много </a:t>
            </a:r>
            <a:r>
              <a:rPr lang="ru-RU" sz="2900" b="1" dirty="0" err="1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гиперпараметров</a:t>
            </a:r>
            <a:r>
              <a:rPr lang="ru-RU" sz="2900" b="1" dirty="0">
                <a:solidFill>
                  <a:srgbClr val="1D5769"/>
                </a:solidFill>
                <a:latin typeface="Courier New"/>
                <a:ea typeface="+mn-lt"/>
                <a:cs typeface="Courier New"/>
              </a:rPr>
              <a:t>, которые можно изменять для улучшения качества предсказаний. </a:t>
            </a:r>
            <a:endParaRPr lang="ru-RU" sz="2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025468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3D3522"/>
      </a:dk2>
      <a:lt2>
        <a:srgbClr val="E2E4E8"/>
      </a:lt2>
      <a:accent1>
        <a:srgbClr val="BF9C50"/>
      </a:accent1>
      <a:accent2>
        <a:srgbClr val="DD8C6E"/>
      </a:accent2>
      <a:accent3>
        <a:srgbClr val="A0A75D"/>
      </a:accent3>
      <a:accent4>
        <a:srgbClr val="50B578"/>
      </a:accent4>
      <a:accent5>
        <a:srgbClr val="59AE9F"/>
      </a:accent5>
      <a:accent6>
        <a:srgbClr val="44ACCC"/>
      </a:accent6>
      <a:hlink>
        <a:srgbClr val="697F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JuxtaposeVTI</vt:lpstr>
      <vt:lpstr>Модель обработки естественного языка</vt:lpstr>
      <vt:lpstr>Постановка задачи</vt:lpstr>
      <vt:lpstr>Что мы предлагаем</vt:lpstr>
      <vt:lpstr>Результаты работы модели</vt:lpstr>
      <vt:lpstr>Результаты работы модели</vt:lpstr>
      <vt:lpstr>Почему именно такая модель</vt:lpstr>
      <vt:lpstr>Некоторые особенности модели</vt:lpstr>
      <vt:lpstr>Что мы сделали с датасетом</vt:lpstr>
      <vt:lpstr>Есть еще вариант модели...</vt:lpstr>
      <vt:lpstr>Результаты работы модели 2</vt:lpstr>
      <vt:lpstr>Механизм работы бота</vt:lpstr>
      <vt:lpstr>Что еще планируем сделать в финальной версии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495</cp:revision>
  <dcterms:created xsi:type="dcterms:W3CDTF">2024-10-14T18:00:52Z</dcterms:created>
  <dcterms:modified xsi:type="dcterms:W3CDTF">2024-10-16T15:11:31Z</dcterms:modified>
</cp:coreProperties>
</file>