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58A129B-19A1-40FC-903A-E92A8D68185C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096000" cy="18943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1.6. INDUSTRIAL DUST CONTROL METHODS</a:t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AND</a:t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 EQUIPMENTS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4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44958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5. WET SCRUBBERS</a:t>
            </a:r>
          </a:p>
          <a:p>
            <a:pPr marL="0" indent="0" algn="just">
              <a:buNone/>
            </a:pPr>
            <a:r>
              <a:rPr lang="en-US" sz="1800" dirty="0" smtClean="0"/>
              <a:t>a. </a:t>
            </a:r>
            <a:r>
              <a:rPr lang="en-US" sz="1800" u="sng" dirty="0" smtClean="0"/>
              <a:t>Spray Tower</a:t>
            </a:r>
          </a:p>
          <a:p>
            <a:pPr marL="0" indent="0" algn="just">
              <a:buNone/>
            </a:pPr>
            <a:r>
              <a:rPr lang="en-US" sz="1800" dirty="0"/>
              <a:t>Water is introduced into a spray tower by means of a spray </a:t>
            </a:r>
            <a:r>
              <a:rPr lang="en-US" sz="1800" dirty="0" smtClean="0"/>
              <a:t>nozzle.</a:t>
            </a:r>
          </a:p>
          <a:p>
            <a:pPr marL="0" indent="0" algn="just">
              <a:buNone/>
            </a:pPr>
            <a:r>
              <a:rPr lang="en-US" sz="1800" dirty="0" smtClean="0"/>
              <a:t>As </a:t>
            </a:r>
            <a:r>
              <a:rPr lang="en-US" sz="1800" dirty="0"/>
              <a:t>the polluted gas flows upwards the </a:t>
            </a:r>
            <a:r>
              <a:rPr lang="en-US" sz="1800" dirty="0" smtClean="0"/>
              <a:t>particulates (&gt;</a:t>
            </a:r>
            <a:r>
              <a:rPr lang="en-US" sz="1800" dirty="0"/>
              <a:t>10 µm) present collide with the water droplets being </a:t>
            </a:r>
            <a:r>
              <a:rPr lang="en-US" sz="1800" dirty="0" smtClean="0"/>
              <a:t>sprayed downward </a:t>
            </a:r>
            <a:r>
              <a:rPr lang="en-US" sz="1800" dirty="0"/>
              <a:t>from the spray </a:t>
            </a:r>
            <a:r>
              <a:rPr lang="en-US" sz="1800" dirty="0" smtClean="0"/>
              <a:t>nozzles.</a:t>
            </a:r>
          </a:p>
          <a:p>
            <a:pPr marL="0" indent="0" algn="just">
              <a:buNone/>
            </a:pPr>
            <a:r>
              <a:rPr lang="en-US" sz="1800" dirty="0" smtClean="0"/>
              <a:t>Under </a:t>
            </a:r>
            <a:r>
              <a:rPr lang="en-US" sz="1800" dirty="0"/>
              <a:t>the influence of gravitational force, the liquid droplets containing the </a:t>
            </a:r>
            <a:r>
              <a:rPr lang="en-US" sz="1800" dirty="0" smtClean="0"/>
              <a:t>particulates settle </a:t>
            </a:r>
            <a:r>
              <a:rPr lang="en-US" sz="1800" dirty="0"/>
              <a:t>to the bottom of the spray tower.</a:t>
            </a:r>
          </a:p>
        </p:txBody>
      </p:sp>
      <p:pic>
        <p:nvPicPr>
          <p:cNvPr id="3074" name="Picture 2" descr="C:\Users\dell\Desktop\spray tower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45" y="533400"/>
            <a:ext cx="4098877" cy="518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54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5794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4191000" cy="6019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5. WET </a:t>
            </a:r>
            <a:r>
              <a:rPr lang="en-US" sz="1800" dirty="0" smtClean="0"/>
              <a:t>SCRUBBERS</a:t>
            </a:r>
          </a:p>
          <a:p>
            <a:pPr marL="0" indent="0" algn="just">
              <a:buNone/>
            </a:pPr>
            <a:r>
              <a:rPr lang="en-US" sz="1800" dirty="0" smtClean="0"/>
              <a:t>b. </a:t>
            </a:r>
            <a:r>
              <a:rPr lang="en-US" sz="1800" u="sng" dirty="0" err="1" smtClean="0"/>
              <a:t>Venturi</a:t>
            </a:r>
            <a:r>
              <a:rPr lang="en-US" sz="1800" u="sng" dirty="0" smtClean="0"/>
              <a:t> Scrubber</a:t>
            </a:r>
          </a:p>
          <a:p>
            <a:pPr marL="0" indent="0" algn="just">
              <a:buNone/>
            </a:pPr>
            <a:r>
              <a:rPr lang="en-US" sz="1800" dirty="0"/>
              <a:t>It removes the particulates of size 0.5 to 5 µm associated with smoke and fumes very </a:t>
            </a:r>
            <a:r>
              <a:rPr lang="en-US" sz="1800" dirty="0" smtClean="0"/>
              <a:t>efficiently.</a:t>
            </a:r>
          </a:p>
          <a:p>
            <a:pPr marL="0" indent="0" algn="just">
              <a:buNone/>
            </a:pPr>
            <a:r>
              <a:rPr lang="en-US" sz="1800" dirty="0" smtClean="0"/>
              <a:t>Polluted </a:t>
            </a:r>
            <a:r>
              <a:rPr lang="en-US" sz="1800" dirty="0"/>
              <a:t>gas speed passing through </a:t>
            </a:r>
            <a:r>
              <a:rPr lang="en-US" sz="1800" dirty="0" err="1"/>
              <a:t>venturi</a:t>
            </a:r>
            <a:r>
              <a:rPr lang="en-US" sz="1800" dirty="0"/>
              <a:t> = 60 –180 </a:t>
            </a:r>
            <a:r>
              <a:rPr lang="en-US" sz="1800" dirty="0" smtClean="0"/>
              <a:t>m/s.</a:t>
            </a:r>
          </a:p>
          <a:p>
            <a:pPr marL="0" indent="0" algn="just">
              <a:buNone/>
            </a:pPr>
            <a:r>
              <a:rPr lang="en-US" sz="1800" dirty="0" smtClean="0"/>
              <a:t>A </a:t>
            </a:r>
            <a:r>
              <a:rPr lang="en-US" sz="1800" dirty="0"/>
              <a:t>coarse water stream is </a:t>
            </a:r>
            <a:r>
              <a:rPr lang="en-US" sz="1800" dirty="0" smtClean="0"/>
              <a:t>injected upwards </a:t>
            </a:r>
            <a:r>
              <a:rPr lang="en-US" sz="1800" dirty="0"/>
              <a:t>into the </a:t>
            </a:r>
            <a:r>
              <a:rPr lang="en-US" sz="1800" dirty="0" smtClean="0"/>
              <a:t>throat.</a:t>
            </a:r>
          </a:p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particles collided with liquid droplets get entrained in the droplets and fall down to be removed later </a:t>
            </a:r>
            <a:r>
              <a:rPr lang="en-US" sz="1800" dirty="0" smtClean="0"/>
              <a:t>on.</a:t>
            </a:r>
          </a:p>
          <a:p>
            <a:pPr marL="0" indent="0" algn="just">
              <a:buNone/>
            </a:pPr>
            <a:r>
              <a:rPr lang="en-US" sz="1800" dirty="0" smtClean="0"/>
              <a:t>To </a:t>
            </a:r>
            <a:r>
              <a:rPr lang="en-US" sz="1800" dirty="0"/>
              <a:t>separate the droplets carrying the particulate matter from the gas stream, this gas-liquid </a:t>
            </a:r>
            <a:r>
              <a:rPr lang="en-US" sz="1800" dirty="0" smtClean="0"/>
              <a:t>mixture is </a:t>
            </a:r>
            <a:r>
              <a:rPr lang="en-US" sz="1800" dirty="0"/>
              <a:t>then directed into a </a:t>
            </a:r>
            <a:r>
              <a:rPr lang="en-US" sz="1800" dirty="0" smtClean="0"/>
              <a:t>separation device </a:t>
            </a:r>
            <a:r>
              <a:rPr lang="en-US" sz="1800" dirty="0"/>
              <a:t>such as a cyclone separator.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"/>
            <a:ext cx="4267200" cy="570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52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636"/>
            <a:ext cx="7467600" cy="5032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534400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5. WET </a:t>
            </a:r>
            <a:r>
              <a:rPr lang="en-US" sz="1800" dirty="0" smtClean="0"/>
              <a:t>SCRUBBERS</a:t>
            </a:r>
          </a:p>
          <a:p>
            <a:pPr marL="0" indent="0" algn="just">
              <a:buNone/>
            </a:pPr>
            <a:r>
              <a:rPr lang="en-US" sz="1800" dirty="0" smtClean="0"/>
              <a:t>c. </a:t>
            </a:r>
            <a:r>
              <a:rPr lang="en-US" sz="1800" u="sng" dirty="0" smtClean="0"/>
              <a:t>Cyclone Scrubber</a:t>
            </a:r>
          </a:p>
          <a:p>
            <a:pPr marL="0" indent="0" algn="just">
              <a:buNone/>
            </a:pPr>
            <a:r>
              <a:rPr lang="en-US" sz="1800" dirty="0"/>
              <a:t>High pressure nozzles generate a fine spray that intercepts the small particles in the polluted gas.</a:t>
            </a:r>
          </a:p>
          <a:p>
            <a:pPr marL="0" indent="0" algn="just">
              <a:buNone/>
            </a:pPr>
            <a:r>
              <a:rPr lang="en-US" sz="1800" dirty="0"/>
              <a:t>The centrifugal force throws these particles towards the wall from where they are drained downwards to the bottom of the scrubber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73" y="2362200"/>
            <a:ext cx="6435436" cy="42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06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5032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4953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CONTROL OF GAS PHASE EMISSIONS</a:t>
            </a:r>
          </a:p>
          <a:p>
            <a:pPr marL="0" indent="0" algn="ctr">
              <a:buNone/>
            </a:pPr>
            <a:r>
              <a:rPr lang="en-US" sz="1800" dirty="0" smtClean="0"/>
              <a:t>1. INCINERATION</a:t>
            </a:r>
          </a:p>
          <a:p>
            <a:pPr marL="0" indent="0" algn="just">
              <a:buNone/>
            </a:pPr>
            <a:r>
              <a:rPr lang="en-US" sz="1800" dirty="0" smtClean="0"/>
              <a:t>It is </a:t>
            </a:r>
            <a:r>
              <a:rPr lang="en-US" sz="1800" dirty="0"/>
              <a:t>applied to effluent streams containing combustible gases in which the volume flow rate </a:t>
            </a:r>
            <a:r>
              <a:rPr lang="en-US" sz="1800" dirty="0" smtClean="0"/>
              <a:t>of gas </a:t>
            </a:r>
            <a:r>
              <a:rPr lang="en-US" sz="1800" dirty="0"/>
              <a:t>is large and the concentration of the combustible contaminant is relatively low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a. </a:t>
            </a:r>
            <a:r>
              <a:rPr lang="en-US" sz="1800" u="sng" dirty="0" smtClean="0"/>
              <a:t>Direct Flame Incineration</a:t>
            </a:r>
          </a:p>
          <a:p>
            <a:pPr marL="0" indent="0" algn="just">
              <a:buNone/>
            </a:pPr>
            <a:r>
              <a:rPr lang="en-US" sz="1800" dirty="0"/>
              <a:t>Flare incinerator is a direct flame type system used in petrochemical plants </a:t>
            </a:r>
            <a:r>
              <a:rPr lang="en-US" sz="1800" dirty="0" smtClean="0"/>
              <a:t>and refineries.</a:t>
            </a:r>
          </a:p>
          <a:p>
            <a:pPr marL="0" indent="0" algn="just">
              <a:buNone/>
            </a:pPr>
            <a:r>
              <a:rPr lang="en-US" sz="1800" dirty="0" smtClean="0"/>
              <a:t>It </a:t>
            </a:r>
            <a:r>
              <a:rPr lang="en-US" sz="1800" dirty="0"/>
              <a:t>is used for combustible waste gases that cannot be conveniently treated any other </a:t>
            </a:r>
            <a:r>
              <a:rPr lang="en-US" sz="1800" dirty="0" smtClean="0"/>
              <a:t>way.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5181600" y="1600200"/>
            <a:ext cx="2746248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dell\Desktop\df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3133725" cy="43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400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579438"/>
          </a:xfrm>
        </p:spPr>
        <p:txBody>
          <a:bodyPr>
            <a:no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458200" cy="586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CONTROL OF GAS PHASE EMISSIONS</a:t>
            </a:r>
          </a:p>
          <a:p>
            <a:pPr marL="0" indent="0" algn="just">
              <a:buNone/>
            </a:pPr>
            <a:r>
              <a:rPr lang="en-US" sz="1800" dirty="0" smtClean="0"/>
              <a:t>b. </a:t>
            </a:r>
            <a:r>
              <a:rPr lang="en-US" sz="1800" u="sng" dirty="0" smtClean="0"/>
              <a:t>Thermal Incineration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Efficient thermal incineration requires the provision of supplemental fuel to bring the reaction </a:t>
            </a:r>
            <a:r>
              <a:rPr lang="en-US" sz="1800" dirty="0" smtClean="0"/>
              <a:t>chamber temperature </a:t>
            </a:r>
            <a:r>
              <a:rPr lang="en-US" sz="1800" dirty="0"/>
              <a:t>to 750 to 800°C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/>
              <a:t>It is used to treat effluent streams from a number of industrial processes </a:t>
            </a:r>
            <a:r>
              <a:rPr lang="en-US" sz="1800" dirty="0" smtClean="0"/>
              <a:t>including </a:t>
            </a:r>
            <a:r>
              <a:rPr lang="en-US" sz="1800" dirty="0"/>
              <a:t>varnish cooking, paint bake ovens, meat smoke houses, fat rendering plants, paint application and resin </a:t>
            </a:r>
            <a:r>
              <a:rPr lang="en-US" sz="1800" dirty="0" smtClean="0"/>
              <a:t>manufacturing.</a:t>
            </a:r>
            <a:endParaRPr lang="en-US" sz="1800" dirty="0"/>
          </a:p>
        </p:txBody>
      </p:sp>
      <p:pic>
        <p:nvPicPr>
          <p:cNvPr id="13" name="Picture 2" descr="C:\Users\dell\Desktop\therm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447800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8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7467600" cy="5794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534399" cy="6092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c. </a:t>
            </a:r>
            <a:r>
              <a:rPr lang="en-US" sz="1800" u="sng" dirty="0" smtClean="0"/>
              <a:t>Catalytic Incineration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preheated gases (300-475C) are discharged to a catalytic bed, where combustion </a:t>
            </a:r>
            <a:r>
              <a:rPr lang="en-US" sz="1800" dirty="0" smtClean="0"/>
              <a:t>occurs.</a:t>
            </a:r>
          </a:p>
          <a:p>
            <a:pPr marL="0" indent="0" algn="just">
              <a:buNone/>
            </a:pPr>
            <a:r>
              <a:rPr lang="en-US" sz="1800" dirty="0" smtClean="0"/>
              <a:t>As </a:t>
            </a:r>
            <a:r>
              <a:rPr lang="en-US" sz="1800" dirty="0"/>
              <a:t>effluent gases enter the catalytic bed, they are adsorbed on the surface of the catalyst, increasing the concentration of reacting substances.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Combustion </a:t>
            </a:r>
            <a:r>
              <a:rPr lang="en-US" sz="1800" dirty="0"/>
              <a:t>efficiency: 95-98% </a:t>
            </a:r>
          </a:p>
          <a:p>
            <a:pPr marL="0" indent="0" algn="just">
              <a:buNone/>
            </a:pPr>
            <a:r>
              <a:rPr lang="en-US" sz="1800" dirty="0" smtClean="0"/>
              <a:t>It  </a:t>
            </a:r>
            <a:r>
              <a:rPr lang="en-US" sz="1800" dirty="0"/>
              <a:t>is smaller than thermal incinerator </a:t>
            </a:r>
            <a:r>
              <a:rPr lang="en-US" sz="1800" dirty="0" smtClean="0"/>
              <a:t>and has </a:t>
            </a:r>
            <a:r>
              <a:rPr lang="en-US" sz="1800" dirty="0"/>
              <a:t>less retention time (20-50 times).</a:t>
            </a:r>
            <a:endParaRPr lang="en-US" sz="1800" dirty="0" smtClean="0"/>
          </a:p>
        </p:txBody>
      </p:sp>
      <p:pic>
        <p:nvPicPr>
          <p:cNvPr id="8194" name="Picture 2" descr="C:\Users\dell\Desktop\c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48145"/>
            <a:ext cx="5035182" cy="3487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14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855"/>
            <a:ext cx="7467600" cy="533400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458200" cy="5940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2. ADSORPTION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A </a:t>
            </a:r>
            <a:r>
              <a:rPr lang="en-US" sz="1800" dirty="0"/>
              <a:t>variety of contaminant gases can be removed from waste gas streams </a:t>
            </a:r>
            <a:r>
              <a:rPr lang="en-US" sz="1800" dirty="0" smtClean="0"/>
              <a:t>by being </a:t>
            </a:r>
            <a:r>
              <a:rPr lang="en-US" sz="1800" dirty="0"/>
              <a:t>passed through beds or media containing solid sorbents.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Gases coming into contact </a:t>
            </a:r>
            <a:r>
              <a:rPr lang="en-US" sz="1800" dirty="0" smtClean="0"/>
              <a:t>with solid </a:t>
            </a:r>
            <a:r>
              <a:rPr lang="en-US" sz="1800" dirty="0"/>
              <a:t>s</a:t>
            </a:r>
            <a:r>
              <a:rPr lang="en-US" sz="1800" dirty="0" smtClean="0"/>
              <a:t>orbents </a:t>
            </a:r>
            <a:r>
              <a:rPr lang="en-US" sz="1800" dirty="0"/>
              <a:t>may bond to sorbent surfaces (physical adsorption) or may react with sorbent surface (chemisorption).</a:t>
            </a:r>
          </a:p>
        </p:txBody>
      </p:sp>
      <p:pic>
        <p:nvPicPr>
          <p:cNvPr id="9218" name="Picture 2" descr="C:\Users\dell\Desktop\a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638800" cy="3826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921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7709"/>
            <a:ext cx="7467600" cy="5032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382000" cy="6248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smtClean="0"/>
              <a:t>3. ABSORPTION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Gaseous </a:t>
            </a:r>
            <a:r>
              <a:rPr lang="en-US" sz="1800" dirty="0"/>
              <a:t>pollutants are absorbed when they come into contact with a medium in which they are soluble or with which they can </a:t>
            </a:r>
            <a:r>
              <a:rPr lang="en-US" sz="1800" dirty="0" smtClean="0"/>
              <a:t>chemically react.</a:t>
            </a:r>
          </a:p>
          <a:p>
            <a:pPr marL="0" indent="0" algn="just">
              <a:buNone/>
            </a:pPr>
            <a:r>
              <a:rPr lang="en-US" sz="1800" dirty="0"/>
              <a:t>After the medium is removed from the scrubbing system, absorbed materials must be treated and disposed. For acidic gases waste scrubbing liquids may require </a:t>
            </a:r>
            <a:r>
              <a:rPr lang="en-US" sz="1800" dirty="0" smtClean="0"/>
              <a:t>neutralization. Solids </a:t>
            </a:r>
            <a:r>
              <a:rPr lang="en-US" sz="1800" dirty="0"/>
              <a:t>removal may require the use of settling ponds. Solids generally must be landfilled.</a:t>
            </a:r>
            <a:endParaRPr lang="en-US" sz="1800" dirty="0" smtClean="0"/>
          </a:p>
        </p:txBody>
      </p:sp>
      <p:pic>
        <p:nvPicPr>
          <p:cNvPr id="10242" name="Picture 2" descr="C:\Users\dell\Desktop\a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810491"/>
            <a:ext cx="3771900" cy="381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8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467600" cy="639762"/>
          </a:xfrm>
        </p:spPr>
        <p:txBody>
          <a:bodyPr>
            <a:noAutofit/>
          </a:bodyPr>
          <a:lstStyle/>
          <a:p>
            <a:pPr algn="ctr"/>
            <a:r>
              <a:rPr lang="en-US" sz="2700" dirty="0" smtClean="0">
                <a:solidFill>
                  <a:srgbClr val="00B0F0"/>
                </a:solidFill>
              </a:rPr>
              <a:t>REFERENCES</a:t>
            </a:r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Rao, C.S. (2006). </a:t>
            </a:r>
            <a:r>
              <a:rPr lang="en-US" i="1" dirty="0" smtClean="0"/>
              <a:t>Environmental Pollution 	Control Engineering</a:t>
            </a:r>
            <a:r>
              <a:rPr lang="en-US" dirty="0" smtClean="0"/>
              <a:t>. New Delhi: New Age 	International (P) Ltd.</a:t>
            </a:r>
          </a:p>
          <a:p>
            <a:pPr algn="just"/>
            <a:r>
              <a:rPr lang="en-US" dirty="0" smtClean="0"/>
              <a:t>Dust Collector. (</a:t>
            </a:r>
            <a:r>
              <a:rPr lang="en-US" dirty="0" err="1" smtClean="0"/>
              <a:t>n.d.</a:t>
            </a:r>
            <a:r>
              <a:rPr lang="en-US" dirty="0" smtClean="0"/>
              <a:t>). In </a:t>
            </a:r>
            <a:r>
              <a:rPr lang="en-US" i="1" dirty="0" smtClean="0"/>
              <a:t>Wikipedia.</a:t>
            </a:r>
            <a:r>
              <a:rPr lang="en-US" dirty="0" smtClean="0"/>
              <a:t> Retrieved 	December 13, 2016</a:t>
            </a:r>
            <a:r>
              <a:rPr lang="en-US" dirty="0"/>
              <a:t>, from </a:t>
            </a:r>
            <a:r>
              <a:rPr lang="en-US" dirty="0" smtClean="0"/>
              <a:t>	https</a:t>
            </a:r>
            <a:r>
              <a:rPr lang="en-US" dirty="0"/>
              <a:t>://en.wikipedia.org/wiki/Dust_collector</a:t>
            </a:r>
            <a:r>
              <a:rPr lang="en-US" dirty="0" smtClean="0"/>
              <a:t>#	</a:t>
            </a:r>
            <a:r>
              <a:rPr lang="en-US" dirty="0" err="1" smtClean="0"/>
              <a:t>Types_of_dust_collectors</a:t>
            </a:r>
            <a:endParaRPr lang="en-US" dirty="0" smtClean="0"/>
          </a:p>
          <a:p>
            <a:pPr algn="just"/>
            <a:r>
              <a:rPr lang="en-US" dirty="0" smtClean="0"/>
              <a:t>Ale, B. B. (2008). </a:t>
            </a:r>
            <a:r>
              <a:rPr lang="en-US" dirty="0"/>
              <a:t>Presentation on </a:t>
            </a:r>
            <a:r>
              <a:rPr lang="en-US" i="1" dirty="0" smtClean="0"/>
              <a:t>Air Pollution 	Control Methods and Equipment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7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1.6.1. CONTROL METHODS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7467600" cy="56357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1.6.1.1. SOURCE CORRECTION METHODS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u="sng" dirty="0" smtClean="0"/>
              <a:t>Raw </a:t>
            </a:r>
            <a:r>
              <a:rPr lang="en-US" sz="1800" u="sng" dirty="0"/>
              <a:t>material changes (substitution of raw </a:t>
            </a:r>
            <a:r>
              <a:rPr lang="en-US" sz="1800" u="sng" dirty="0" smtClean="0"/>
              <a:t>materials):</a:t>
            </a:r>
            <a:r>
              <a:rPr lang="en-US" sz="1800" dirty="0" smtClean="0"/>
              <a:t> A particular raw material responsible for air pollution is replaced with purer grade raw material. E.g.. Use of low </a:t>
            </a:r>
            <a:r>
              <a:rPr lang="en-US" sz="1800" dirty="0" err="1" smtClean="0"/>
              <a:t>sulphur</a:t>
            </a:r>
            <a:r>
              <a:rPr lang="en-US" sz="1800" dirty="0" smtClean="0"/>
              <a:t> fuel in place of high </a:t>
            </a:r>
            <a:r>
              <a:rPr lang="en-US" sz="1800" dirty="0" err="1" smtClean="0"/>
              <a:t>sulphur</a:t>
            </a:r>
            <a:r>
              <a:rPr lang="en-US" sz="1800" dirty="0" smtClean="0"/>
              <a:t> one.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u="sng" dirty="0" smtClean="0"/>
              <a:t>Process </a:t>
            </a:r>
            <a:r>
              <a:rPr lang="en-US" sz="1800" u="sng" dirty="0"/>
              <a:t>changes (Process </a:t>
            </a:r>
            <a:r>
              <a:rPr lang="en-US" sz="1800" u="sng" dirty="0" smtClean="0"/>
              <a:t>modification)</a:t>
            </a:r>
            <a:r>
              <a:rPr lang="en-US" sz="1800" dirty="0" smtClean="0"/>
              <a:t>:  New or modified techniques are employed which offer important way of minimizing atmospheric pollutant emissions. E.g.. in chemical and petroleum refining industries, volatile substances are recovered by condensation and non-volatile ones are recycled for additional reactions.</a:t>
            </a:r>
            <a:endParaRPr lang="en-US" sz="1800" u="sng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u="sng" dirty="0" smtClean="0"/>
              <a:t>Equipment </a:t>
            </a:r>
            <a:r>
              <a:rPr lang="en-US" sz="1800" u="sng" dirty="0"/>
              <a:t>modification or </a:t>
            </a:r>
            <a:r>
              <a:rPr lang="en-US" sz="1800" u="sng" dirty="0" smtClean="0"/>
              <a:t>replacement</a:t>
            </a:r>
            <a:r>
              <a:rPr lang="en-US" sz="1800" dirty="0" smtClean="0"/>
              <a:t>: Suitable modification or replacement of process equipment help reduce the pollution. E.g. unburnt CO and hydrocarbons can be burnt by injecting air into hot exhaust manifold.			              	(Rao, 2006)                                           </a:t>
            </a:r>
            <a:endParaRPr lang="en-US" sz="1800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38614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1.6.1. CONTROL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1.6.1.2. CLEANING OF GASEOUS EFFULENTS</a:t>
            </a:r>
          </a:p>
          <a:p>
            <a:pPr marL="0" indent="0" algn="just">
              <a:buNone/>
            </a:pPr>
            <a:r>
              <a:rPr lang="en-US" sz="1800" dirty="0" smtClean="0"/>
              <a:t>1. </a:t>
            </a:r>
            <a:r>
              <a:rPr lang="en-US" sz="1800" u="sng" dirty="0" smtClean="0"/>
              <a:t>Particulate Control Equipment</a:t>
            </a:r>
            <a:r>
              <a:rPr lang="en-US" sz="1800" dirty="0" smtClean="0"/>
              <a:t>: Particulate matters are removed   by the use of various equipment. They are:</a:t>
            </a:r>
          </a:p>
          <a:p>
            <a:pPr marL="0" indent="0" algn="just">
              <a:buNone/>
            </a:pPr>
            <a:r>
              <a:rPr lang="en-US" sz="1800" dirty="0" smtClean="0"/>
              <a:t>	a. Inertial Separators</a:t>
            </a:r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&gt; Gravitational </a:t>
            </a:r>
            <a:r>
              <a:rPr lang="en-US" sz="1800" dirty="0"/>
              <a:t>Settling C</a:t>
            </a:r>
            <a:r>
              <a:rPr lang="en-US" sz="1800" dirty="0" smtClean="0"/>
              <a:t>hambers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&gt; Centrifugal Collectors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- Single Cyclone Separator</a:t>
            </a:r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- Multiple Cyclone Separator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b. Fabric Filters</a:t>
            </a:r>
          </a:p>
          <a:p>
            <a:pPr marL="0" indent="0" algn="just">
              <a:buNone/>
            </a:pPr>
            <a:r>
              <a:rPr lang="en-US" sz="1800" dirty="0"/>
              <a:t>	c</a:t>
            </a:r>
            <a:r>
              <a:rPr lang="en-US" sz="1800" dirty="0" smtClean="0"/>
              <a:t>. </a:t>
            </a:r>
            <a:r>
              <a:rPr lang="en-US" sz="1800" dirty="0"/>
              <a:t>Wet S</a:t>
            </a:r>
            <a:r>
              <a:rPr lang="en-US" sz="1800" dirty="0" smtClean="0"/>
              <a:t>crubbers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	d. Electrostatic Precipitators               (“Dust Collector”, </a:t>
            </a:r>
            <a:r>
              <a:rPr lang="en-US" sz="1800" dirty="0" err="1" smtClean="0"/>
              <a:t>n.d.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2. </a:t>
            </a:r>
            <a:r>
              <a:rPr lang="en-US" sz="1800" u="sng" dirty="0" smtClean="0"/>
              <a:t>Gases and </a:t>
            </a:r>
            <a:r>
              <a:rPr lang="en-US" sz="1800" u="sng" dirty="0" err="1" smtClean="0"/>
              <a:t>Odour</a:t>
            </a:r>
            <a:r>
              <a:rPr lang="en-US" sz="1800" u="sng" dirty="0" smtClean="0"/>
              <a:t> Control </a:t>
            </a:r>
            <a:r>
              <a:rPr lang="en-US" sz="1800" u="sng" dirty="0" err="1" smtClean="0"/>
              <a:t>Equipments</a:t>
            </a:r>
            <a:r>
              <a:rPr lang="en-US" sz="1800" dirty="0" smtClean="0"/>
              <a:t>: It utilizes equipment for   chemical </a:t>
            </a:r>
            <a:r>
              <a:rPr lang="en-US" sz="1800" dirty="0"/>
              <a:t>alteration of the pollutant through </a:t>
            </a:r>
            <a:r>
              <a:rPr lang="en-US" sz="1800" dirty="0" smtClean="0"/>
              <a:t>combustion, catalytic incineration, adsorption, absorption, etc.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4173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700" dirty="0" smtClean="0">
                <a:solidFill>
                  <a:srgbClr val="00B0F0"/>
                </a:solidFill>
              </a:rPr>
              <a:t>1.6.2. CONTROL EQUIPMENTS</a:t>
            </a:r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610600" cy="6172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/>
              <a:t>1. GRAVITATIONAL SETTLING CHAMBER</a:t>
            </a:r>
          </a:p>
          <a:p>
            <a:pPr algn="just"/>
            <a:r>
              <a:rPr lang="en-US" sz="1800" dirty="0" smtClean="0"/>
              <a:t>Used </a:t>
            </a:r>
            <a:r>
              <a:rPr lang="en-US" sz="1800" dirty="0"/>
              <a:t>to remove large abrasive particles (usually &gt;50 µm</a:t>
            </a:r>
            <a:r>
              <a:rPr lang="en-US" sz="1800" dirty="0" smtClean="0"/>
              <a:t>).</a:t>
            </a:r>
          </a:p>
          <a:p>
            <a:pPr algn="just"/>
            <a:r>
              <a:rPr lang="en-US" sz="1800" dirty="0" smtClean="0"/>
              <a:t>Particles settle under gravitational force.</a:t>
            </a:r>
          </a:p>
          <a:p>
            <a:pPr algn="just"/>
            <a:r>
              <a:rPr lang="en-US" sz="1800" dirty="0" smtClean="0"/>
              <a:t>Usually used as pre-cleaners prior to passing the gas stream through high efficiency collection devices.</a:t>
            </a:r>
          </a:p>
          <a:p>
            <a:pPr marL="0" indent="0" algn="just">
              <a:buNone/>
            </a:pPr>
            <a:r>
              <a:rPr lang="en-US" sz="1800" dirty="0" smtClean="0"/>
              <a:t>a. </a:t>
            </a:r>
            <a:r>
              <a:rPr lang="en-US" sz="1800" u="sng" dirty="0" smtClean="0"/>
              <a:t>Expansion Chamber Type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V</a:t>
            </a:r>
            <a:r>
              <a:rPr lang="en-US" sz="1800" dirty="0" smtClean="0"/>
              <a:t>elocity </a:t>
            </a:r>
            <a:r>
              <a:rPr lang="en-US" sz="1800" dirty="0"/>
              <a:t>of the gas stream </a:t>
            </a:r>
            <a:r>
              <a:rPr lang="en-US" sz="1800" dirty="0" smtClean="0"/>
              <a:t>is reduced </a:t>
            </a:r>
            <a:r>
              <a:rPr lang="en-US" sz="1800" dirty="0"/>
              <a:t>as the gas expands </a:t>
            </a:r>
            <a:r>
              <a:rPr lang="en-US" sz="1800" dirty="0" smtClean="0"/>
              <a:t>in large chamber.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reduction in velocity allows larger particles to settle out of the gas stream.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028" name="Picture 4" descr="C:\Users\dell\Desktop\e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477696" cy="2771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554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7467600" cy="5032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534400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1. GRAVITATIONAL SETTLING CHAMBER</a:t>
            </a:r>
          </a:p>
          <a:p>
            <a:pPr marL="0" indent="0" algn="just">
              <a:buNone/>
            </a:pPr>
            <a:r>
              <a:rPr lang="en-US" sz="1800" dirty="0" smtClean="0"/>
              <a:t>b. </a:t>
            </a:r>
            <a:r>
              <a:rPr lang="en-US" sz="1800" u="sng" dirty="0" smtClean="0"/>
              <a:t>Multiple Tray Chamber Type (Howard Settling Chamber)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Contains a number </a:t>
            </a:r>
            <a:r>
              <a:rPr lang="en-US" sz="2000" dirty="0"/>
              <a:t>of thin trays closely spaced within the chamber, which causes the gas to flow horizontally between them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 several horizontal shelves or trays improve the collection efficiency by shortening the settling path of the particles.</a:t>
            </a:r>
          </a:p>
        </p:txBody>
      </p:sp>
      <p:pic>
        <p:nvPicPr>
          <p:cNvPr id="6" name="Content Placeholder 3" descr="C:\Users\dell\Desktop\GS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19199"/>
            <a:ext cx="6348511" cy="2974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69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2971800" cy="441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91000" y="914400"/>
            <a:ext cx="44196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dirty="0"/>
              <a:t>2. CYCLONE SEPARATOR</a:t>
            </a:r>
          </a:p>
          <a:p>
            <a:pPr marL="0" indent="0" algn="just">
              <a:buNone/>
            </a:pPr>
            <a:r>
              <a:rPr lang="en-US" sz="1900" dirty="0"/>
              <a:t>a. </a:t>
            </a:r>
            <a:r>
              <a:rPr lang="en-US" sz="1900" u="sng" dirty="0"/>
              <a:t>Single Cyclone Separators</a:t>
            </a:r>
            <a:endParaRPr lang="en-US" sz="1900" dirty="0"/>
          </a:p>
          <a:p>
            <a:pPr algn="just"/>
            <a:r>
              <a:rPr lang="en-US" sz="1900" dirty="0"/>
              <a:t>They create a dual vortex to separate coarse from fine dust.</a:t>
            </a:r>
          </a:p>
          <a:p>
            <a:pPr algn="just"/>
            <a:r>
              <a:rPr lang="en-US" sz="1900" dirty="0"/>
              <a:t>The main vortex spirals downward and carries most of the coarser dust particles. The inner vortex, created near the bottom of the cyclone, spirals upward and carries finer dust particles.</a:t>
            </a:r>
          </a:p>
          <a:p>
            <a:pPr algn="just"/>
            <a:r>
              <a:rPr lang="en-US" sz="1900" dirty="0"/>
              <a:t>Centrifugal force is utilized by them to separate the particulate matter from the polluted </a:t>
            </a:r>
            <a:r>
              <a:rPr lang="en-US" sz="1900" dirty="0" smtClean="0"/>
              <a:t>gas.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dell\Desktop\centrifugal_separa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4038599" cy="5648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002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-76200"/>
            <a:ext cx="7467600" cy="5032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2. CYCLONE SEPARATOR</a:t>
            </a:r>
          </a:p>
          <a:p>
            <a:pPr marL="0" indent="0">
              <a:buNone/>
            </a:pPr>
            <a:r>
              <a:rPr lang="en-US" sz="1800" dirty="0" smtClean="0"/>
              <a:t>b. </a:t>
            </a:r>
            <a:r>
              <a:rPr lang="en-US" sz="1800" u="sng" dirty="0" smtClean="0"/>
              <a:t>Multiple Cyclone Separators</a:t>
            </a:r>
            <a:endParaRPr lang="en-US" sz="1800" u="sng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They consist </a:t>
            </a:r>
            <a:r>
              <a:rPr lang="en-US" sz="1800" dirty="0"/>
              <a:t>of a number of small-diameter cyclones, operating in parallel and having a common gas inlet and outlet, as shown in the figure, and operate on the same principle as single cyclone separators—creating an outer downward vortex and an ascending inner vortex.</a:t>
            </a:r>
            <a:endParaRPr lang="en-US" sz="1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" y="1143000"/>
            <a:ext cx="727868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22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58881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1120" y="3886200"/>
            <a:ext cx="4416972" cy="2895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100" dirty="0"/>
              <a:t>The particulate matter is left in the form of a thin dust mat on the insides of the </a:t>
            </a:r>
            <a:r>
              <a:rPr lang="en-US" sz="2100" dirty="0" smtClean="0"/>
              <a:t>bag. This </a:t>
            </a:r>
            <a:r>
              <a:rPr lang="en-US" sz="2100" dirty="0"/>
              <a:t>dust mat </a:t>
            </a:r>
            <a:r>
              <a:rPr lang="en-US" sz="2100" dirty="0" smtClean="0"/>
              <a:t>further acts </a:t>
            </a:r>
            <a:r>
              <a:rPr lang="en-US" sz="2100" dirty="0"/>
              <a:t>as a filtering </a:t>
            </a:r>
            <a:r>
              <a:rPr lang="en-US" sz="2100" dirty="0" smtClean="0"/>
              <a:t>medium.</a:t>
            </a:r>
          </a:p>
          <a:p>
            <a:pPr marL="0" indent="0" algn="just">
              <a:buNone/>
            </a:pPr>
            <a:r>
              <a:rPr lang="en-US" sz="2100" dirty="0"/>
              <a:t>T</a:t>
            </a:r>
            <a:r>
              <a:rPr lang="en-US" sz="2100" dirty="0" smtClean="0"/>
              <a:t>he </a:t>
            </a:r>
            <a:r>
              <a:rPr lang="en-US" sz="2100" dirty="0"/>
              <a:t>efficiency of the filter gag to sieve particles of 0.5 </a:t>
            </a:r>
            <a:r>
              <a:rPr lang="en-US" sz="2100" dirty="0" smtClean="0"/>
              <a:t>µm. Filter </a:t>
            </a:r>
            <a:r>
              <a:rPr lang="en-US" sz="2100" dirty="0"/>
              <a:t>bags must be cleaned occasionally by a mechanical </a:t>
            </a:r>
            <a:r>
              <a:rPr lang="en-US" sz="2100" dirty="0" smtClean="0"/>
              <a:t>shaker</a:t>
            </a:r>
            <a:endParaRPr lang="en-US" sz="21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8091" y="762000"/>
            <a:ext cx="3959352" cy="54102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3. FABRIC FILTERS (BAGHOUSE FILTERS)</a:t>
            </a:r>
          </a:p>
          <a:p>
            <a:pPr algn="just"/>
            <a:r>
              <a:rPr lang="en-US" dirty="0"/>
              <a:t>They use filtration to separate dust particulates from dusty gases. They are one of the most efficient and cost effective types of dust collectors available and can achieve a collection efficiency of more than 99% for very fine particulates.</a:t>
            </a:r>
          </a:p>
          <a:p>
            <a:pPr algn="just"/>
            <a:r>
              <a:rPr lang="en-US" dirty="0"/>
              <a:t>Dust-laden gases enter the baghouse and pass through fabric bags that act as filters. The bags can be of woven or felted cotton, synthetic, or glass-fiber material in either a tube or envelope shape.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9" y="609600"/>
            <a:ext cx="441697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550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943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rgbClr val="00B0F0"/>
                </a:solidFill>
              </a:rPr>
              <a:t>1.6.2. CONTROL EQUIPMENTS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547255"/>
            <a:ext cx="4419600" cy="5624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4. ELECTROSTATIC PRECIPITATOR</a:t>
            </a:r>
          </a:p>
          <a:p>
            <a:pPr marL="0" indent="0" algn="just">
              <a:buNone/>
            </a:pPr>
            <a:r>
              <a:rPr lang="en-US" sz="1800" dirty="0"/>
              <a:t>A number of high-voltage, direct-current discharge electrodes are placed between </a:t>
            </a:r>
            <a:r>
              <a:rPr lang="en-US" sz="1800" dirty="0" smtClean="0"/>
              <a:t>grounded (positively charged) collecting electrodes.</a:t>
            </a:r>
          </a:p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negative ions migrate towards the grounded surface and pass on their negative charge to the dust </a:t>
            </a:r>
            <a:r>
              <a:rPr lang="en-US" sz="1800" dirty="0" smtClean="0"/>
              <a:t>particles also</a:t>
            </a:r>
            <a:r>
              <a:rPr lang="en-US" sz="1800" dirty="0"/>
              <a:t>. Then these negatively charged dust particles are electrostatically drawn towards the positively charged </a:t>
            </a:r>
            <a:r>
              <a:rPr lang="en-US" sz="1800" dirty="0" smtClean="0"/>
              <a:t>collector surface</a:t>
            </a:r>
            <a:r>
              <a:rPr lang="en-US" sz="1800" dirty="0"/>
              <a:t>, where they finally get deposited. </a:t>
            </a:r>
          </a:p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collecting surface is vibrated periodically to remove the collected dust </a:t>
            </a:r>
            <a:r>
              <a:rPr lang="en-US" sz="1800" dirty="0" smtClean="0"/>
              <a:t>particles.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913622" y="2679069"/>
            <a:ext cx="3578844" cy="29233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 descr="C:\Users\dell\Desktop\ele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4109688" cy="3454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28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581</TotalTime>
  <Words>1249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1.6. INDUSTRIAL DUST CONTROL METHODS AND  EQUIPMENTS</vt:lpstr>
      <vt:lpstr>1.6.1. CONTROL METHODS</vt:lpstr>
      <vt:lpstr>1.6.1. CONTROL METHODS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1.6.2. CONTROL EQUIPMENTS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1.6. INDUSTRIAL DUST CONTROL METHODS AND  EQUIPMENTS</dc:title>
  <dc:creator>dell</dc:creator>
  <cp:lastModifiedBy>LOKANTHALI</cp:lastModifiedBy>
  <cp:revision>43</cp:revision>
  <dcterms:created xsi:type="dcterms:W3CDTF">2006-08-16T00:00:00Z</dcterms:created>
  <dcterms:modified xsi:type="dcterms:W3CDTF">2019-02-07T02:15:09Z</dcterms:modified>
</cp:coreProperties>
</file>