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9" r:id="rId4"/>
    <p:sldId id="28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86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91" r:id="rId23"/>
    <p:sldId id="293" r:id="rId24"/>
    <p:sldId id="295" r:id="rId25"/>
    <p:sldId id="297" r:id="rId26"/>
    <p:sldId id="299" r:id="rId27"/>
    <p:sldId id="301" r:id="rId28"/>
    <p:sldId id="303" r:id="rId29"/>
    <p:sldId id="305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CA9E91C-99B6-48B1-8EC9-3E085D27C4AE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/>
              </a:pPr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716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1142640"/>
            <a:ext cx="4114800" cy="30862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400280"/>
            <a:ext cx="5486399" cy="3600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defRPr>
            </a:lvl1pPr>
          </a:lstStyle>
          <a:p>
            <a:pPr lvl="0"/>
            <a:fld id="{3EF53C6C-989C-4665-BCCF-A46F67405B1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4A615FD4-1A31-4132-879A-57114F196665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FAC1ED1E-2347-438D-BA1C-E728EBF7AA64}" type="slidenum">
              <a:rPr/>
              <a:pPr lvl="0"/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2354006E-874E-47CF-8666-C9B4E9266230}" type="slidenum">
              <a:rPr/>
              <a:pPr lvl="0"/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FCAECF5B-58DD-4D71-BBA7-9837D1F44F6F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AEE1EF73-5943-4A68-BFF3-18318A9425A9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3DCF95B-3664-4E52-8D23-240EADBE9D2D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C8677915-89EC-4110-9AD4-98E1B7FF19C3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B3E74993-BA2E-4BC4-B4FB-197BD71F8A8B}" type="slidenum">
              <a:rPr/>
              <a:pPr lvl="0"/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2AB1463C-0FDC-47F5-B24A-9538CCCBBA57}" type="slidenum">
              <a:rPr/>
              <a:pPr lvl="0"/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747CA607-9041-449C-87F5-71DF79E54FA8}" type="slidenum">
              <a:rPr/>
              <a:pPr lvl="0"/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58C52D4E-CE6E-48D2-8CC3-8DF65FE21811}" type="slidenum">
              <a:rPr/>
              <a:pPr lvl="0"/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60CD3B-FDA3-4A18-900C-0EDE468059C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CAF49-5788-4594-BA73-903696A1301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CACED-D8A7-40D8-8516-FB6004940BD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34222D-39A9-4EAD-8BE1-CBFE2AA88A81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E80370-6E11-43D6-98AC-0D51C6FA429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A38D04-FEFF-4DD1-822D-CF87368AA53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6B5732-05C0-40F7-9933-1D6942FF9C1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028CBF-A846-4968-B5CA-8D0EB5BC69D6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A511FA-974F-4E49-BFE6-300A4F3B78F2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8A4499-D3E8-440D-B632-BF5A40B959E8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CA946A8-AC28-496B-A7E3-B465A3D1C1D9}" type="datetime1">
              <a:rPr lang="en-US" smtClean="0"/>
              <a:pPr lvl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9E8A1F-4F77-4FB8-AE2D-BD3E214685D3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28560" y="365040"/>
            <a:ext cx="7886879" cy="13255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8560" y="1825200"/>
            <a:ext cx="7886879" cy="43513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28200" y="6356520"/>
            <a:ext cx="2057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CA946A8-AC28-496B-A7E3-B465A3D1C1D9}" type="datetime1">
              <a:rPr lang="en-US"/>
              <a:pPr lvl="0"/>
              <a:t>1/23/2020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29040" y="6356520"/>
            <a:ext cx="30859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57680" y="6356520"/>
            <a:ext cx="2057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3DC2F8E4-C048-4D55-A655-8CA35AABCDF6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rtl="0" hangingPunct="1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34"/>
        </a:defRPr>
      </a:lvl1pPr>
    </p:titleStyle>
    <p:bodyStyle>
      <a:lvl1pPr marL="0" marR="0" indent="0" algn="l" rtl="0" hangingPunct="1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8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ater Pol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122480"/>
            <a:ext cx="7772400" cy="23875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ctr"/>
            <a:br>
              <a:rPr lang="en-US" sz="6000">
                <a:solidFill>
                  <a:srgbClr val="4472C4"/>
                </a:solidFill>
              </a:rPr>
            </a:br>
            <a:r>
              <a:rPr lang="en-US" sz="6000">
                <a:solidFill>
                  <a:srgbClr val="4472C4"/>
                </a:solidFill>
              </a:rPr>
              <a:t>Water </a:t>
            </a:r>
            <a:r>
              <a:rPr lang="en-US" sz="6000" dirty="0">
                <a:solidFill>
                  <a:srgbClr val="4472C4"/>
                </a:solidFill>
              </a:rPr>
              <a:t>Pollution </a:t>
            </a:r>
            <a:br>
              <a:rPr lang="en-US" sz="6000" dirty="0">
                <a:solidFill>
                  <a:srgbClr val="4472C4"/>
                </a:solidFill>
              </a:rPr>
            </a:br>
            <a:r>
              <a:rPr lang="en-US" sz="6000" dirty="0">
                <a:solidFill>
                  <a:srgbClr val="4472C4"/>
                </a:solidFill>
              </a:rPr>
              <a:t>&amp; </a:t>
            </a:r>
            <a:br>
              <a:rPr lang="en-US" sz="6000" dirty="0">
                <a:solidFill>
                  <a:srgbClr val="4472C4"/>
                </a:solidFill>
              </a:rPr>
            </a:br>
            <a:r>
              <a:rPr lang="en-US" sz="6000" dirty="0">
                <a:solidFill>
                  <a:srgbClr val="4472C4"/>
                </a:solidFill>
              </a:rPr>
              <a:t>Treatment Process</a:t>
            </a:r>
          </a:p>
        </p:txBody>
      </p:sp>
      <p:sp>
        <p:nvSpPr>
          <p:cNvPr id="3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A7E1C20-2A67-4992-B536-5EF9EA405EF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US" sz="14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ffect on Hum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Effect on Humans</a:t>
            </a:r>
          </a:p>
        </p:txBody>
      </p:sp>
      <p:sp>
        <p:nvSpPr>
          <p:cNvPr id="3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78BAA78-EF74-481D-9CD7-D97B099B7E9E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pic>
        <p:nvPicPr>
          <p:cNvPr id="4" name="Picture1" descr="20T2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 t="5226"/>
          <a:stretch>
            <a:fillRect/>
          </a:stretch>
        </p:blipFill>
        <p:spPr>
          <a:xfrm>
            <a:off x="428760" y="1690560"/>
            <a:ext cx="8286480" cy="47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ater Ec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Water Ecology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4719" y="1515960"/>
            <a:ext cx="7886879" cy="1609920"/>
          </a:xfrm>
        </p:spPr>
        <p:txBody>
          <a:bodyPr wrap="square" lIns="91440" tIns="45720" rIns="91440" bIns="45720"/>
          <a:lstStyle/>
          <a:p>
            <a:pPr lvl="0">
              <a:lnSpc>
                <a:spcPct val="7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600"/>
              <a:t>Producers – Algae, Phytoplankton</a:t>
            </a:r>
          </a:p>
          <a:p>
            <a:pPr lvl="0">
              <a:lnSpc>
                <a:spcPct val="7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600"/>
              <a:t>Consumers – Zooplankton, Fish &amp; others</a:t>
            </a:r>
          </a:p>
          <a:p>
            <a:pPr lvl="0">
              <a:lnSpc>
                <a:spcPct val="7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600"/>
              <a:t>Decomposers – Bacteria</a:t>
            </a:r>
          </a:p>
          <a:p>
            <a:pPr lvl="0">
              <a:lnSpc>
                <a:spcPct val="7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600"/>
              <a:t>Nutrients – N, P, C and S(occasionally)</a:t>
            </a:r>
          </a:p>
          <a:p>
            <a:pPr lvl="0">
              <a:lnSpc>
                <a:spcPct val="7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sz="2600"/>
          </a:p>
          <a:p>
            <a:pPr lvl="0">
              <a:lnSpc>
                <a:spcPct val="7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sz="2600"/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51F49F2-4E1D-4C86-880D-AE8B34C02EB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tent Placeholder 2"/>
          <p:cNvSpPr/>
          <p:nvPr/>
        </p:nvSpPr>
        <p:spPr>
          <a:xfrm>
            <a:off x="504719" y="3429000"/>
            <a:ext cx="6734160" cy="371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rPr>
              <a:t>Photosynthesis</a:t>
            </a:r>
          </a:p>
          <a:p>
            <a:pPr marL="228600" marR="0" lvl="0" indent="-228600" algn="l" rtl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US" sz="28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  <a:p>
            <a:pPr marL="228600" marR="0" lvl="0" indent="-228600" algn="l" rtl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tabLst>
                <a:tab pos="228600" algn="l"/>
                <a:tab pos="685800" algn="l"/>
                <a:tab pos="1143000" algn="l"/>
                <a:tab pos="1600199" algn="l"/>
                <a:tab pos="2057400" algn="l"/>
                <a:tab pos="2514600" algn="l"/>
                <a:tab pos="2971799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4999" algn="l"/>
                <a:tab pos="6172200" algn="l"/>
                <a:tab pos="6629399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US" sz="2800" b="0" i="0" u="none" strike="noStrike" cap="none" baseline="0">
              <a:ln>
                <a:noFill/>
              </a:ln>
              <a:solidFill>
                <a:srgbClr val="000000"/>
              </a:solidFill>
              <a:latin typeface="Calibri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rPr>
              <a:t>Respiration</a:t>
            </a: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04719" y="4025880"/>
            <a:ext cx="7581960" cy="91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504719" y="5361120"/>
            <a:ext cx="7452000" cy="9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515" y="1756229"/>
            <a:ext cx="4191837" cy="2838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3051" y="1756229"/>
            <a:ext cx="4246072" cy="28382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0351" y="4869934"/>
            <a:ext cx="1921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Polluted River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800525" y="4869934"/>
            <a:ext cx="2150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Floating Sludge </a:t>
            </a:r>
          </a:p>
        </p:txBody>
      </p:sp>
    </p:spTree>
    <p:extLst>
      <p:ext uri="{BB962C8B-B14F-4D97-AF65-F5344CB8AC3E}">
        <p14:creationId xmlns:p14="http://schemas.microsoft.com/office/powerpoint/2010/main" val="239093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roundwater Pol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865080" y="1090440"/>
            <a:ext cx="7650360" cy="6065420"/>
            <a:chOff x="865080" y="1090440"/>
            <a:chExt cx="7650360" cy="6065420"/>
          </a:xfrm>
        </p:grpSpPr>
        <p:pic>
          <p:nvPicPr>
            <p:cNvPr id="3" name="Picture1" descr="2011_E"/>
            <p:cNvPicPr>
              <a:picLocks noChangeAspect="1"/>
            </p:cNvPicPr>
            <p:nvPr/>
          </p:nvPicPr>
          <p:blipFill>
            <a:blip r:embed="rId3" cstate="print">
              <a:lum/>
              <a:alphaModFix/>
            </a:blip>
            <a:srcRect/>
            <a:stretch>
              <a:fillRect/>
            </a:stretch>
          </p:blipFill>
          <p:spPr>
            <a:xfrm>
              <a:off x="1057680" y="1090440"/>
              <a:ext cx="7106760" cy="56548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 Box 5"/>
            <p:cNvSpPr/>
            <p:nvPr/>
          </p:nvSpPr>
          <p:spPr>
            <a:xfrm>
              <a:off x="4364640" y="1238760"/>
              <a:ext cx="125748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Polluted air</a:t>
              </a:r>
            </a:p>
          </p:txBody>
        </p:sp>
        <p:sp>
          <p:nvSpPr>
            <p:cNvPr id="5" name="Text Box 6"/>
            <p:cNvSpPr/>
            <p:nvPr/>
          </p:nvSpPr>
          <p:spPr>
            <a:xfrm>
              <a:off x="6972479" y="2012760"/>
              <a:ext cx="1437119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Hazardous waste injection well</a:t>
              </a:r>
            </a:p>
          </p:txBody>
        </p:sp>
        <p:sp>
          <p:nvSpPr>
            <p:cNvPr id="6" name="Text Box 7"/>
            <p:cNvSpPr/>
            <p:nvPr/>
          </p:nvSpPr>
          <p:spPr>
            <a:xfrm>
              <a:off x="4208040" y="2183039"/>
              <a:ext cx="113580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Pesticides and fertilizers</a:t>
              </a:r>
            </a:p>
          </p:txBody>
        </p:sp>
        <p:sp>
          <p:nvSpPr>
            <p:cNvPr id="7" name="Text Box 8"/>
            <p:cNvSpPr/>
            <p:nvPr/>
          </p:nvSpPr>
          <p:spPr>
            <a:xfrm>
              <a:off x="2690640" y="2594160"/>
              <a:ext cx="941399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Deicing road salt</a:t>
              </a:r>
            </a:p>
          </p:txBody>
        </p:sp>
        <p:sp>
          <p:nvSpPr>
            <p:cNvPr id="8" name="Text Box 9"/>
            <p:cNvSpPr/>
            <p:nvPr/>
          </p:nvSpPr>
          <p:spPr>
            <a:xfrm>
              <a:off x="865080" y="2683800"/>
              <a:ext cx="109260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Coal strip mine runoff</a:t>
              </a:r>
            </a:p>
          </p:txBody>
        </p:sp>
        <p:sp>
          <p:nvSpPr>
            <p:cNvPr id="9" name="Text Box 10"/>
            <p:cNvSpPr/>
            <p:nvPr/>
          </p:nvSpPr>
          <p:spPr>
            <a:xfrm>
              <a:off x="5676120" y="2754719"/>
              <a:ext cx="147060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Buried gasoline and solvent tanks</a:t>
              </a:r>
            </a:p>
          </p:txBody>
        </p:sp>
        <p:sp>
          <p:nvSpPr>
            <p:cNvPr id="10" name="Text Box 11"/>
            <p:cNvSpPr/>
            <p:nvPr/>
          </p:nvSpPr>
          <p:spPr>
            <a:xfrm>
              <a:off x="2137320" y="3322799"/>
              <a:ext cx="101628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Pumping well</a:t>
              </a:r>
            </a:p>
          </p:txBody>
        </p:sp>
        <p:sp>
          <p:nvSpPr>
            <p:cNvPr id="11" name="Text Box 12"/>
            <p:cNvSpPr/>
            <p:nvPr/>
          </p:nvSpPr>
          <p:spPr>
            <a:xfrm>
              <a:off x="4879080" y="3187440"/>
              <a:ext cx="117036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Gasoline station</a:t>
              </a:r>
            </a:p>
          </p:txBody>
        </p:sp>
        <p:sp>
          <p:nvSpPr>
            <p:cNvPr id="12" name="Text Box 13"/>
            <p:cNvSpPr/>
            <p:nvPr/>
          </p:nvSpPr>
          <p:spPr>
            <a:xfrm>
              <a:off x="6719400" y="3147119"/>
              <a:ext cx="129888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Cesspool, septic tank</a:t>
              </a:r>
            </a:p>
          </p:txBody>
        </p:sp>
        <p:sp>
          <p:nvSpPr>
            <p:cNvPr id="13" name="Text Box 14"/>
            <p:cNvSpPr/>
            <p:nvPr/>
          </p:nvSpPr>
          <p:spPr>
            <a:xfrm>
              <a:off x="2437200" y="3763080"/>
              <a:ext cx="146124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Waste lagoon</a:t>
              </a:r>
            </a:p>
          </p:txBody>
        </p:sp>
        <p:sp>
          <p:nvSpPr>
            <p:cNvPr id="14" name="Text Box 15"/>
            <p:cNvSpPr/>
            <p:nvPr/>
          </p:nvSpPr>
          <p:spPr>
            <a:xfrm>
              <a:off x="5912999" y="3816720"/>
              <a:ext cx="77544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Sewer</a:t>
              </a:r>
            </a:p>
          </p:txBody>
        </p:sp>
        <p:sp>
          <p:nvSpPr>
            <p:cNvPr id="15" name="Text Box 16"/>
            <p:cNvSpPr/>
            <p:nvPr/>
          </p:nvSpPr>
          <p:spPr>
            <a:xfrm>
              <a:off x="4692960" y="3526200"/>
              <a:ext cx="112104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Water pumping well</a:t>
              </a:r>
            </a:p>
          </p:txBody>
        </p:sp>
        <p:sp>
          <p:nvSpPr>
            <p:cNvPr id="16" name="Text Box 17"/>
            <p:cNvSpPr/>
            <p:nvPr/>
          </p:nvSpPr>
          <p:spPr>
            <a:xfrm>
              <a:off x="4465080" y="3918600"/>
              <a:ext cx="89316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Landfill</a:t>
              </a:r>
            </a:p>
          </p:txBody>
        </p:sp>
        <p:sp>
          <p:nvSpPr>
            <p:cNvPr id="17" name="Text Box 18"/>
            <p:cNvSpPr/>
            <p:nvPr/>
          </p:nvSpPr>
          <p:spPr>
            <a:xfrm>
              <a:off x="7551360" y="4304160"/>
              <a:ext cx="96408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Leakage from faulty casing</a:t>
              </a:r>
            </a:p>
          </p:txBody>
        </p:sp>
        <p:sp>
          <p:nvSpPr>
            <p:cNvPr id="18" name="Text Box 19"/>
            <p:cNvSpPr/>
            <p:nvPr/>
          </p:nvSpPr>
          <p:spPr>
            <a:xfrm>
              <a:off x="3413880" y="4316400"/>
              <a:ext cx="1264319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Accidental spills</a:t>
              </a:r>
            </a:p>
          </p:txBody>
        </p:sp>
        <p:sp>
          <p:nvSpPr>
            <p:cNvPr id="19" name="Text Box 20"/>
            <p:cNvSpPr/>
            <p:nvPr/>
          </p:nvSpPr>
          <p:spPr>
            <a:xfrm>
              <a:off x="7062480" y="4882680"/>
              <a:ext cx="1139760" cy="309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Discharge</a:t>
              </a:r>
            </a:p>
          </p:txBody>
        </p:sp>
        <p:sp>
          <p:nvSpPr>
            <p:cNvPr id="20" name="Text Box 21"/>
            <p:cNvSpPr/>
            <p:nvPr/>
          </p:nvSpPr>
          <p:spPr>
            <a:xfrm>
              <a:off x="5930640" y="5532120"/>
              <a:ext cx="162036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Groundwater flow</a:t>
              </a:r>
            </a:p>
          </p:txBody>
        </p:sp>
        <p:sp>
          <p:nvSpPr>
            <p:cNvPr id="21" name="Text Box 22"/>
            <p:cNvSpPr/>
            <p:nvPr/>
          </p:nvSpPr>
          <p:spPr>
            <a:xfrm rot="1469400">
              <a:off x="3276827" y="6177484"/>
              <a:ext cx="237996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Unconfined freshwater aquifer</a:t>
              </a:r>
            </a:p>
          </p:txBody>
        </p:sp>
        <p:sp>
          <p:nvSpPr>
            <p:cNvPr id="22" name="Text Box 23"/>
            <p:cNvSpPr/>
            <p:nvPr/>
          </p:nvSpPr>
          <p:spPr>
            <a:xfrm rot="1462800">
              <a:off x="3335325" y="6615140"/>
              <a:ext cx="2779200" cy="540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Confined freshwater aquifer</a:t>
              </a: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6675119" y="5204160"/>
              <a:ext cx="1518840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1" i="0" u="none" strike="noStrike" cap="non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ＭＳ Ｐゴシック" pitchFamily="34"/>
                  <a:cs typeface="ＭＳ Ｐゴシック" pitchFamily="34"/>
                </a:rPr>
                <a:t>Confined aquifer</a:t>
              </a:r>
            </a:p>
          </p:txBody>
        </p:sp>
        <p:sp>
          <p:nvSpPr>
            <p:cNvPr id="24" name="Line 25"/>
            <p:cNvSpPr/>
            <p:nvPr/>
          </p:nvSpPr>
          <p:spPr>
            <a:xfrm>
              <a:off x="5289120" y="1377000"/>
              <a:ext cx="330480" cy="14040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" name="Line 26"/>
            <p:cNvSpPr/>
            <p:nvPr/>
          </p:nvSpPr>
          <p:spPr>
            <a:xfrm flipV="1">
              <a:off x="7551360" y="2406239"/>
              <a:ext cx="291960" cy="290521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" name="Line 27"/>
            <p:cNvSpPr/>
            <p:nvPr/>
          </p:nvSpPr>
          <p:spPr>
            <a:xfrm>
              <a:off x="1379159" y="3083040"/>
              <a:ext cx="114840" cy="26748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7" name="Line 28"/>
            <p:cNvSpPr/>
            <p:nvPr/>
          </p:nvSpPr>
          <p:spPr>
            <a:xfrm flipV="1">
              <a:off x="1900440" y="3498119"/>
              <a:ext cx="295920" cy="196561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8" name="Line 29"/>
            <p:cNvSpPr/>
            <p:nvPr/>
          </p:nvSpPr>
          <p:spPr>
            <a:xfrm>
              <a:off x="2836440" y="3963959"/>
              <a:ext cx="120239" cy="295921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" name="Line 30"/>
            <p:cNvSpPr/>
            <p:nvPr/>
          </p:nvSpPr>
          <p:spPr>
            <a:xfrm flipH="1">
              <a:off x="3927960" y="4091400"/>
              <a:ext cx="131040" cy="27720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" name="Line 31"/>
            <p:cNvSpPr/>
            <p:nvPr/>
          </p:nvSpPr>
          <p:spPr>
            <a:xfrm flipV="1">
              <a:off x="3354840" y="2696760"/>
              <a:ext cx="363960" cy="3996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1" name="Line 32"/>
            <p:cNvSpPr/>
            <p:nvPr/>
          </p:nvSpPr>
          <p:spPr>
            <a:xfrm flipH="1">
              <a:off x="4722479" y="4111560"/>
              <a:ext cx="64081" cy="26352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2" name="Line 33"/>
            <p:cNvSpPr/>
            <p:nvPr/>
          </p:nvSpPr>
          <p:spPr>
            <a:xfrm flipH="1" flipV="1">
              <a:off x="5437440" y="3915360"/>
              <a:ext cx="184680" cy="19548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3" name="Line 34"/>
            <p:cNvSpPr/>
            <p:nvPr/>
          </p:nvSpPr>
          <p:spPr>
            <a:xfrm flipV="1">
              <a:off x="6873480" y="3539160"/>
              <a:ext cx="153720" cy="26244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4" name="Line 35"/>
            <p:cNvSpPr/>
            <p:nvPr/>
          </p:nvSpPr>
          <p:spPr>
            <a:xfrm>
              <a:off x="7293960" y="4368600"/>
              <a:ext cx="299880" cy="6012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5" name="Line 36"/>
            <p:cNvSpPr/>
            <p:nvPr/>
          </p:nvSpPr>
          <p:spPr>
            <a:xfrm>
              <a:off x="6329519" y="5268239"/>
              <a:ext cx="388081" cy="49321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6" name="Line 37"/>
            <p:cNvSpPr/>
            <p:nvPr/>
          </p:nvSpPr>
          <p:spPr>
            <a:xfrm>
              <a:off x="5493960" y="5139720"/>
              <a:ext cx="475200" cy="49392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7" name="Line 38"/>
            <p:cNvSpPr/>
            <p:nvPr/>
          </p:nvSpPr>
          <p:spPr>
            <a:xfrm>
              <a:off x="5416200" y="5488200"/>
              <a:ext cx="566280" cy="138959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8" name="Line 39"/>
            <p:cNvSpPr/>
            <p:nvPr/>
          </p:nvSpPr>
          <p:spPr>
            <a:xfrm flipH="1">
              <a:off x="6515640" y="3133800"/>
              <a:ext cx="57240" cy="88380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9" name="Line 40"/>
            <p:cNvSpPr/>
            <p:nvPr/>
          </p:nvSpPr>
          <p:spPr>
            <a:xfrm>
              <a:off x="4797360" y="3282479"/>
              <a:ext cx="113760" cy="101521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0" name="Line 41"/>
            <p:cNvSpPr/>
            <p:nvPr/>
          </p:nvSpPr>
          <p:spPr>
            <a:xfrm flipH="1">
              <a:off x="6037560" y="4020479"/>
              <a:ext cx="65520" cy="132481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41" name="Title 40"/>
          <p:cNvSpPr txBox="1">
            <a:spLocks noGrp="1"/>
          </p:cNvSpPr>
          <p:nvPr>
            <p:ph type="title" idx="4294967295"/>
          </p:nvPr>
        </p:nvSpPr>
        <p:spPr>
          <a:xfrm>
            <a:off x="522000" y="254160"/>
            <a:ext cx="7886520" cy="1325520"/>
          </a:xfrm>
        </p:spPr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Groundwater Pollution</a:t>
            </a:r>
          </a:p>
        </p:txBody>
      </p:sp>
      <p:sp>
        <p:nvSpPr>
          <p:cNvPr id="42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CE8CC49-C0B3-4C5A-BB4B-FF51D550967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asures of Wat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Measures of Water Quality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45720" rIns="91440" bIns="45720"/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Dissolved Oxygen (DO)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Oxygen Demand – BOD and COD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Nitrogen and Phosphorus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Solids – Suspended and Total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Presence of infections, bacteria and viruses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Turbidity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pH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Heavy metals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dirty="0"/>
              <a:t>Color, taste and odor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 dirty="0"/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04666A8-2B3A-4694-AE84-29E02046AFD7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28561" y="103783"/>
            <a:ext cx="7886879" cy="1325520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Biochemical Oxygen Demand</a:t>
            </a:r>
            <a:br>
              <a:rPr lang="en-US" sz="3200" dirty="0"/>
            </a:br>
            <a:r>
              <a:rPr lang="en-US" sz="3200" dirty="0"/>
              <a:t>• </a:t>
            </a:r>
            <a:r>
              <a:rPr lang="en-US" sz="2800" dirty="0">
                <a:latin typeface="+mn-lt"/>
              </a:rPr>
              <a:t>Rate of oxygen use by microorganisms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Not a measure of some specific pollutant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But measure of the amount of oxygen required by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   aerobic bacteria to stabilize decomposable organic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  matter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BOD increases as waste increases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BOD decreases if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Contamination is absent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Microorganisms not present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• Available microorganism not interested in    	  consuming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AF82AB9-F05E-4C73-9C5A-06E87E20E4B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543" y="517382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/>
              <a:t>Dissolved Oxygen</a:t>
            </a:r>
          </a:p>
          <a:p>
            <a:r>
              <a:rPr lang="en-US" sz="3200" dirty="0"/>
              <a:t>• Inversely proportional to</a:t>
            </a:r>
          </a:p>
          <a:p>
            <a:r>
              <a:rPr lang="en-US" sz="3200" dirty="0"/>
              <a:t>temperature</a:t>
            </a:r>
          </a:p>
          <a:p>
            <a:r>
              <a:rPr lang="en-US" sz="3200" dirty="0"/>
              <a:t>• maximum amount of</a:t>
            </a:r>
          </a:p>
          <a:p>
            <a:r>
              <a:rPr lang="en-US" sz="3200" dirty="0"/>
              <a:t>oxygen that can be</a:t>
            </a:r>
          </a:p>
          <a:p>
            <a:r>
              <a:rPr lang="en-US" sz="3200" dirty="0"/>
              <a:t>dissolved in water at 0 ◦ C</a:t>
            </a:r>
          </a:p>
          <a:p>
            <a:r>
              <a:rPr lang="en-US" sz="3200" dirty="0"/>
              <a:t>• measured either with an</a:t>
            </a:r>
          </a:p>
          <a:p>
            <a:r>
              <a:rPr lang="en-US" sz="3200" dirty="0"/>
              <a:t>oxygen probe (galvanic</a:t>
            </a:r>
          </a:p>
          <a:p>
            <a:r>
              <a:rPr lang="en-US" sz="3200" dirty="0"/>
              <a:t>cell) or by iodometric</a:t>
            </a:r>
          </a:p>
          <a:p>
            <a:r>
              <a:rPr lang="en-US" sz="3200" dirty="0"/>
              <a:t>titration (Winkers test)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195" y="1136667"/>
            <a:ext cx="3601599" cy="39628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19863" y="5349474"/>
            <a:ext cx="148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Oxygen Probe</a:t>
            </a:r>
          </a:p>
        </p:txBody>
      </p:sp>
    </p:spTree>
    <p:extLst>
      <p:ext uri="{BB962C8B-B14F-4D97-AF65-F5344CB8AC3E}">
        <p14:creationId xmlns:p14="http://schemas.microsoft.com/office/powerpoint/2010/main" val="84135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29" y="427002"/>
            <a:ext cx="811348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B.O.D.</a:t>
            </a:r>
          </a:p>
          <a:p>
            <a:r>
              <a:rPr lang="en-US" sz="2800" dirty="0"/>
              <a:t>• Samples taken and put in 60ml or 300ml bottle</a:t>
            </a:r>
          </a:p>
          <a:p>
            <a:r>
              <a:rPr lang="en-US" sz="2800" dirty="0"/>
              <a:t>• One sample analyzed immediately – measure DO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Specified Time		5 Days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Specified Temperature	20 C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Specified Conditions		In the Dark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			In the Presence of Bacteria</a:t>
            </a:r>
          </a:p>
          <a:p>
            <a:endParaRPr lang="en-US" sz="2800" dirty="0"/>
          </a:p>
          <a:p>
            <a:r>
              <a:rPr lang="en-US" sz="2800" dirty="0"/>
              <a:t>• Second sealed and stored under:</a:t>
            </a:r>
          </a:p>
          <a:p>
            <a:r>
              <a:rPr lang="en-US" sz="2800" dirty="0"/>
              <a:t>• After 5 days, amount of DO measure.</a:t>
            </a:r>
          </a:p>
          <a:p>
            <a:r>
              <a:rPr lang="en-US" sz="2800" dirty="0"/>
              <a:t>• BOD 5  = Initial DO – End DO (mg/L)</a:t>
            </a:r>
          </a:p>
        </p:txBody>
      </p:sp>
    </p:spTree>
    <p:extLst>
      <p:ext uri="{BB962C8B-B14F-4D97-AF65-F5344CB8AC3E}">
        <p14:creationId xmlns:p14="http://schemas.microsoft.com/office/powerpoint/2010/main" val="127029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171" y="423653"/>
            <a:ext cx="7875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B.O.D</a:t>
            </a:r>
          </a:p>
          <a:p>
            <a:r>
              <a:rPr lang="en-US" sz="2400" dirty="0"/>
              <a:t>• If instead of stopping test after 5 days and measure DO each</a:t>
            </a:r>
          </a:p>
          <a:p>
            <a:r>
              <a:rPr lang="en-US" sz="2400" dirty="0"/>
              <a:t>day, we get following curve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199" y="5450597"/>
            <a:ext cx="7961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sz="2400" dirty="0"/>
              <a:t>This discontinuity –due to the demand for oxygen by the microorganisms that decompose nitrogenous organic compounds to inorganic nitrogen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4465"/>
          <a:stretch/>
        </p:blipFill>
        <p:spPr>
          <a:xfrm>
            <a:off x="1414524" y="2157941"/>
            <a:ext cx="4986276" cy="32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457" y="261257"/>
            <a:ext cx="7924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Chemical Oxygen Demand</a:t>
            </a:r>
          </a:p>
          <a:p>
            <a:endParaRPr lang="en-US" sz="3200" b="1" dirty="0"/>
          </a:p>
          <a:p>
            <a:r>
              <a:rPr lang="en-US" sz="3200" dirty="0"/>
              <a:t>• BOD test takes 5 days to run – slow</a:t>
            </a:r>
          </a:p>
          <a:p>
            <a:r>
              <a:rPr lang="en-US" sz="3200" dirty="0"/>
              <a:t>• organic compounds oxidized chemically instead of biologically and shorten the test in    COD</a:t>
            </a:r>
          </a:p>
          <a:p>
            <a:r>
              <a:rPr lang="en-US" sz="3200" dirty="0"/>
              <a:t>• All organic compounds – oxidized</a:t>
            </a:r>
          </a:p>
          <a:p>
            <a:r>
              <a:rPr lang="en-US" sz="3200" dirty="0"/>
              <a:t>• results always higher than BOD results</a:t>
            </a:r>
          </a:p>
          <a:p>
            <a:r>
              <a:rPr lang="en-US" sz="3200" dirty="0"/>
              <a:t>• </a:t>
            </a:r>
            <a:r>
              <a:rPr lang="en-US" sz="3200" dirty="0" err="1"/>
              <a:t>Eg</a:t>
            </a:r>
            <a:r>
              <a:rPr lang="en-US" sz="3200" dirty="0"/>
              <a:t>. Wood pulping waste, cellulose are easily</a:t>
            </a:r>
          </a:p>
          <a:p>
            <a:r>
              <a:rPr lang="en-US" sz="3200" dirty="0"/>
              <a:t>oxidized chemically (high COD) but are very slow to decompose biologically (low BOD).</a:t>
            </a:r>
          </a:p>
        </p:txBody>
      </p:sp>
    </p:spTree>
    <p:extLst>
      <p:ext uri="{BB962C8B-B14F-4D97-AF65-F5344CB8AC3E}">
        <p14:creationId xmlns:p14="http://schemas.microsoft.com/office/powerpoint/2010/main" val="272943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is Water Pollutio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What is Water Pollution?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The mixing of undesirable substances in water in an uncontrolled amount beyond the tolerable capacity is Water Pollution.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67FF31-445F-40B7-971D-5014C85C18B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72" y="3060870"/>
            <a:ext cx="4976653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627" y="641368"/>
            <a:ext cx="81933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Turbidity</a:t>
            </a:r>
          </a:p>
          <a:p>
            <a:endParaRPr lang="en-US" sz="4800" dirty="0"/>
          </a:p>
          <a:p>
            <a:r>
              <a:rPr lang="en-US" sz="3200" dirty="0"/>
              <a:t>• Water is not clear but is “dirty,” in the sense that light transmission reduced</a:t>
            </a:r>
          </a:p>
          <a:p>
            <a:r>
              <a:rPr lang="en-US" sz="3200" dirty="0"/>
              <a:t>• Causes- clays and other tiny inorganic particles, algae, and organic matter</a:t>
            </a:r>
          </a:p>
          <a:p>
            <a:r>
              <a:rPr lang="en-US" sz="3200" dirty="0"/>
              <a:t>• measured using a turbidimeter</a:t>
            </a:r>
          </a:p>
          <a:p>
            <a:r>
              <a:rPr lang="en-US" sz="3200" dirty="0"/>
              <a:t>• measure the intensity of scattered light</a:t>
            </a:r>
          </a:p>
        </p:txBody>
      </p:sp>
    </p:spTree>
    <p:extLst>
      <p:ext uri="{BB962C8B-B14F-4D97-AF65-F5344CB8AC3E}">
        <p14:creationId xmlns:p14="http://schemas.microsoft.com/office/powerpoint/2010/main" val="317631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3" y="449944"/>
            <a:ext cx="84473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Nitrogen and Phosphorus</a:t>
            </a:r>
          </a:p>
          <a:p>
            <a:endParaRPr lang="en-US" sz="4800" dirty="0"/>
          </a:p>
          <a:p>
            <a:r>
              <a:rPr lang="en-US" sz="3200" dirty="0"/>
              <a:t>• Nitrogen – organic nitrogen, ammonia, nitrite,</a:t>
            </a:r>
          </a:p>
          <a:p>
            <a:r>
              <a:rPr lang="en-US" sz="3200" dirty="0"/>
              <a:t>nitrate, and dissolved nitrogen gas</a:t>
            </a:r>
          </a:p>
          <a:p>
            <a:r>
              <a:rPr lang="en-US" sz="3200" dirty="0"/>
              <a:t>• Phosphorus - organic phosphate and inorganic</a:t>
            </a:r>
          </a:p>
          <a:p>
            <a:r>
              <a:rPr lang="en-US" sz="3200" dirty="0"/>
              <a:t>orthophosphate</a:t>
            </a:r>
          </a:p>
        </p:txBody>
      </p:sp>
    </p:spTree>
    <p:extLst>
      <p:ext uri="{BB962C8B-B14F-4D97-AF65-F5344CB8AC3E}">
        <p14:creationId xmlns:p14="http://schemas.microsoft.com/office/powerpoint/2010/main" val="410285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WWT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1. Incoming Influent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2. Mechanical Bar Screening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3. Grit Removable Chamber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 dirty="0"/>
              <a:t> / 18</a:t>
            </a:r>
          </a:p>
        </p:txBody>
      </p:sp>
      <p:pic>
        <p:nvPicPr>
          <p:cNvPr id="7" name="Picture 2" descr="G:\DCIM\Camera\2014-03-04 14.14.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336" y="3579778"/>
            <a:ext cx="3682305" cy="3083668"/>
          </a:xfrm>
          <a:prstGeom prst="rect">
            <a:avLst/>
          </a:prstGeom>
          <a:noFill/>
        </p:spPr>
      </p:pic>
      <p:pic>
        <p:nvPicPr>
          <p:cNvPr id="9" name="Picture 2" descr="A:\Documents\Academics\Semester 8\Pollution Control\Tour to water treatment plant\Image245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37742" y="2688074"/>
            <a:ext cx="2477608" cy="3975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918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WWT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4. Bacterial Mixing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5.  Aeration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 dirty="0"/>
              <a:t> / 18</a:t>
            </a:r>
          </a:p>
        </p:txBody>
      </p:sp>
      <p:pic>
        <p:nvPicPr>
          <p:cNvPr id="5" name="Picture 7" descr="G:\DCIM\Camera\2014-03-04 15.04.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022" y="2503251"/>
            <a:ext cx="3054223" cy="4141960"/>
          </a:xfrm>
          <a:prstGeom prst="rect">
            <a:avLst/>
          </a:prstGeom>
          <a:noFill/>
        </p:spPr>
      </p:pic>
      <p:pic>
        <p:nvPicPr>
          <p:cNvPr id="6" name="Picture 2" descr="G:\DCIM\Camera\2014-03-04 14.18.4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1975" y="1457126"/>
            <a:ext cx="3100740" cy="5188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91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WWT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6. Sedimentation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7. Drying Bed for Sewage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	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 dirty="0"/>
              <a:t> / 18</a:t>
            </a:r>
          </a:p>
        </p:txBody>
      </p:sp>
      <p:pic>
        <p:nvPicPr>
          <p:cNvPr id="5" name="Picture 3" descr="G:\DCIM\Camera\2014-03-04 14.23.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6594" y="1825626"/>
            <a:ext cx="2600623" cy="4667785"/>
          </a:xfrm>
          <a:prstGeom prst="rect">
            <a:avLst/>
          </a:prstGeom>
          <a:noFill/>
        </p:spPr>
      </p:pic>
      <p:pic>
        <p:nvPicPr>
          <p:cNvPr id="6" name="Picture 4" descr="DSC0224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0517" y="3240801"/>
            <a:ext cx="4951799" cy="324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211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WWT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latin typeface="+mj-lt"/>
              </a:rPr>
              <a:t>8. Tunnel Discharge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 dirty="0"/>
              <a:t> / 18</a:t>
            </a:r>
          </a:p>
        </p:txBody>
      </p:sp>
      <p:pic>
        <p:nvPicPr>
          <p:cNvPr id="5" name="Content Placeholder 4" descr="Water%20pollution BAS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5481" y="2438400"/>
            <a:ext cx="6099243" cy="406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6024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728"/>
            <a:ext cx="7886700" cy="1080312"/>
          </a:xfrm>
        </p:spPr>
        <p:txBody>
          <a:bodyPr>
            <a:normAutofit/>
          </a:bodyPr>
          <a:lstStyle/>
          <a:p>
            <a:r>
              <a:rPr lang="en-US" sz="3600" b="1" dirty="0"/>
              <a:t>Water Quality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0040"/>
            <a:ext cx="7886700" cy="55078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Quality Parameters Set for Water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National Drinking Water Quality Standard, 2062 (??)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1.</a:t>
            </a:r>
            <a:r>
              <a:rPr lang="en-US" sz="2400" u="sng" dirty="0">
                <a:latin typeface="+mj-lt"/>
              </a:rPr>
              <a:t>Physical Par.</a:t>
            </a:r>
            <a:r>
              <a:rPr lang="en-US" sz="2400" dirty="0">
                <a:latin typeface="+mj-lt"/>
              </a:rPr>
              <a:t>		</a:t>
            </a:r>
            <a:r>
              <a:rPr lang="en-US" sz="2400" u="sng" dirty="0">
                <a:latin typeface="+mj-lt"/>
              </a:rPr>
              <a:t>Units</a:t>
            </a:r>
            <a:r>
              <a:rPr lang="en-US" sz="2400" dirty="0">
                <a:latin typeface="+mj-lt"/>
              </a:rPr>
              <a:t>		</a:t>
            </a:r>
            <a:r>
              <a:rPr lang="en-US" sz="2400" u="sng" dirty="0">
                <a:latin typeface="+mj-lt"/>
              </a:rPr>
              <a:t>Concentration Limits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 Turbidity 		NTU		5 (10)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  pH						6.5 – 8.5*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  Color			TCU		5 (15)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  Taste, Odor				Non-objectionable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  TDS			mg/L		1000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  </a:t>
            </a:r>
            <a:r>
              <a:rPr lang="en-US" sz="2400" dirty="0" err="1">
                <a:latin typeface="+mj-lt"/>
              </a:rPr>
              <a:t>Elect.Cond</a:t>
            </a:r>
            <a:r>
              <a:rPr lang="en-US" sz="2400" dirty="0">
                <a:latin typeface="+mj-lt"/>
              </a:rPr>
              <a:t>.		µS/cm	1500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753362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910"/>
            <a:ext cx="7886700" cy="1198681"/>
          </a:xfrm>
        </p:spPr>
        <p:txBody>
          <a:bodyPr>
            <a:normAutofit/>
          </a:bodyPr>
          <a:lstStyle/>
          <a:p>
            <a:r>
              <a:rPr lang="en-US" sz="3600" b="1" dirty="0"/>
              <a:t>Water Quality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60" y="1408591"/>
            <a:ext cx="4096490" cy="52555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+mj-lt"/>
              </a:rPr>
              <a:t>2. Chemical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- Fe, </a:t>
            </a:r>
            <a:r>
              <a:rPr lang="en-US" sz="2400" dirty="0" err="1">
                <a:latin typeface="+mj-lt"/>
              </a:rPr>
              <a:t>Mn</a:t>
            </a:r>
            <a:r>
              <a:rPr lang="en-US" sz="2400" dirty="0">
                <a:latin typeface="+mj-lt"/>
              </a:rPr>
              <a:t>, As, Cd, Cr,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- Cyanide, Fluoride, </a:t>
            </a:r>
            <a:r>
              <a:rPr lang="en-US" sz="2400" dirty="0" err="1">
                <a:latin typeface="+mj-lt"/>
              </a:rPr>
              <a:t>Pb</a:t>
            </a:r>
            <a:r>
              <a:rPr lang="en-US" sz="2400" dirty="0">
                <a:latin typeface="+mj-lt"/>
              </a:rPr>
              <a:t>, NH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- Chloride, </a:t>
            </a:r>
            <a:r>
              <a:rPr lang="en-US" sz="2400" dirty="0" err="1">
                <a:latin typeface="+mj-lt"/>
              </a:rPr>
              <a:t>Sulphate</a:t>
            </a:r>
            <a:r>
              <a:rPr lang="en-US" sz="2400" dirty="0">
                <a:latin typeface="+mj-lt"/>
              </a:rPr>
              <a:t>, Nitrate,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- Cu, Total Hardness, </a:t>
            </a:r>
            <a:r>
              <a:rPr lang="en-US" sz="2400" dirty="0" err="1">
                <a:latin typeface="+mj-lt"/>
              </a:rPr>
              <a:t>Ca</a:t>
            </a:r>
            <a:r>
              <a:rPr lang="en-US" sz="2400" dirty="0">
                <a:latin typeface="+mj-lt"/>
              </a:rPr>
              <a:t>, Zn,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- Hg, Al, Residual </a:t>
            </a:r>
            <a:r>
              <a:rPr lang="en-US" sz="2400" dirty="0" err="1">
                <a:latin typeface="+mj-lt"/>
              </a:rPr>
              <a:t>Cl</a:t>
            </a:r>
            <a:r>
              <a:rPr lang="en-US" sz="2400" dirty="0">
                <a:latin typeface="+mj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+mj-lt"/>
              </a:rPr>
              <a:t>3. Microbiological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  - E. Coli, Total Coliform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683582"/>
            <a:ext cx="3886200" cy="43513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Other NDWQS Tables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+mj-lt"/>
              </a:rPr>
              <a:t>Rural Surface WSS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+mj-lt"/>
              </a:rPr>
              <a:t>Rural Ground WSS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425758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Water Pollution as a Major Concern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Best not to Impurify than Cleaning After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Implementation of Proper Plan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j-lt"/>
              </a:rPr>
              <a:t>Effective and Efficient Treatment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500277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739"/>
            <a:ext cx="7886700" cy="1019791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1448"/>
            <a:ext cx="7886700" cy="5089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Rao, C. (2013). </a:t>
            </a:r>
            <a:r>
              <a:rPr lang="en-US" sz="2400" i="1" dirty="0">
                <a:latin typeface="+mj-lt"/>
              </a:rPr>
              <a:t>Environmental Pollution Control Engineering.</a:t>
            </a:r>
            <a:r>
              <a:rPr lang="en-US" sz="2400" dirty="0">
                <a:latin typeface="+mj-lt"/>
              </a:rPr>
              <a:t> New Delhi: New Age International (p) Limited.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Pandey, S. (2006). </a:t>
            </a:r>
            <a:r>
              <a:rPr lang="en-US" sz="2400" i="1" dirty="0">
                <a:latin typeface="+mj-lt"/>
              </a:rPr>
              <a:t>Water Pollution and Health, </a:t>
            </a:r>
            <a:r>
              <a:rPr lang="en-US" sz="2400" dirty="0">
                <a:latin typeface="+mj-lt"/>
              </a:rPr>
              <a:t>K.U.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Shrestha, K. (2008). </a:t>
            </a:r>
            <a:r>
              <a:rPr lang="en-US" sz="2400" i="1" dirty="0" err="1">
                <a:latin typeface="+mj-lt"/>
              </a:rPr>
              <a:t>Decentralised</a:t>
            </a:r>
            <a:r>
              <a:rPr lang="en-US" sz="2400" i="1" dirty="0">
                <a:latin typeface="+mj-lt"/>
              </a:rPr>
              <a:t> wastewater management using constructed wetlands in Nepal,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Thimee</a:t>
            </a:r>
            <a:r>
              <a:rPr lang="en-US" sz="2400" i="1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Das, A. (2014). </a:t>
            </a:r>
            <a:r>
              <a:rPr lang="en-US" sz="2400" i="1" dirty="0">
                <a:latin typeface="+mj-lt"/>
              </a:rPr>
              <a:t>Presentation on Water Pollution, </a:t>
            </a:r>
            <a:r>
              <a:rPr lang="en-US" sz="2400" dirty="0">
                <a:latin typeface="+mj-lt"/>
              </a:rPr>
              <a:t>I.O.E. </a:t>
            </a:r>
            <a:r>
              <a:rPr lang="en-US" sz="2400" dirty="0" err="1">
                <a:latin typeface="+mj-lt"/>
              </a:rPr>
              <a:t>Pulchowk</a:t>
            </a:r>
            <a:r>
              <a:rPr lang="en-US" sz="2400" dirty="0">
                <a:latin typeface="+mj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NDWQS, 2005. </a:t>
            </a:r>
            <a:r>
              <a:rPr lang="en-US" sz="2400" i="1" dirty="0">
                <a:latin typeface="+mj-lt"/>
              </a:rPr>
              <a:t>Implementation Directives for National Drinking Water Quality Standards, </a:t>
            </a:r>
            <a:r>
              <a:rPr lang="en-US" sz="2400" dirty="0">
                <a:latin typeface="+mj-lt"/>
              </a:rPr>
              <a:t>Kathmandu.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2665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413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Domestic Cleanings like Laundry, Food Preparation, Body Cleaning and Body Excretions.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Agricultural Activities like using inorganic fertilizers, Insecticides and Pesticides.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Industrial Processes like Equipment Discharge of the byproducts.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Rain and Flood are the natural processes by which they wash away things like fertilizers, crop fields, river bank, dead body and animals due to </a:t>
            </a:r>
            <a:r>
              <a:rPr lang="en-US" sz="2800" dirty="0" err="1"/>
              <a:t>turbulency</a:t>
            </a:r>
            <a:r>
              <a:rPr lang="en-US" sz="2800" dirty="0"/>
              <a:t> effect, the mixing pollute the water.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2469" y="446270"/>
            <a:ext cx="5939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Why water is polluted?</a:t>
            </a:r>
          </a:p>
        </p:txBody>
      </p:sp>
    </p:spTree>
    <p:extLst>
      <p:ext uri="{BB962C8B-B14F-4D97-AF65-F5344CB8AC3E}">
        <p14:creationId xmlns:p14="http://schemas.microsoft.com/office/powerpoint/2010/main" val="2285372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686" y="2641599"/>
            <a:ext cx="299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5847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08" y="1451878"/>
            <a:ext cx="88984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90 % pollution load in the river system is due to human waste.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 least 2.5 billion people in the developing countries lack an adequate system for disposing of their feces.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98% of the people of rural areas use an open field for defecation.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10100" y="409694"/>
            <a:ext cx="55946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dirty="0"/>
              <a:t>In the World Scenario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" y="4129534"/>
            <a:ext cx="3549754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4084067"/>
            <a:ext cx="3852510" cy="24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776" y="1652913"/>
            <a:ext cx="8211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Kathmandu produces 150 tons of waste each day, nearly half of which is dumped into the river.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than 40 million liters a day of wastewater is generated in Kathmandu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775" y="3413820"/>
            <a:ext cx="8394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Excessive nitrate, fluoride, and chlorides in the groundwater are three main problems in the Valley’s water. In the Kathmandu valley tanneries and dye, factories are nastiest felonious.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Rivers in the valley, including the </a:t>
            </a:r>
            <a:r>
              <a:rPr lang="en-US" sz="2400" dirty="0" err="1"/>
              <a:t>Bagmati</a:t>
            </a:r>
            <a:r>
              <a:rPr lang="en-US" sz="2400" dirty="0"/>
              <a:t>, </a:t>
            </a:r>
            <a:r>
              <a:rPr lang="en-US" sz="2400" dirty="0" err="1"/>
              <a:t>Vishnumati</a:t>
            </a:r>
            <a:r>
              <a:rPr lang="en-US" sz="2400" dirty="0"/>
              <a:t>, </a:t>
            </a:r>
            <a:r>
              <a:rPr lang="en-US" sz="2400" dirty="0" err="1"/>
              <a:t>Manohara</a:t>
            </a:r>
            <a:r>
              <a:rPr lang="en-US" sz="2400" dirty="0"/>
              <a:t>, and </a:t>
            </a:r>
            <a:r>
              <a:rPr lang="en-US" sz="2400" dirty="0" err="1"/>
              <a:t>Hanumant</a:t>
            </a:r>
            <a:r>
              <a:rPr lang="en-US" sz="2400" dirty="0"/>
              <a:t> are seriously contaminated for this reason. Of the total volume of the flow in the river is 90 percent sewage and the other 10 percent is water.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800" y="429501"/>
            <a:ext cx="74041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dirty="0"/>
              <a:t>In the Context of Kathmandu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522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urc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Sources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0320" y="1593719"/>
            <a:ext cx="7886520" cy="4486320"/>
          </a:xfrm>
        </p:spPr>
        <p:txBody>
          <a:bodyPr wrap="square" lIns="91440" tIns="45720" rIns="91440" bIns="45720"/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600"/>
              <a:t>Point Source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Located at specific places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Easy to identify, monitor, and regulate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Industrial facilities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Municipal wastewater treatment plants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 sz="2600"/>
              <a:t>Non-point Source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Broad, diffuse areas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Difficult to identify and control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Expensive to clean up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Dry weather pollution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Agricultural runoff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2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Construction debris, etc.</a:t>
            </a:r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490519B-DDC8-4E3E-8139-F8415AEB9142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ater Pollut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r="5767"/>
          <a:stretch/>
        </p:blipFill>
        <p:spPr>
          <a:xfrm>
            <a:off x="5413248" y="1027800"/>
            <a:ext cx="3584448" cy="2925383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Water Pollutants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03200" y="1690199"/>
            <a:ext cx="7886879" cy="4351320"/>
          </a:xfrm>
        </p:spPr>
        <p:txBody>
          <a:bodyPr wrap="square" lIns="91440" tIns="45720" rIns="91440" bIns="45720"/>
          <a:lstStyle/>
          <a:p>
            <a:pPr lvl="0">
              <a:buClr>
                <a:srgbClr val="000000"/>
              </a:buClr>
              <a:buSzPct val="100000"/>
              <a:buAutoNum type="arabicPeriod"/>
            </a:pPr>
            <a:r>
              <a:rPr lang="en-US" sz="2400" dirty="0"/>
              <a:t>Oxygen demanding substances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deplete water of dissolved oxygen</a:t>
            </a:r>
          </a:p>
          <a:p>
            <a:pPr lvl="0">
              <a:buClr>
                <a:srgbClr val="000000"/>
              </a:buClr>
              <a:buSzPct val="100000"/>
              <a:buAutoNum type="arabicPeriod"/>
            </a:pPr>
            <a:r>
              <a:rPr lang="en-US" sz="2400" dirty="0"/>
              <a:t>Nutrients ( nitrogen and phosphorus)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Accelerate eutrophication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Residential and agricultural runoff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Municipal waste discharges</a:t>
            </a:r>
          </a:p>
          <a:p>
            <a:pPr lvl="0">
              <a:buClr>
                <a:srgbClr val="000000"/>
              </a:buClr>
              <a:buSzPct val="100000"/>
              <a:buAutoNum type="arabicPeriod"/>
            </a:pPr>
            <a:r>
              <a:rPr lang="en-US" sz="2400" dirty="0"/>
              <a:t>Heat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Industrial waste water and Power plants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Other anthropogenic causing temperature rise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Alter water ecology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Lower solubility of oxygen with tempr rise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Increase metabolic rate of organisms</a:t>
            </a:r>
          </a:p>
          <a:p>
            <a:pPr lvl="0"/>
            <a:endParaRPr lang="en-US" sz="2400" dirty="0"/>
          </a:p>
          <a:p>
            <a:pPr marL="0" lvl="1" indent="0">
              <a:spcBef>
                <a:spcPts val="499"/>
              </a:spcBef>
              <a:buNone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endParaRPr lang="en-U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34"/>
            </a:endParaRPr>
          </a:p>
          <a:p>
            <a:pPr marL="0" lvl="1" indent="0">
              <a:spcBef>
                <a:spcPts val="499"/>
              </a:spcBef>
              <a:buNone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endParaRPr lang="en-U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34"/>
            </a:endParaRPr>
          </a:p>
          <a:p>
            <a:pPr marL="685799" lvl="1">
              <a:spcBef>
                <a:spcPts val="499"/>
              </a:spcBef>
              <a:buNone/>
              <a:tabLst>
                <a:tab pos="1371598" algn="l"/>
                <a:tab pos="2285999" algn="l"/>
                <a:tab pos="3200399" algn="l"/>
                <a:tab pos="4114799" algn="l"/>
                <a:tab pos="5029199" algn="l"/>
                <a:tab pos="5943599" algn="l"/>
                <a:tab pos="6857999" algn="l"/>
                <a:tab pos="7772399" algn="l"/>
                <a:tab pos="8686798" algn="l"/>
                <a:tab pos="9601198" algn="l"/>
                <a:tab pos="10515599" algn="l"/>
              </a:tabLst>
            </a:pPr>
            <a:endParaRPr lang="en-US" sz="2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34"/>
            </a:endParaRPr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74472EF-1D34-4BF6-892E-101429098691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4214283"/>
            <a:ext cx="3633372" cy="2128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Water Pollutants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45720" rIns="91440" bIns="45720"/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AutoNum type="arabicPeriod" startAt="4"/>
            </a:pPr>
            <a:r>
              <a:rPr lang="en-US" sz="2400"/>
              <a:t>Sediments &amp; suspended solids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Inorganic materials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Land cultivation, constructions, demolitions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Organic solids - deplete water of dissolved oxygen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AutoNum type="arabicPeriod" startAt="4"/>
            </a:pPr>
            <a:r>
              <a:rPr lang="en-US" sz="2400"/>
              <a:t>Municipal Wastewater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High concentration of organic substances, C, N &amp; P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Pesticides, toxic elements, salts &amp; inorganic solids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100000"/>
              <a:buAutoNum type="arabicPeriod" startAt="4"/>
            </a:pPr>
            <a:r>
              <a:rPr lang="en-US" sz="2400"/>
              <a:t>Agricultural Wastes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N &amp; P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Organic carbon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Pesticides residue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Bacteria</a:t>
            </a:r>
          </a:p>
          <a:p>
            <a:pPr marL="0" lvl="1" indent="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endParaRPr lang="en-US" sz="20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34"/>
            </a:endParaRPr>
          </a:p>
        </p:txBody>
      </p:sp>
      <p:sp>
        <p:nvSpPr>
          <p:cNvPr id="4" name="Slide Number Placeholder 5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53C26D-5E81-4A11-8BEF-A102D7213A6D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/>
            <a:r>
              <a:rPr lang="en-US"/>
              <a:t>Water Pollutants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1440" tIns="45720" rIns="91440" bIns="45720"/>
          <a:lstStyle/>
          <a:p>
            <a:pPr lvl="0">
              <a:buClr>
                <a:srgbClr val="000000"/>
              </a:buClr>
              <a:buSzPct val="100000"/>
              <a:buAutoNum type="arabicPeriod" startAt="7"/>
            </a:pPr>
            <a:r>
              <a:rPr lang="en-US"/>
              <a:t>Petroleum Compounds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Detergents, oils, etc.</a:t>
            </a:r>
          </a:p>
          <a:p>
            <a:pPr lvl="0">
              <a:buClr>
                <a:srgbClr val="000000"/>
              </a:buClr>
              <a:buSzPct val="100000"/>
              <a:buAutoNum type="arabicPeriod" startAt="7"/>
            </a:pPr>
            <a:r>
              <a:rPr lang="en-US"/>
              <a:t>Acids &amp; bases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</a:rPr>
              <a:t>Industries</a:t>
            </a:r>
          </a:p>
          <a:p>
            <a:pPr lvl="0">
              <a:buClr>
                <a:srgbClr val="000000"/>
              </a:buClr>
              <a:buSzPct val="100000"/>
              <a:buAutoNum type="arabicPeriod" startAt="7"/>
            </a:pPr>
            <a:r>
              <a:rPr lang="en-US"/>
              <a:t>Radioactive Materials</a:t>
            </a:r>
          </a:p>
          <a:p>
            <a:pPr lvl="0">
              <a:buClr>
                <a:srgbClr val="000000"/>
              </a:buClr>
              <a:buSzPct val="100000"/>
              <a:buAutoNum type="arabicPeriod" startAt="7"/>
            </a:pPr>
            <a:r>
              <a:rPr lang="en-US"/>
              <a:t>Pathogens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34"/>
              </a:rPr>
              <a:t>Bacteria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34"/>
              </a:rPr>
              <a:t>Viruses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34"/>
              </a:rPr>
              <a:t>Protozoa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r>
              <a:rPr lang="en-US" sz="20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34"/>
              </a:rPr>
              <a:t>Parasitic Worms</a:t>
            </a:r>
          </a:p>
          <a:p>
            <a:pPr marL="0" lvl="1" indent="0">
              <a:spcBef>
                <a:spcPts val="499"/>
              </a:spcBef>
              <a:buClr>
                <a:srgbClr val="000000"/>
              </a:buClr>
              <a:buSzPct val="100000"/>
              <a:buFont typeface="Arial" pitchFamily="34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</a:pPr>
            <a:endParaRPr lang="en-US" sz="28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34"/>
            </a:endParaRPr>
          </a:p>
          <a:p>
            <a:pPr lvl="0"/>
            <a:endParaRPr lang="en-US"/>
          </a:p>
        </p:txBody>
      </p:sp>
      <p:sp>
        <p:nvSpPr>
          <p:cNvPr id="4" name="Slide Number Placeholder 3"/>
          <p:cNvSpPr/>
          <p:nvPr/>
        </p:nvSpPr>
        <p:spPr>
          <a:xfrm>
            <a:off x="6458040" y="6356520"/>
            <a:ext cx="2057400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B4DF80-E698-41B5-9E61-7E180D657740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US" sz="1200" b="0" i="0" u="none" strike="noStrike" cap="none" baseline="0">
              <a:ln>
                <a:noFill/>
              </a:ln>
              <a:solidFill>
                <a:srgbClr val="898989"/>
              </a:solidFill>
              <a:latin typeface="Calibri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1356</Words>
  <Application>Microsoft Office PowerPoint</Application>
  <PresentationFormat>On-screen Show (4:3)</PresentationFormat>
  <Paragraphs>241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Default</vt:lpstr>
      <vt:lpstr> Water Pollution  &amp;  Treatment Process</vt:lpstr>
      <vt:lpstr>What is Water Pollution?</vt:lpstr>
      <vt:lpstr>PowerPoint Presentation</vt:lpstr>
      <vt:lpstr>PowerPoint Presentation</vt:lpstr>
      <vt:lpstr>PowerPoint Presentation</vt:lpstr>
      <vt:lpstr>Sources </vt:lpstr>
      <vt:lpstr>Water Pollutants</vt:lpstr>
      <vt:lpstr>Water Pollutants</vt:lpstr>
      <vt:lpstr>Water Pollutants</vt:lpstr>
      <vt:lpstr>Effect on Humans</vt:lpstr>
      <vt:lpstr>Water Ecology</vt:lpstr>
      <vt:lpstr>PowerPoint Presentation</vt:lpstr>
      <vt:lpstr>Groundwater Pollution</vt:lpstr>
      <vt:lpstr>Measures of Water Quality</vt:lpstr>
      <vt:lpstr>            Biochemical Oxygen Demand • Rate of oxygen use by microorganisms • Not a measure of some specific pollutant • But measure of the amount of oxygen required by     aerobic bacteria to stabilize decomposable organic    matter • BOD increases as waste increases • BOD decreases if • Contamination is absent • Microorganisms not present • Available microorganism not interested in       consuming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WWT Process</vt:lpstr>
      <vt:lpstr>WWT Process</vt:lpstr>
      <vt:lpstr>WWT Steps</vt:lpstr>
      <vt:lpstr>WWT Steps</vt:lpstr>
      <vt:lpstr>Water Quality Standards</vt:lpstr>
      <vt:lpstr>Water Quality Standards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</dc:title>
  <dc:creator>Anish Acharya</dc:creator>
  <cp:lastModifiedBy>Yubraj Kawar</cp:lastModifiedBy>
  <cp:revision>54</cp:revision>
  <dcterms:created xsi:type="dcterms:W3CDTF">2016-12-21T21:07:28Z</dcterms:created>
  <dcterms:modified xsi:type="dcterms:W3CDTF">2020-01-23T14:36:46Z</dcterms:modified>
</cp:coreProperties>
</file>