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2"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16"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538B90-8E80-40B8-BCB9-B39AE407B84B}" type="datetimeFigureOut">
              <a:rPr lang="en-US" smtClean="0"/>
              <a:pPr/>
              <a:t>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A9BFF-9BBA-406B-BFA2-E35791A40C84}" type="slidenum">
              <a:rPr lang="en-US" smtClean="0"/>
              <a:pPr/>
              <a:t>‹#›</a:t>
            </a:fld>
            <a:endParaRPr lang="en-US"/>
          </a:p>
        </p:txBody>
      </p:sp>
    </p:spTree>
    <p:extLst>
      <p:ext uri="{BB962C8B-B14F-4D97-AF65-F5344CB8AC3E}">
        <p14:creationId xmlns="" xmlns:p14="http://schemas.microsoft.com/office/powerpoint/2010/main" val="2250208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4A9BFF-9BBA-406B-BFA2-E35791A40C84}" type="slidenum">
              <a:rPr lang="en-US" smtClean="0"/>
              <a:pPr/>
              <a:t>1</a:t>
            </a:fld>
            <a:endParaRPr lang="en-US"/>
          </a:p>
        </p:txBody>
      </p:sp>
    </p:spTree>
    <p:extLst>
      <p:ext uri="{BB962C8B-B14F-4D97-AF65-F5344CB8AC3E}">
        <p14:creationId xmlns="" xmlns:p14="http://schemas.microsoft.com/office/powerpoint/2010/main" val="3033159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4A9BFF-9BBA-406B-BFA2-E35791A40C84}" type="slidenum">
              <a:rPr lang="en-US" smtClean="0"/>
              <a:pPr/>
              <a:t>2</a:t>
            </a:fld>
            <a:endParaRPr lang="en-US"/>
          </a:p>
        </p:txBody>
      </p:sp>
    </p:spTree>
    <p:extLst>
      <p:ext uri="{BB962C8B-B14F-4D97-AF65-F5344CB8AC3E}">
        <p14:creationId xmlns="" xmlns:p14="http://schemas.microsoft.com/office/powerpoint/2010/main" val="1592490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686725-9B60-42B3-973F-09B70AA9F01A}" type="datetime1">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303E4-A76E-4D47-BE21-D41B04248CA7}" type="slidenum">
              <a:rPr lang="en-US" smtClean="0"/>
              <a:pPr/>
              <a:t>‹#›</a:t>
            </a:fld>
            <a:endParaRPr lang="en-US"/>
          </a:p>
        </p:txBody>
      </p:sp>
    </p:spTree>
    <p:extLst>
      <p:ext uri="{BB962C8B-B14F-4D97-AF65-F5344CB8AC3E}">
        <p14:creationId xmlns="" xmlns:p14="http://schemas.microsoft.com/office/powerpoint/2010/main" val="3687271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FAC5B-7E64-4CC5-A93C-4B672B8E5CB1}" type="datetime1">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303E4-A76E-4D47-BE21-D41B04248CA7}" type="slidenum">
              <a:rPr lang="en-US" smtClean="0"/>
              <a:pPr/>
              <a:t>‹#›</a:t>
            </a:fld>
            <a:endParaRPr lang="en-US"/>
          </a:p>
        </p:txBody>
      </p:sp>
    </p:spTree>
    <p:extLst>
      <p:ext uri="{BB962C8B-B14F-4D97-AF65-F5344CB8AC3E}">
        <p14:creationId xmlns="" xmlns:p14="http://schemas.microsoft.com/office/powerpoint/2010/main" val="341250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586E62-1ECC-46A5-A75D-3DE263F55404}" type="datetime1">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303E4-A76E-4D47-BE21-D41B04248CA7}" type="slidenum">
              <a:rPr lang="en-US" smtClean="0"/>
              <a:pPr/>
              <a:t>‹#›</a:t>
            </a:fld>
            <a:endParaRPr lang="en-US"/>
          </a:p>
        </p:txBody>
      </p:sp>
    </p:spTree>
    <p:extLst>
      <p:ext uri="{BB962C8B-B14F-4D97-AF65-F5344CB8AC3E}">
        <p14:creationId xmlns="" xmlns:p14="http://schemas.microsoft.com/office/powerpoint/2010/main" val="1264433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84E0F8-15F9-441C-A49A-B92F4C7CEABA}" type="datetime1">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303E4-A76E-4D47-BE21-D41B04248CA7}" type="slidenum">
              <a:rPr lang="en-US" smtClean="0"/>
              <a:pPr/>
              <a:t>‹#›</a:t>
            </a:fld>
            <a:endParaRPr lang="en-US"/>
          </a:p>
        </p:txBody>
      </p:sp>
    </p:spTree>
    <p:extLst>
      <p:ext uri="{BB962C8B-B14F-4D97-AF65-F5344CB8AC3E}">
        <p14:creationId xmlns="" xmlns:p14="http://schemas.microsoft.com/office/powerpoint/2010/main" val="3736570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A99B3C-6F82-43A6-8F6F-DDF1608C5D8C}" type="datetime1">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303E4-A76E-4D47-BE21-D41B04248CA7}" type="slidenum">
              <a:rPr lang="en-US" smtClean="0"/>
              <a:pPr/>
              <a:t>‹#›</a:t>
            </a:fld>
            <a:endParaRPr lang="en-US"/>
          </a:p>
        </p:txBody>
      </p:sp>
    </p:spTree>
    <p:extLst>
      <p:ext uri="{BB962C8B-B14F-4D97-AF65-F5344CB8AC3E}">
        <p14:creationId xmlns="" xmlns:p14="http://schemas.microsoft.com/office/powerpoint/2010/main" val="1800556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2BD7D4-1BD7-4832-80F7-5EA50357459F}" type="datetime1">
              <a:rPr lang="en-US" smtClean="0"/>
              <a:pPr/>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F303E4-A76E-4D47-BE21-D41B04248CA7}" type="slidenum">
              <a:rPr lang="en-US" smtClean="0"/>
              <a:pPr/>
              <a:t>‹#›</a:t>
            </a:fld>
            <a:endParaRPr lang="en-US"/>
          </a:p>
        </p:txBody>
      </p:sp>
    </p:spTree>
    <p:extLst>
      <p:ext uri="{BB962C8B-B14F-4D97-AF65-F5344CB8AC3E}">
        <p14:creationId xmlns="" xmlns:p14="http://schemas.microsoft.com/office/powerpoint/2010/main" val="2839448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7E33FE-4465-4E54-A90E-2FA6A4313AB3}" type="datetime1">
              <a:rPr lang="en-US" smtClean="0"/>
              <a:pPr/>
              <a:t>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F303E4-A76E-4D47-BE21-D41B04248CA7}" type="slidenum">
              <a:rPr lang="en-US" smtClean="0"/>
              <a:pPr/>
              <a:t>‹#›</a:t>
            </a:fld>
            <a:endParaRPr lang="en-US"/>
          </a:p>
        </p:txBody>
      </p:sp>
    </p:spTree>
    <p:extLst>
      <p:ext uri="{BB962C8B-B14F-4D97-AF65-F5344CB8AC3E}">
        <p14:creationId xmlns="" xmlns:p14="http://schemas.microsoft.com/office/powerpoint/2010/main" val="1097002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42D9C0-2BC0-4C6C-92D8-70F2EAA37BE4}" type="datetime1">
              <a:rPr lang="en-US" smtClean="0"/>
              <a:pPr/>
              <a:t>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F303E4-A76E-4D47-BE21-D41B04248CA7}" type="slidenum">
              <a:rPr lang="en-US" smtClean="0"/>
              <a:pPr/>
              <a:t>‹#›</a:t>
            </a:fld>
            <a:endParaRPr lang="en-US"/>
          </a:p>
        </p:txBody>
      </p:sp>
    </p:spTree>
    <p:extLst>
      <p:ext uri="{BB962C8B-B14F-4D97-AF65-F5344CB8AC3E}">
        <p14:creationId xmlns="" xmlns:p14="http://schemas.microsoft.com/office/powerpoint/2010/main" val="333763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7A2643-9AD6-4130-A81E-3D8801E9D60D}" type="datetime1">
              <a:rPr lang="en-US" smtClean="0"/>
              <a:pPr/>
              <a:t>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F303E4-A76E-4D47-BE21-D41B04248CA7}" type="slidenum">
              <a:rPr lang="en-US" smtClean="0"/>
              <a:pPr/>
              <a:t>‹#›</a:t>
            </a:fld>
            <a:endParaRPr lang="en-US"/>
          </a:p>
        </p:txBody>
      </p:sp>
    </p:spTree>
    <p:extLst>
      <p:ext uri="{BB962C8B-B14F-4D97-AF65-F5344CB8AC3E}">
        <p14:creationId xmlns="" xmlns:p14="http://schemas.microsoft.com/office/powerpoint/2010/main" val="2597779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8AC409-F89E-4334-8586-E3AECA5073F8}" type="datetime1">
              <a:rPr lang="en-US" smtClean="0"/>
              <a:pPr/>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F303E4-A76E-4D47-BE21-D41B04248CA7}" type="slidenum">
              <a:rPr lang="en-US" smtClean="0"/>
              <a:pPr/>
              <a:t>‹#›</a:t>
            </a:fld>
            <a:endParaRPr lang="en-US"/>
          </a:p>
        </p:txBody>
      </p:sp>
    </p:spTree>
    <p:extLst>
      <p:ext uri="{BB962C8B-B14F-4D97-AF65-F5344CB8AC3E}">
        <p14:creationId xmlns="" xmlns:p14="http://schemas.microsoft.com/office/powerpoint/2010/main" val="2290164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98C599-3A55-4FBE-8D95-43FCEAD01F09}" type="datetime1">
              <a:rPr lang="en-US" smtClean="0"/>
              <a:pPr/>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F303E4-A76E-4D47-BE21-D41B04248CA7}" type="slidenum">
              <a:rPr lang="en-US" smtClean="0"/>
              <a:pPr/>
              <a:t>‹#›</a:t>
            </a:fld>
            <a:endParaRPr lang="en-US"/>
          </a:p>
        </p:txBody>
      </p:sp>
    </p:spTree>
    <p:extLst>
      <p:ext uri="{BB962C8B-B14F-4D97-AF65-F5344CB8AC3E}">
        <p14:creationId xmlns="" xmlns:p14="http://schemas.microsoft.com/office/powerpoint/2010/main" val="3481546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76B058-C542-4A0F-8F5C-62F5757E61C9}" type="datetime1">
              <a:rPr lang="en-US" smtClean="0"/>
              <a:pPr/>
              <a:t>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303E4-A76E-4D47-BE21-D41B04248CA7}" type="slidenum">
              <a:rPr lang="en-US" smtClean="0"/>
              <a:pPr/>
              <a:t>‹#›</a:t>
            </a:fld>
            <a:endParaRPr lang="en-US"/>
          </a:p>
        </p:txBody>
      </p:sp>
    </p:spTree>
    <p:extLst>
      <p:ext uri="{BB962C8B-B14F-4D97-AF65-F5344CB8AC3E}">
        <p14:creationId xmlns="" xmlns:p14="http://schemas.microsoft.com/office/powerpoint/2010/main" val="2725269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Clean_Development_Mechanis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56602"/>
            <a:ext cx="9144000" cy="3728326"/>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b="1" dirty="0" smtClean="0">
                <a:solidFill>
                  <a:schemeClr val="accent5">
                    <a:lumMod val="75000"/>
                  </a:schemeClr>
                </a:solidFill>
              </a:rPr>
              <a:t>Introduction</a:t>
            </a:r>
            <a:br>
              <a:rPr lang="en-US" b="1" dirty="0" smtClean="0">
                <a:solidFill>
                  <a:schemeClr val="accent5">
                    <a:lumMod val="75000"/>
                  </a:schemeClr>
                </a:solidFill>
              </a:rPr>
            </a:br>
            <a:r>
              <a:rPr lang="en-US" b="1" dirty="0" smtClean="0">
                <a:solidFill>
                  <a:schemeClr val="accent5">
                    <a:lumMod val="75000"/>
                  </a:schemeClr>
                </a:solidFill>
              </a:rPr>
              <a:t> to</a:t>
            </a:r>
            <a:r>
              <a:rPr lang="en-US" b="1" dirty="0">
                <a:solidFill>
                  <a:schemeClr val="accent5">
                    <a:lumMod val="75000"/>
                  </a:schemeClr>
                </a:solidFill>
              </a:rPr>
              <a:t/>
            </a:r>
            <a:br>
              <a:rPr lang="en-US" b="1" dirty="0">
                <a:solidFill>
                  <a:schemeClr val="accent5">
                    <a:lumMod val="75000"/>
                  </a:schemeClr>
                </a:solidFill>
              </a:rPr>
            </a:br>
            <a:r>
              <a:rPr lang="en-US" b="1" dirty="0" smtClean="0">
                <a:solidFill>
                  <a:schemeClr val="accent5">
                    <a:lumMod val="75000"/>
                  </a:schemeClr>
                </a:solidFill>
              </a:rPr>
              <a:t>Clean Development Mechanism(CDM) and Carbon Trading</a:t>
            </a:r>
            <a:endParaRPr lang="en-US" b="1" dirty="0">
              <a:solidFill>
                <a:schemeClr val="accent5">
                  <a:lumMod val="75000"/>
                </a:schemeClr>
              </a:solidFill>
            </a:endParaRPr>
          </a:p>
        </p:txBody>
      </p:sp>
      <p:sp>
        <p:nvSpPr>
          <p:cNvPr id="3" name="Subtitle 2"/>
          <p:cNvSpPr>
            <a:spLocks noGrp="1"/>
          </p:cNvSpPr>
          <p:nvPr>
            <p:ph type="subTitle" idx="1"/>
          </p:nvPr>
        </p:nvSpPr>
        <p:spPr>
          <a:xfrm>
            <a:off x="1524000" y="4884928"/>
            <a:ext cx="9144000" cy="1655762"/>
          </a:xfrm>
        </p:spPr>
        <p:txBody>
          <a:bodyPr/>
          <a:lstStyle/>
          <a:p>
            <a:pPr algn="r"/>
            <a:endParaRPr lang="en-US" b="1" dirty="0"/>
          </a:p>
        </p:txBody>
      </p:sp>
      <p:sp>
        <p:nvSpPr>
          <p:cNvPr id="4" name="Slide Number Placeholder 3"/>
          <p:cNvSpPr>
            <a:spLocks noGrp="1"/>
          </p:cNvSpPr>
          <p:nvPr>
            <p:ph type="sldNum" sz="quarter" idx="12"/>
          </p:nvPr>
        </p:nvSpPr>
        <p:spPr/>
        <p:txBody>
          <a:bodyPr/>
          <a:lstStyle/>
          <a:p>
            <a:fld id="{94F303E4-A76E-4D47-BE21-D41B04248CA7}" type="slidenum">
              <a:rPr lang="en-US" sz="4400" smtClean="0"/>
              <a:pPr/>
              <a:t>1</a:t>
            </a:fld>
            <a:endParaRPr lang="en-US" sz="4400" dirty="0"/>
          </a:p>
        </p:txBody>
      </p:sp>
    </p:spTree>
    <p:extLst>
      <p:ext uri="{BB962C8B-B14F-4D97-AF65-F5344CB8AC3E}">
        <p14:creationId xmlns="" xmlns:p14="http://schemas.microsoft.com/office/powerpoint/2010/main" val="13494253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2349" y="500062"/>
            <a:ext cx="10515600" cy="1325563"/>
          </a:xfrm>
        </p:spPr>
        <p:txBody>
          <a:bodyPr/>
          <a:lstStyle/>
          <a:p>
            <a:r>
              <a:rPr lang="en-US" b="1" dirty="0" smtClean="0">
                <a:solidFill>
                  <a:schemeClr val="accent5">
                    <a:lumMod val="75000"/>
                  </a:schemeClr>
                </a:solidFill>
              </a:rPr>
              <a:t>Carbon Trading</a:t>
            </a:r>
            <a:endParaRPr lang="en-US" b="1" dirty="0">
              <a:solidFill>
                <a:schemeClr val="accent5">
                  <a:lumMod val="75000"/>
                </a:schemeClr>
              </a:solidFill>
            </a:endParaRPr>
          </a:p>
        </p:txBody>
      </p:sp>
      <p:sp>
        <p:nvSpPr>
          <p:cNvPr id="3" name="Content Placeholder 2"/>
          <p:cNvSpPr>
            <a:spLocks noGrp="1"/>
          </p:cNvSpPr>
          <p:nvPr>
            <p:ph idx="1"/>
          </p:nvPr>
        </p:nvSpPr>
        <p:spPr>
          <a:xfrm>
            <a:off x="1452349" y="1825625"/>
            <a:ext cx="10515600" cy="4351338"/>
          </a:xfrm>
        </p:spPr>
        <p:txBody>
          <a:bodyPr>
            <a:normAutofit/>
          </a:bodyPr>
          <a:lstStyle/>
          <a:p>
            <a:r>
              <a:rPr lang="en-US" dirty="0" smtClean="0"/>
              <a:t>Another idea that came about in response to Kyoto Protocol.</a:t>
            </a:r>
          </a:p>
          <a:p>
            <a:r>
              <a:rPr lang="en-US" dirty="0" smtClean="0"/>
              <a:t>Carbon would be given an economic value, allowing people, companies or nations to trade it.</a:t>
            </a:r>
          </a:p>
          <a:p>
            <a:r>
              <a:rPr lang="en-US" dirty="0" smtClean="0"/>
              <a:t>If a nation bought carbon, it would be buying the rights to burn it, and a nation selling carbon would be giving up its rights to burn it.</a:t>
            </a:r>
          </a:p>
          <a:p>
            <a:r>
              <a:rPr lang="en-US" dirty="0"/>
              <a:t>I</a:t>
            </a:r>
            <a:r>
              <a:rPr lang="en-US" dirty="0" smtClean="0"/>
              <a:t>ndustrialized nations finds reducing emissions a daunting task.</a:t>
            </a:r>
          </a:p>
          <a:p>
            <a:r>
              <a:rPr lang="en-US" dirty="0" smtClean="0"/>
              <a:t>They could buy the emission rights from  another nation whose industries do not produce as much of these gases.</a:t>
            </a:r>
            <a:endParaRPr lang="en-US" dirty="0"/>
          </a:p>
        </p:txBody>
      </p:sp>
      <p:sp>
        <p:nvSpPr>
          <p:cNvPr id="4" name="Slide Number Placeholder 3"/>
          <p:cNvSpPr>
            <a:spLocks noGrp="1"/>
          </p:cNvSpPr>
          <p:nvPr>
            <p:ph type="sldNum" sz="quarter" idx="12"/>
          </p:nvPr>
        </p:nvSpPr>
        <p:spPr/>
        <p:txBody>
          <a:bodyPr/>
          <a:lstStyle/>
          <a:p>
            <a:fld id="{94F303E4-A76E-4D47-BE21-D41B04248CA7}" type="slidenum">
              <a:rPr lang="en-US" sz="4400" smtClean="0"/>
              <a:pPr/>
              <a:t>10</a:t>
            </a:fld>
            <a:endParaRPr lang="en-US" sz="4400" dirty="0"/>
          </a:p>
        </p:txBody>
      </p:sp>
    </p:spTree>
    <p:extLst>
      <p:ext uri="{BB962C8B-B14F-4D97-AF65-F5344CB8AC3E}">
        <p14:creationId xmlns="" xmlns:p14="http://schemas.microsoft.com/office/powerpoint/2010/main" val="22687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5054" y="364332"/>
            <a:ext cx="10515600" cy="1325563"/>
          </a:xfrm>
        </p:spPr>
        <p:txBody>
          <a:bodyPr>
            <a:normAutofit/>
          </a:bodyPr>
          <a:lstStyle/>
          <a:p>
            <a:r>
              <a:rPr lang="en-US" b="1" dirty="0" smtClean="0">
                <a:solidFill>
                  <a:schemeClr val="accent5">
                    <a:lumMod val="75000"/>
                  </a:schemeClr>
                </a:solidFill>
              </a:rPr>
              <a:t>Carbon Sellers and Buyers</a:t>
            </a:r>
            <a:br>
              <a:rPr lang="en-US" b="1" dirty="0" smtClean="0">
                <a:solidFill>
                  <a:schemeClr val="accent5">
                    <a:lumMod val="75000"/>
                  </a:schemeClr>
                </a:solidFill>
              </a:rPr>
            </a:br>
            <a:r>
              <a:rPr lang="en-US" b="1" dirty="0">
                <a:solidFill>
                  <a:schemeClr val="accent5">
                    <a:lumMod val="75000"/>
                  </a:schemeClr>
                </a:solidFill>
              </a:rPr>
              <a:t> </a:t>
            </a:r>
            <a:r>
              <a:rPr lang="en-US" b="1" dirty="0" smtClean="0">
                <a:solidFill>
                  <a:schemeClr val="accent5">
                    <a:lumMod val="75000"/>
                  </a:schemeClr>
                </a:solidFill>
              </a:rPr>
              <a:t>                            				</a:t>
            </a:r>
            <a:r>
              <a:rPr lang="en-US" sz="1800" b="1" dirty="0" smtClean="0">
                <a:solidFill>
                  <a:srgbClr val="C00000"/>
                </a:solidFill>
              </a:rPr>
              <a:t>source:- </a:t>
            </a:r>
            <a:r>
              <a:rPr lang="en-US" sz="1800" b="1" dirty="0" smtClean="0">
                <a:solidFill>
                  <a:srgbClr val="C00000"/>
                </a:solidFill>
                <a:sym typeface="Wingdings" panose="05000000000000000000" pitchFamily="2" charset="2"/>
              </a:rPr>
              <a:t>(</a:t>
            </a:r>
            <a:r>
              <a:rPr lang="en-US" sz="1800" b="1" dirty="0" err="1" smtClean="0">
                <a:solidFill>
                  <a:srgbClr val="C00000"/>
                </a:solidFill>
                <a:sym typeface="Wingdings" panose="05000000000000000000" pitchFamily="2" charset="2"/>
              </a:rPr>
              <a:t>Sada</a:t>
            </a:r>
            <a:r>
              <a:rPr lang="en-US" sz="1800" b="1" dirty="0" smtClean="0">
                <a:solidFill>
                  <a:srgbClr val="C00000"/>
                </a:solidFill>
                <a:sym typeface="Wingdings" panose="05000000000000000000" pitchFamily="2" charset="2"/>
              </a:rPr>
              <a:t> Rajesh, 2007)</a:t>
            </a:r>
            <a:endParaRPr lang="en-US" sz="5400" b="1" dirty="0">
              <a:solidFill>
                <a:srgbClr val="C00000"/>
              </a:solidFill>
            </a:endParaRPr>
          </a:p>
        </p:txBody>
      </p:sp>
      <p:pic>
        <p:nvPicPr>
          <p:cNvPr id="8" name="Content Placeholder 7"/>
          <p:cNvPicPr>
            <a:picLocks noGrp="1" noChangeAspect="1"/>
          </p:cNvPicPr>
          <p:nvPr>
            <p:ph idx="1"/>
          </p:nvPr>
        </p:nvPicPr>
        <p:blipFill>
          <a:blip r:embed="rId2" cstate="print"/>
          <a:stretch>
            <a:fillRect/>
          </a:stretch>
        </p:blipFill>
        <p:spPr>
          <a:xfrm>
            <a:off x="6797374" y="1690688"/>
            <a:ext cx="4656857" cy="4351338"/>
          </a:xfrm>
          <a:prstGeom prst="rect">
            <a:avLst/>
          </a:prstGeom>
        </p:spPr>
      </p:pic>
      <p:pic>
        <p:nvPicPr>
          <p:cNvPr id="9" name="Picture 8"/>
          <p:cNvPicPr>
            <a:picLocks noChangeAspect="1"/>
          </p:cNvPicPr>
          <p:nvPr/>
        </p:nvPicPr>
        <p:blipFill>
          <a:blip r:embed="rId3" cstate="print"/>
          <a:stretch>
            <a:fillRect/>
          </a:stretch>
        </p:blipFill>
        <p:spPr>
          <a:xfrm>
            <a:off x="765853" y="1689895"/>
            <a:ext cx="4286250" cy="4352925"/>
          </a:xfrm>
          <a:prstGeom prst="rect">
            <a:avLst/>
          </a:prstGeom>
        </p:spPr>
      </p:pic>
      <p:sp>
        <p:nvSpPr>
          <p:cNvPr id="12" name="Slide Number Placeholder 11"/>
          <p:cNvSpPr>
            <a:spLocks noGrp="1"/>
          </p:cNvSpPr>
          <p:nvPr>
            <p:ph type="sldNum" sz="quarter" idx="12"/>
          </p:nvPr>
        </p:nvSpPr>
        <p:spPr/>
        <p:txBody>
          <a:bodyPr/>
          <a:lstStyle/>
          <a:p>
            <a:fld id="{94F303E4-A76E-4D47-BE21-D41B04248CA7}" type="slidenum">
              <a:rPr lang="en-US" sz="4400" smtClean="0"/>
              <a:pPr/>
              <a:t>11</a:t>
            </a:fld>
            <a:endParaRPr lang="en-US" sz="4400" dirty="0"/>
          </a:p>
        </p:txBody>
      </p:sp>
    </p:spTree>
    <p:extLst>
      <p:ext uri="{BB962C8B-B14F-4D97-AF65-F5344CB8AC3E}">
        <p14:creationId xmlns="" xmlns:p14="http://schemas.microsoft.com/office/powerpoint/2010/main" val="21642584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2890" y="651728"/>
            <a:ext cx="10070910" cy="794935"/>
          </a:xfrm>
        </p:spPr>
        <p:txBody>
          <a:bodyPr/>
          <a:lstStyle/>
          <a:p>
            <a:r>
              <a:rPr lang="en-US" b="1" dirty="0" smtClean="0">
                <a:solidFill>
                  <a:schemeClr val="accent5">
                    <a:lumMod val="75000"/>
                  </a:schemeClr>
                </a:solidFill>
              </a:rPr>
              <a:t>Benefits from Carbon Trading</a:t>
            </a:r>
            <a:endParaRPr lang="en-US" b="1" dirty="0">
              <a:solidFill>
                <a:schemeClr val="accent5">
                  <a:lumMod val="75000"/>
                </a:schemeClr>
              </a:solidFill>
            </a:endParaRPr>
          </a:p>
        </p:txBody>
      </p:sp>
      <p:sp>
        <p:nvSpPr>
          <p:cNvPr id="3" name="Content Placeholder 2"/>
          <p:cNvSpPr>
            <a:spLocks noGrp="1"/>
          </p:cNvSpPr>
          <p:nvPr>
            <p:ph idx="1"/>
          </p:nvPr>
        </p:nvSpPr>
        <p:spPr>
          <a:xfrm>
            <a:off x="1282890" y="1677040"/>
            <a:ext cx="10515600" cy="5064953"/>
          </a:xfrm>
        </p:spPr>
        <p:txBody>
          <a:bodyPr>
            <a:noAutofit/>
          </a:bodyPr>
          <a:lstStyle/>
          <a:p>
            <a:r>
              <a:rPr lang="en-US" sz="2400" dirty="0" smtClean="0"/>
              <a:t> the reduction in overall cost of meeting emission reduction targets.</a:t>
            </a:r>
          </a:p>
          <a:p>
            <a:r>
              <a:rPr lang="en-US" sz="2400" dirty="0" smtClean="0"/>
              <a:t>the progressively improved definition of  a "price" for carbon, particularly as the market becomes more liquid and active, and assuming that all carbon certificate products are fungible, meaning that they are equivalent ways of addressing emission reduction;  </a:t>
            </a:r>
          </a:p>
          <a:p>
            <a:r>
              <a:rPr lang="en-US" sz="2400" dirty="0" smtClean="0"/>
              <a:t>the opportunity to generate income from  activities that previously attracted no additional revenue, such as investment in emission reduction, renewable energy generation, greenhouse friendly fuels and carbon sequestration;  </a:t>
            </a:r>
          </a:p>
          <a:p>
            <a:r>
              <a:rPr lang="en-US" sz="2400" dirty="0" smtClean="0"/>
              <a:t>the ability to use revenue from carbon sequestration to help fund additional planting of trees and other vegetation, for benefits such as salinity amelioration, biodiversity enhancement, conversion to greenhouse gas friendly fuels and energy, and employment and wealth creation in rural areas. </a:t>
            </a:r>
            <a:endParaRPr lang="en-US" sz="2400" dirty="0"/>
          </a:p>
        </p:txBody>
      </p:sp>
      <p:sp>
        <p:nvSpPr>
          <p:cNvPr id="4" name="Slide Number Placeholder 3"/>
          <p:cNvSpPr>
            <a:spLocks noGrp="1"/>
          </p:cNvSpPr>
          <p:nvPr>
            <p:ph type="sldNum" sz="quarter" idx="12"/>
          </p:nvPr>
        </p:nvSpPr>
        <p:spPr/>
        <p:txBody>
          <a:bodyPr/>
          <a:lstStyle/>
          <a:p>
            <a:fld id="{94F303E4-A76E-4D47-BE21-D41B04248CA7}" type="slidenum">
              <a:rPr lang="en-US" sz="4400" smtClean="0"/>
              <a:pPr/>
              <a:t>12</a:t>
            </a:fld>
            <a:endParaRPr lang="en-US" sz="4400" dirty="0"/>
          </a:p>
        </p:txBody>
      </p:sp>
    </p:spTree>
    <p:extLst>
      <p:ext uri="{BB962C8B-B14F-4D97-AF65-F5344CB8AC3E}">
        <p14:creationId xmlns="" xmlns:p14="http://schemas.microsoft.com/office/powerpoint/2010/main" val="12394344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280" y="500062"/>
            <a:ext cx="10515600" cy="1325563"/>
          </a:xfrm>
        </p:spPr>
        <p:txBody>
          <a:bodyPr/>
          <a:lstStyle/>
          <a:p>
            <a:r>
              <a:rPr lang="en-US" b="1" dirty="0" smtClean="0">
                <a:solidFill>
                  <a:schemeClr val="accent5">
                    <a:lumMod val="75000"/>
                  </a:schemeClr>
                </a:solidFill>
              </a:rPr>
              <a:t>In Context of Nepal</a:t>
            </a:r>
            <a:endParaRPr lang="en-US" b="1" dirty="0">
              <a:solidFill>
                <a:schemeClr val="accent5">
                  <a:lumMod val="75000"/>
                </a:schemeClr>
              </a:solidFill>
            </a:endParaRPr>
          </a:p>
        </p:txBody>
      </p:sp>
      <p:sp>
        <p:nvSpPr>
          <p:cNvPr id="3" name="Content Placeholder 2"/>
          <p:cNvSpPr>
            <a:spLocks noGrp="1"/>
          </p:cNvSpPr>
          <p:nvPr>
            <p:ph idx="1"/>
          </p:nvPr>
        </p:nvSpPr>
        <p:spPr>
          <a:xfrm>
            <a:off x="1384111" y="1825625"/>
            <a:ext cx="10515600" cy="4351338"/>
          </a:xfrm>
        </p:spPr>
        <p:txBody>
          <a:bodyPr>
            <a:normAutofit/>
          </a:bodyPr>
          <a:lstStyle/>
          <a:p>
            <a:r>
              <a:rPr lang="en-US" dirty="0" smtClean="0"/>
              <a:t>Nepal accepted the Kyoto Protocol in 2005, 16</a:t>
            </a:r>
            <a:r>
              <a:rPr lang="en-US" baseline="30000" dirty="0" smtClean="0"/>
              <a:t>th</a:t>
            </a:r>
            <a:r>
              <a:rPr lang="en-US" dirty="0" smtClean="0"/>
              <a:t> September.</a:t>
            </a:r>
          </a:p>
          <a:p>
            <a:endParaRPr lang="en-US" dirty="0"/>
          </a:p>
          <a:p>
            <a:endParaRPr lang="en-US" dirty="0" smtClean="0"/>
          </a:p>
          <a:p>
            <a:r>
              <a:rPr lang="en-US" dirty="0" smtClean="0"/>
              <a:t>The Government of Nepal (</a:t>
            </a:r>
            <a:r>
              <a:rPr lang="en-US" dirty="0" err="1" smtClean="0"/>
              <a:t>GoN</a:t>
            </a:r>
            <a:r>
              <a:rPr lang="en-US" dirty="0" smtClean="0"/>
              <a:t>) decided on 22</a:t>
            </a:r>
            <a:r>
              <a:rPr lang="en-US" baseline="30000" dirty="0" smtClean="0"/>
              <a:t>nd</a:t>
            </a:r>
            <a:r>
              <a:rPr lang="en-US" dirty="0" smtClean="0"/>
              <a:t> December 2005 that the then Ministry of Population and Environment  (now  Ministry  of  Science,  Technology  and  Environment  (</a:t>
            </a:r>
            <a:r>
              <a:rPr lang="en-US" dirty="0" err="1" smtClean="0"/>
              <a:t>MoSTE</a:t>
            </a:r>
            <a:r>
              <a:rPr lang="en-US" dirty="0" smtClean="0"/>
              <a:t>)) would  function  as Designated  National  Authority  (DNA)  to  CDM  projects  related  to the Kyoto  Protocol.</a:t>
            </a:r>
            <a:r>
              <a:rPr lang="en-US" sz="1800" i="1" dirty="0" smtClean="0">
                <a:solidFill>
                  <a:srgbClr val="C00000"/>
                </a:solidFill>
              </a:rPr>
              <a:t>(Ministry of science technology and Environment,2013)</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94F303E4-A76E-4D47-BE21-D41B04248CA7}" type="slidenum">
              <a:rPr lang="en-US" sz="4400" smtClean="0"/>
              <a:pPr/>
              <a:t>13</a:t>
            </a:fld>
            <a:endParaRPr lang="en-US" sz="4400" dirty="0"/>
          </a:p>
        </p:txBody>
      </p:sp>
    </p:spTree>
    <p:extLst>
      <p:ext uri="{BB962C8B-B14F-4D97-AF65-F5344CB8AC3E}">
        <p14:creationId xmlns="" xmlns:p14="http://schemas.microsoft.com/office/powerpoint/2010/main" val="3847370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0588" y="365125"/>
            <a:ext cx="10515600" cy="1325563"/>
          </a:xfrm>
        </p:spPr>
        <p:txBody>
          <a:bodyPr/>
          <a:lstStyle/>
          <a:p>
            <a:r>
              <a:rPr lang="en-US" b="1" dirty="0" smtClean="0">
                <a:solidFill>
                  <a:schemeClr val="accent5">
                    <a:lumMod val="75000"/>
                  </a:schemeClr>
                </a:solidFill>
              </a:rPr>
              <a:t>In Context of Nepal (</a:t>
            </a:r>
            <a:r>
              <a:rPr lang="en-US" b="1" dirty="0" err="1" smtClean="0">
                <a:solidFill>
                  <a:schemeClr val="accent5">
                    <a:lumMod val="75000"/>
                  </a:schemeClr>
                </a:solidFill>
              </a:rPr>
              <a:t>cont</a:t>
            </a:r>
            <a:r>
              <a:rPr lang="en-US" b="1" dirty="0" smtClean="0">
                <a:solidFill>
                  <a:schemeClr val="accent5">
                    <a:lumMod val="75000"/>
                  </a:schemeClr>
                </a:solidFill>
              </a:rPr>
              <a:t>…)</a:t>
            </a:r>
            <a:endParaRPr lang="en-US" b="1" dirty="0">
              <a:solidFill>
                <a:schemeClr val="accent5">
                  <a:lumMod val="75000"/>
                </a:schemeClr>
              </a:solidFill>
            </a:endParaRPr>
          </a:p>
        </p:txBody>
      </p:sp>
      <p:sp>
        <p:nvSpPr>
          <p:cNvPr id="3" name="Content Placeholder 2"/>
          <p:cNvSpPr>
            <a:spLocks noGrp="1"/>
          </p:cNvSpPr>
          <p:nvPr>
            <p:ph idx="1"/>
          </p:nvPr>
        </p:nvSpPr>
        <p:spPr>
          <a:xfrm>
            <a:off x="1520588" y="1852920"/>
            <a:ext cx="10515600" cy="4351338"/>
          </a:xfrm>
        </p:spPr>
        <p:txBody>
          <a:bodyPr>
            <a:normAutofit lnSpcReduction="10000"/>
          </a:bodyPr>
          <a:lstStyle/>
          <a:p>
            <a:r>
              <a:rPr lang="en-US" dirty="0" smtClean="0"/>
              <a:t>Nepal signed onto "a carbon emissions reduction" agreement with the World Bank whereby it will trade surplus carbon for biogas plants.</a:t>
            </a:r>
          </a:p>
          <a:p>
            <a:r>
              <a:rPr lang="en-US" dirty="0" smtClean="0"/>
              <a:t>The Nepal Biogas Project (NBP) became the first project for carbon trading under the Clean Development Mechanism of the Kyoto Protocol on climate change.</a:t>
            </a:r>
          </a:p>
          <a:p>
            <a:r>
              <a:rPr lang="en-US" dirty="0" smtClean="0"/>
              <a:t>NBP can sell to developed countries the volume equivalent of carbon emissions it contains and prevents from being released into the environment.</a:t>
            </a:r>
          </a:p>
          <a:p>
            <a:r>
              <a:rPr lang="en-US" dirty="0" smtClean="0"/>
              <a:t> Nepal will receive yearly Rs.40.34 million ($568,000) from selling carbon.</a:t>
            </a:r>
          </a:p>
          <a:p>
            <a:pPr marL="0" indent="0" algn="r">
              <a:buNone/>
            </a:pPr>
            <a:r>
              <a:rPr lang="en-US" sz="1900" dirty="0" smtClean="0">
                <a:solidFill>
                  <a:srgbClr val="C00000"/>
                </a:solidFill>
              </a:rPr>
              <a:t>Source:-(International global watch, 2006)</a:t>
            </a:r>
          </a:p>
          <a:p>
            <a:endParaRPr lang="en-US" dirty="0"/>
          </a:p>
        </p:txBody>
      </p:sp>
      <p:sp>
        <p:nvSpPr>
          <p:cNvPr id="4" name="Slide Number Placeholder 3"/>
          <p:cNvSpPr>
            <a:spLocks noGrp="1"/>
          </p:cNvSpPr>
          <p:nvPr>
            <p:ph type="sldNum" sz="quarter" idx="12"/>
          </p:nvPr>
        </p:nvSpPr>
        <p:spPr/>
        <p:txBody>
          <a:bodyPr/>
          <a:lstStyle/>
          <a:p>
            <a:fld id="{94F303E4-A76E-4D47-BE21-D41B04248CA7}" type="slidenum">
              <a:rPr lang="en-US" sz="4400" smtClean="0"/>
              <a:pPr/>
              <a:t>14</a:t>
            </a:fld>
            <a:endParaRPr lang="en-US" sz="4400" dirty="0"/>
          </a:p>
        </p:txBody>
      </p:sp>
    </p:spTree>
    <p:extLst>
      <p:ext uri="{BB962C8B-B14F-4D97-AF65-F5344CB8AC3E}">
        <p14:creationId xmlns="" xmlns:p14="http://schemas.microsoft.com/office/powerpoint/2010/main" val="2283798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References</a:t>
            </a:r>
            <a:endParaRPr lang="en-US" b="1" dirty="0">
              <a:solidFill>
                <a:schemeClr val="accent5">
                  <a:lumMod val="75000"/>
                </a:schemeClr>
              </a:solidFill>
            </a:endParaRPr>
          </a:p>
        </p:txBody>
      </p:sp>
      <p:sp>
        <p:nvSpPr>
          <p:cNvPr id="3" name="Content Placeholder 2"/>
          <p:cNvSpPr>
            <a:spLocks noGrp="1"/>
          </p:cNvSpPr>
          <p:nvPr>
            <p:ph idx="1"/>
          </p:nvPr>
        </p:nvSpPr>
        <p:spPr/>
        <p:txBody>
          <a:bodyPr>
            <a:normAutofit/>
          </a:bodyPr>
          <a:lstStyle/>
          <a:p>
            <a:r>
              <a:rPr lang="en-US" dirty="0" smtClean="0">
                <a:effectLst/>
              </a:rPr>
              <a:t>Edition, S. (</a:t>
            </a:r>
            <a:r>
              <a:rPr lang="en-US" dirty="0" err="1" smtClean="0">
                <a:effectLst/>
              </a:rPr>
              <a:t>n.d.</a:t>
            </a:r>
            <a:r>
              <a:rPr lang="en-US" dirty="0" smtClean="0">
                <a:effectLst/>
              </a:rPr>
              <a:t>). The Clean Development Mechanism (CDM), (</a:t>
            </a:r>
            <a:r>
              <a:rPr lang="en-US" dirty="0" err="1" smtClean="0">
                <a:effectLst/>
              </a:rPr>
              <a:t>Cdm</a:t>
            </a:r>
            <a:r>
              <a:rPr lang="en-US" dirty="0" smtClean="0">
                <a:effectLst/>
              </a:rPr>
              <a:t>).</a:t>
            </a:r>
          </a:p>
          <a:p>
            <a:r>
              <a:rPr lang="en-US" dirty="0" smtClean="0">
                <a:effectLst/>
              </a:rPr>
              <a:t>Government of Nepal Ministry of Science , Technology and Environment Designated National Authority for Clean Development Mechanism of The Kyoto Protocol April 2013. (2013), (April).</a:t>
            </a:r>
          </a:p>
          <a:p>
            <a:r>
              <a:rPr lang="en-US" dirty="0" smtClean="0">
                <a:effectLst/>
              </a:rPr>
              <a:t>Promise, T., &amp; Premise, T. (</a:t>
            </a:r>
            <a:r>
              <a:rPr lang="en-US" dirty="0" err="1" smtClean="0">
                <a:effectLst/>
              </a:rPr>
              <a:t>n.d.</a:t>
            </a:r>
            <a:r>
              <a:rPr lang="en-US" dirty="0" smtClean="0">
                <a:effectLst/>
              </a:rPr>
              <a:t>). What is Clean Development Mechanism ?</a:t>
            </a:r>
          </a:p>
          <a:p>
            <a:r>
              <a:rPr lang="en-US" dirty="0" err="1" smtClean="0">
                <a:effectLst/>
              </a:rPr>
              <a:t>Sada</a:t>
            </a:r>
            <a:r>
              <a:rPr lang="en-US" dirty="0" smtClean="0">
                <a:effectLst/>
              </a:rPr>
              <a:t>, R. (2007). Carbon trading.</a:t>
            </a:r>
          </a:p>
          <a:p>
            <a:r>
              <a:rPr lang="en-US" dirty="0" smtClean="0">
                <a:effectLst/>
                <a:hlinkClick r:id="rId2"/>
              </a:rPr>
              <a:t>https://en.wikipedia.org/wiki/Clean_Development_Mechanism</a:t>
            </a:r>
            <a:endParaRPr lang="en-US" dirty="0" smtClean="0">
              <a:effectLst/>
            </a:endParaRPr>
          </a:p>
          <a:p>
            <a:r>
              <a:rPr lang="en-US" dirty="0" smtClean="0">
                <a:effectLst/>
              </a:rPr>
              <a:t>http://ippan.org.np/23june2006.html</a:t>
            </a:r>
          </a:p>
          <a:p>
            <a:endParaRPr lang="en-US" dirty="0"/>
          </a:p>
        </p:txBody>
      </p:sp>
      <p:sp>
        <p:nvSpPr>
          <p:cNvPr id="4" name="Slide Number Placeholder 3"/>
          <p:cNvSpPr>
            <a:spLocks noGrp="1"/>
          </p:cNvSpPr>
          <p:nvPr>
            <p:ph type="sldNum" sz="quarter" idx="12"/>
          </p:nvPr>
        </p:nvSpPr>
        <p:spPr/>
        <p:txBody>
          <a:bodyPr/>
          <a:lstStyle/>
          <a:p>
            <a:fld id="{94F303E4-A76E-4D47-BE21-D41B04248CA7}" type="slidenum">
              <a:rPr lang="en-US" sz="4400" smtClean="0"/>
              <a:pPr/>
              <a:t>15</a:t>
            </a:fld>
            <a:endParaRPr lang="en-US" sz="4400" dirty="0"/>
          </a:p>
        </p:txBody>
      </p:sp>
    </p:spTree>
    <p:extLst>
      <p:ext uri="{BB962C8B-B14F-4D97-AF65-F5344CB8AC3E}">
        <p14:creationId xmlns="" xmlns:p14="http://schemas.microsoft.com/office/powerpoint/2010/main" val="23947799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9244" y="4864152"/>
            <a:ext cx="10515600" cy="1325563"/>
          </a:xfrm>
        </p:spPr>
        <p:txBody>
          <a:bodyPr>
            <a:normAutofit/>
          </a:bodyPr>
          <a:lstStyle/>
          <a:p>
            <a:pPr algn="ctr"/>
            <a:r>
              <a:rPr lang="en-US" sz="6600" b="1" dirty="0" smtClean="0">
                <a:solidFill>
                  <a:srgbClr val="FF0000"/>
                </a:solidFill>
              </a:rPr>
              <a:t>THANK YOU</a:t>
            </a:r>
            <a:endParaRPr lang="en-US" sz="6600" b="1" dirty="0">
              <a:solidFill>
                <a:srgbClr val="FF0000"/>
              </a:solidFill>
            </a:endParaRPr>
          </a:p>
        </p:txBody>
      </p:sp>
      <p:sp>
        <p:nvSpPr>
          <p:cNvPr id="3" name="Slide Number Placeholder 2"/>
          <p:cNvSpPr>
            <a:spLocks noGrp="1"/>
          </p:cNvSpPr>
          <p:nvPr>
            <p:ph type="sldNum" sz="quarter" idx="12"/>
          </p:nvPr>
        </p:nvSpPr>
        <p:spPr/>
        <p:txBody>
          <a:bodyPr/>
          <a:lstStyle/>
          <a:p>
            <a:fld id="{94F303E4-A76E-4D47-BE21-D41B04248CA7}" type="slidenum">
              <a:rPr lang="en-US" sz="4400" smtClean="0"/>
              <a:pPr/>
              <a:t>16</a:t>
            </a:fld>
            <a:endParaRPr lang="en-US" sz="4400" dirty="0"/>
          </a:p>
        </p:txBody>
      </p:sp>
    </p:spTree>
    <p:extLst>
      <p:ext uri="{BB962C8B-B14F-4D97-AF65-F5344CB8AC3E}">
        <p14:creationId xmlns="" xmlns:p14="http://schemas.microsoft.com/office/powerpoint/2010/main" val="3873270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912" y="365125"/>
            <a:ext cx="9606887" cy="1325563"/>
          </a:xfrm>
        </p:spPr>
        <p:txBody>
          <a:bodyPr/>
          <a:lstStyle/>
          <a:p>
            <a:r>
              <a:rPr lang="en-US" b="1" dirty="0" smtClean="0">
                <a:solidFill>
                  <a:schemeClr val="accent5">
                    <a:lumMod val="75000"/>
                  </a:schemeClr>
                </a:solidFill>
              </a:rPr>
              <a:t>Contents</a:t>
            </a:r>
            <a:endParaRPr lang="en-US" b="1" dirty="0">
              <a:solidFill>
                <a:schemeClr val="accent5">
                  <a:lumMod val="75000"/>
                </a:schemeClr>
              </a:solidFill>
            </a:endParaRPr>
          </a:p>
        </p:txBody>
      </p:sp>
      <p:sp>
        <p:nvSpPr>
          <p:cNvPr id="3" name="Content Placeholder 2"/>
          <p:cNvSpPr>
            <a:spLocks noGrp="1"/>
          </p:cNvSpPr>
          <p:nvPr>
            <p:ph idx="1"/>
          </p:nvPr>
        </p:nvSpPr>
        <p:spPr>
          <a:xfrm>
            <a:off x="1746912" y="1473958"/>
            <a:ext cx="10515600" cy="5130041"/>
          </a:xfrm>
        </p:spPr>
        <p:txBody>
          <a:bodyPr/>
          <a:lstStyle/>
          <a:p>
            <a:r>
              <a:rPr lang="en-US" altLang="en-US" dirty="0" smtClean="0"/>
              <a:t>Kyoto Protocol and CDM Context</a:t>
            </a:r>
          </a:p>
          <a:p>
            <a:r>
              <a:rPr lang="en-US" altLang="en-US" dirty="0" smtClean="0"/>
              <a:t>Overview of CDM</a:t>
            </a:r>
          </a:p>
          <a:p>
            <a:r>
              <a:rPr lang="en-US" altLang="en-US" dirty="0" smtClean="0"/>
              <a:t>CDM Concept</a:t>
            </a:r>
          </a:p>
          <a:p>
            <a:r>
              <a:rPr lang="en-US" altLang="en-US" dirty="0" smtClean="0"/>
              <a:t>CDM Objectives</a:t>
            </a:r>
          </a:p>
          <a:p>
            <a:r>
              <a:rPr lang="en-US" altLang="en-US" dirty="0" smtClean="0"/>
              <a:t>Types of CDM Projects</a:t>
            </a:r>
          </a:p>
          <a:p>
            <a:r>
              <a:rPr lang="en-US" altLang="en-US" dirty="0" smtClean="0"/>
              <a:t>Opportunities of CDM</a:t>
            </a:r>
          </a:p>
          <a:p>
            <a:r>
              <a:rPr lang="en-US" altLang="en-US" dirty="0" smtClean="0"/>
              <a:t>Carbon Trading</a:t>
            </a:r>
          </a:p>
          <a:p>
            <a:r>
              <a:rPr lang="en-US" altLang="en-US" dirty="0" smtClean="0"/>
              <a:t>Carbon Sellers and Buyers</a:t>
            </a:r>
          </a:p>
          <a:p>
            <a:r>
              <a:rPr lang="en-US" altLang="en-US" dirty="0" smtClean="0"/>
              <a:t>In Context of Nepal</a:t>
            </a:r>
          </a:p>
          <a:p>
            <a:r>
              <a:rPr lang="en-US" altLang="en-US" dirty="0" smtClean="0"/>
              <a:t>References</a:t>
            </a:r>
          </a:p>
          <a:p>
            <a:endParaRPr lang="en-US" altLang="en-US" dirty="0" smtClean="0"/>
          </a:p>
          <a:p>
            <a:endParaRPr lang="en-US" altLang="en-US" dirty="0" smtClean="0"/>
          </a:p>
          <a:p>
            <a:endParaRPr lang="en-US" altLang="en-US" dirty="0" smtClean="0"/>
          </a:p>
          <a:p>
            <a:endParaRPr lang="en-US" altLang="en-US" dirty="0" smtClean="0"/>
          </a:p>
          <a:p>
            <a:endParaRPr lang="en-US" dirty="0"/>
          </a:p>
        </p:txBody>
      </p:sp>
      <p:sp>
        <p:nvSpPr>
          <p:cNvPr id="4" name="Slide Number Placeholder 3"/>
          <p:cNvSpPr>
            <a:spLocks noGrp="1"/>
          </p:cNvSpPr>
          <p:nvPr>
            <p:ph type="sldNum" sz="quarter" idx="12"/>
          </p:nvPr>
        </p:nvSpPr>
        <p:spPr/>
        <p:txBody>
          <a:bodyPr/>
          <a:lstStyle/>
          <a:p>
            <a:fld id="{94F303E4-A76E-4D47-BE21-D41B04248CA7}" type="slidenum">
              <a:rPr lang="en-US" sz="4400" smtClean="0"/>
              <a:pPr/>
              <a:t>2</a:t>
            </a:fld>
            <a:endParaRPr lang="en-US" sz="4400" dirty="0"/>
          </a:p>
        </p:txBody>
      </p:sp>
    </p:spTree>
    <p:extLst>
      <p:ext uri="{BB962C8B-B14F-4D97-AF65-F5344CB8AC3E}">
        <p14:creationId xmlns="" xmlns:p14="http://schemas.microsoft.com/office/powerpoint/2010/main" val="1345174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1513764" y="381000"/>
            <a:ext cx="7772400" cy="762000"/>
          </a:xfrm>
        </p:spPr>
        <p:txBody>
          <a:bodyPr>
            <a:normAutofit fontScale="90000"/>
          </a:bodyPr>
          <a:lstStyle/>
          <a:p>
            <a:r>
              <a:rPr lang="en-US" altLang="en-US" sz="2800" b="1" dirty="0">
                <a:solidFill>
                  <a:srgbClr val="996633"/>
                </a:solidFill>
              </a:rPr>
              <a:t/>
            </a:r>
            <a:br>
              <a:rPr lang="en-US" altLang="en-US" sz="2800" b="1" dirty="0">
                <a:solidFill>
                  <a:srgbClr val="996633"/>
                </a:solidFill>
              </a:rPr>
            </a:br>
            <a:r>
              <a:rPr lang="en-US" altLang="en-US" sz="4900" b="1" dirty="0">
                <a:solidFill>
                  <a:schemeClr val="accent5">
                    <a:lumMod val="75000"/>
                  </a:schemeClr>
                </a:solidFill>
              </a:rPr>
              <a:t>Kyoto </a:t>
            </a:r>
            <a:r>
              <a:rPr lang="en-US" altLang="en-US" sz="4900" b="1" dirty="0" smtClean="0">
                <a:solidFill>
                  <a:schemeClr val="accent5">
                    <a:lumMod val="75000"/>
                  </a:schemeClr>
                </a:solidFill>
              </a:rPr>
              <a:t>Protocol and CDM Context</a:t>
            </a:r>
            <a:r>
              <a:rPr lang="en-US" altLang="en-US" sz="4900" dirty="0">
                <a:solidFill>
                  <a:srgbClr val="FF0000"/>
                </a:solidFill>
              </a:rPr>
              <a:t/>
            </a:r>
            <a:br>
              <a:rPr lang="en-US" altLang="en-US" sz="4900" dirty="0">
                <a:solidFill>
                  <a:srgbClr val="FF0000"/>
                </a:solidFill>
              </a:rPr>
            </a:br>
            <a:endParaRPr lang="en-US" altLang="en-US" sz="4900" dirty="0">
              <a:solidFill>
                <a:srgbClr val="FF0000"/>
              </a:solidFill>
            </a:endParaRPr>
          </a:p>
        </p:txBody>
      </p:sp>
      <p:sp>
        <p:nvSpPr>
          <p:cNvPr id="1027" name="Rectangle 3"/>
          <p:cNvSpPr>
            <a:spLocks noGrp="1" noChangeArrowheads="1"/>
          </p:cNvSpPr>
          <p:nvPr>
            <p:ph type="body" idx="1"/>
          </p:nvPr>
        </p:nvSpPr>
        <p:spPr>
          <a:xfrm>
            <a:off x="1513764" y="1337481"/>
            <a:ext cx="7772400" cy="5349921"/>
          </a:xfrm>
        </p:spPr>
        <p:txBody>
          <a:bodyPr>
            <a:normAutofit fontScale="92500" lnSpcReduction="10000"/>
          </a:bodyPr>
          <a:lstStyle/>
          <a:p>
            <a:pPr algn="just">
              <a:buFont typeface="Calibri" panose="020F0502020204030204" pitchFamily="34" charset="0"/>
              <a:buChar char="•"/>
            </a:pPr>
            <a:r>
              <a:rPr lang="en-US" altLang="en-US" dirty="0" smtClean="0"/>
              <a:t>Kyoto Protocol drafted at Kyoto, in 1992 to combat global climate change .  </a:t>
            </a:r>
          </a:p>
          <a:p>
            <a:pPr lvl="1" algn="just">
              <a:buFont typeface="Wingdings" panose="05000000000000000000" pitchFamily="2" charset="2"/>
              <a:buChar char="Ø"/>
            </a:pPr>
            <a:r>
              <a:rPr lang="en-US" altLang="en-US" dirty="0" smtClean="0"/>
              <a:t>  Joint implementation (Developed Countries)</a:t>
            </a:r>
          </a:p>
          <a:p>
            <a:pPr lvl="1">
              <a:buFont typeface="Wingdings" panose="05000000000000000000" pitchFamily="2" charset="2"/>
              <a:buChar char="Ø"/>
            </a:pPr>
            <a:r>
              <a:rPr lang="en-US" altLang="en-US" dirty="0" smtClean="0"/>
              <a:t>  Clean Development Mechanism (Developing  Countries)</a:t>
            </a:r>
          </a:p>
          <a:p>
            <a:pPr lvl="1">
              <a:buFont typeface="Wingdings" panose="05000000000000000000" pitchFamily="2" charset="2"/>
              <a:buChar char="Ø"/>
            </a:pPr>
            <a:r>
              <a:rPr lang="en-US" altLang="en-US" dirty="0" smtClean="0"/>
              <a:t>  International Emission Trading (Emission 	Credit through special market)</a:t>
            </a:r>
          </a:p>
          <a:p>
            <a:r>
              <a:rPr lang="en-US" altLang="en-US" dirty="0"/>
              <a:t>C</a:t>
            </a:r>
            <a:r>
              <a:rPr lang="en-US" altLang="en-US" dirty="0" smtClean="0"/>
              <a:t>ommitted industrialized countries to legally binding GHG reduction targets during the period 2008-2012.</a:t>
            </a:r>
          </a:p>
          <a:p>
            <a:r>
              <a:rPr lang="en-US" altLang="en-US" dirty="0" smtClean="0"/>
              <a:t>Most countries have to reduce GHG emissions on </a:t>
            </a:r>
            <a:r>
              <a:rPr lang="en-US" altLang="en-US" dirty="0" err="1" smtClean="0"/>
              <a:t>ave.</a:t>
            </a:r>
            <a:r>
              <a:rPr lang="en-US" altLang="en-US" dirty="0" smtClean="0"/>
              <a:t> 5% below their 1990 emission levels</a:t>
            </a:r>
          </a:p>
          <a:p>
            <a:pPr lvl="1"/>
            <a:r>
              <a:rPr lang="en-US" altLang="en-US" dirty="0" smtClean="0"/>
              <a:t>results in a global target of ‘carbon’ reduction.</a:t>
            </a:r>
            <a:br>
              <a:rPr lang="en-US" altLang="en-US" dirty="0" smtClean="0"/>
            </a:br>
            <a:endParaRPr lang="en-US" altLang="en-US" dirty="0" smtClean="0"/>
          </a:p>
          <a:p>
            <a:r>
              <a:rPr lang="en-US" altLang="en-US" dirty="0" smtClean="0"/>
              <a:t>Reducing emissions in Developing Countries is eligible – known as CDM.</a:t>
            </a:r>
          </a:p>
          <a:p>
            <a:endParaRPr lang="en-US" altLang="en-US" dirty="0" smtClean="0"/>
          </a:p>
          <a:p>
            <a:pPr algn="just"/>
            <a:endParaRPr lang="en-US" altLang="en-US" dirty="0"/>
          </a:p>
        </p:txBody>
      </p:sp>
      <p:sp>
        <p:nvSpPr>
          <p:cNvPr id="2" name="Slide Number Placeholder 1"/>
          <p:cNvSpPr>
            <a:spLocks noGrp="1"/>
          </p:cNvSpPr>
          <p:nvPr>
            <p:ph type="sldNum" sz="quarter" idx="12"/>
          </p:nvPr>
        </p:nvSpPr>
        <p:spPr/>
        <p:txBody>
          <a:bodyPr/>
          <a:lstStyle/>
          <a:p>
            <a:fld id="{94F303E4-A76E-4D47-BE21-D41B04248CA7}" type="slidenum">
              <a:rPr lang="en-US" sz="4400" smtClean="0"/>
              <a:pPr/>
              <a:t>3</a:t>
            </a:fld>
            <a:endParaRPr lang="en-US" sz="4400" dirty="0"/>
          </a:p>
        </p:txBody>
      </p:sp>
    </p:spTree>
    <p:extLst>
      <p:ext uri="{BB962C8B-B14F-4D97-AF65-F5344CB8AC3E}">
        <p14:creationId xmlns="" xmlns:p14="http://schemas.microsoft.com/office/powerpoint/2010/main" val="2682688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882254" y="641445"/>
            <a:ext cx="7772400" cy="899615"/>
          </a:xfrm>
        </p:spPr>
        <p:txBody>
          <a:bodyPr>
            <a:normAutofit fontScale="90000"/>
          </a:bodyPr>
          <a:lstStyle/>
          <a:p>
            <a:r>
              <a:rPr lang="en-US" altLang="en-US" sz="4900" b="1" dirty="0">
                <a:solidFill>
                  <a:schemeClr val="accent5">
                    <a:lumMod val="75000"/>
                  </a:schemeClr>
                </a:solidFill>
              </a:rPr>
              <a:t>Overview of CDM</a:t>
            </a:r>
            <a:r>
              <a:rPr lang="en-US" altLang="en-US" b="1" dirty="0">
                <a:solidFill>
                  <a:schemeClr val="accent5">
                    <a:lumMod val="75000"/>
                  </a:schemeClr>
                </a:solidFill>
              </a:rPr>
              <a:t/>
            </a:r>
            <a:br>
              <a:rPr lang="en-US" altLang="en-US" b="1" dirty="0">
                <a:solidFill>
                  <a:schemeClr val="accent5">
                    <a:lumMod val="75000"/>
                  </a:schemeClr>
                </a:solidFill>
              </a:rPr>
            </a:br>
            <a:endParaRPr lang="en-US" altLang="en-US" sz="3600" b="1" dirty="0">
              <a:solidFill>
                <a:schemeClr val="accent5">
                  <a:lumMod val="75000"/>
                </a:schemeClr>
              </a:solidFill>
            </a:endParaRPr>
          </a:p>
        </p:txBody>
      </p:sp>
      <p:sp>
        <p:nvSpPr>
          <p:cNvPr id="9219" name="Rectangle 3"/>
          <p:cNvSpPr>
            <a:spLocks noGrp="1" noChangeArrowheads="1"/>
          </p:cNvSpPr>
          <p:nvPr>
            <p:ph type="body" idx="1"/>
          </p:nvPr>
        </p:nvSpPr>
        <p:spPr>
          <a:xfrm>
            <a:off x="1882254" y="1704833"/>
            <a:ext cx="8458200" cy="4953000"/>
          </a:xfrm>
        </p:spPr>
        <p:txBody>
          <a:bodyPr>
            <a:normAutofit lnSpcReduction="10000"/>
          </a:bodyPr>
          <a:lstStyle/>
          <a:p>
            <a:pPr>
              <a:lnSpc>
                <a:spcPct val="90000"/>
              </a:lnSpc>
            </a:pPr>
            <a:r>
              <a:rPr lang="en-US" altLang="en-US" dirty="0"/>
              <a:t>CDM – Clean Development Mechanism</a:t>
            </a:r>
          </a:p>
          <a:p>
            <a:pPr>
              <a:buClr>
                <a:schemeClr val="tx1"/>
              </a:buClr>
            </a:pPr>
            <a:r>
              <a:rPr lang="en-US" altLang="en-US" dirty="0"/>
              <a:t>A </a:t>
            </a:r>
            <a:r>
              <a:rPr lang="en-US" altLang="en-US" dirty="0" smtClean="0"/>
              <a:t>mechanism which is based on understanding and cooperation among the nations for adopting a new outlook for economic activities aiming at protecting the world eco-system.</a:t>
            </a:r>
          </a:p>
          <a:p>
            <a:pPr>
              <a:lnSpc>
                <a:spcPct val="90000"/>
              </a:lnSpc>
            </a:pPr>
            <a:r>
              <a:rPr lang="en-US" altLang="en-US" dirty="0" smtClean="0"/>
              <a:t>The </a:t>
            </a:r>
            <a:r>
              <a:rPr lang="en-US" altLang="en-US" dirty="0"/>
              <a:t>Certified Emission Reductions (CERs) are a unit of carbon that is </a:t>
            </a:r>
            <a:r>
              <a:rPr lang="en-US" altLang="en-US" dirty="0" smtClean="0"/>
              <a:t>reduced or seized.</a:t>
            </a:r>
            <a:endParaRPr lang="en-US" altLang="en-US" dirty="0"/>
          </a:p>
          <a:p>
            <a:pPr>
              <a:lnSpc>
                <a:spcPct val="90000"/>
              </a:lnSpc>
            </a:pPr>
            <a:r>
              <a:rPr lang="en-US" altLang="en-US" dirty="0" smtClean="0"/>
              <a:t>Industrialized </a:t>
            </a:r>
            <a:r>
              <a:rPr lang="en-US" altLang="en-US" dirty="0"/>
              <a:t>Nations can submit their CERs to meet their target in 2008-2012. </a:t>
            </a:r>
          </a:p>
          <a:p>
            <a:pPr lvl="1">
              <a:lnSpc>
                <a:spcPct val="90000"/>
              </a:lnSpc>
            </a:pPr>
            <a:r>
              <a:rPr lang="en-US" altLang="en-US" dirty="0"/>
              <a:t>there is a worldwide demand for projects and activities for ‘carbon’ reduction or fixation</a:t>
            </a:r>
          </a:p>
          <a:p>
            <a:pPr lvl="1">
              <a:lnSpc>
                <a:spcPct val="90000"/>
              </a:lnSpc>
            </a:pPr>
            <a:r>
              <a:rPr lang="en-US" altLang="en-US" dirty="0"/>
              <a:t>Many of these projects will be in Developing Countries.  </a:t>
            </a:r>
          </a:p>
        </p:txBody>
      </p:sp>
      <p:sp>
        <p:nvSpPr>
          <p:cNvPr id="2" name="Slide Number Placeholder 1"/>
          <p:cNvSpPr>
            <a:spLocks noGrp="1"/>
          </p:cNvSpPr>
          <p:nvPr>
            <p:ph type="sldNum" sz="quarter" idx="12"/>
          </p:nvPr>
        </p:nvSpPr>
        <p:spPr/>
        <p:txBody>
          <a:bodyPr/>
          <a:lstStyle/>
          <a:p>
            <a:fld id="{94F303E4-A76E-4D47-BE21-D41B04248CA7}" type="slidenum">
              <a:rPr lang="en-US" sz="4400" smtClean="0"/>
              <a:pPr/>
              <a:t>4</a:t>
            </a:fld>
            <a:endParaRPr lang="en-US" sz="4400" dirty="0"/>
          </a:p>
        </p:txBody>
      </p:sp>
    </p:spTree>
    <p:extLst>
      <p:ext uri="{BB962C8B-B14F-4D97-AF65-F5344CB8AC3E}">
        <p14:creationId xmlns="" xmlns:p14="http://schemas.microsoft.com/office/powerpoint/2010/main" val="967016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a:xfrm>
            <a:off x="1676400" y="381000"/>
            <a:ext cx="9315734" cy="1325563"/>
          </a:xfrm>
        </p:spPr>
        <p:txBody>
          <a:bodyPr/>
          <a:lstStyle/>
          <a:p>
            <a:r>
              <a:rPr lang="en-US" altLang="en-US" b="1" dirty="0">
                <a:solidFill>
                  <a:schemeClr val="accent5">
                    <a:lumMod val="75000"/>
                  </a:schemeClr>
                </a:solidFill>
              </a:rPr>
              <a:t>CDM Concept</a:t>
            </a:r>
          </a:p>
        </p:txBody>
      </p:sp>
      <p:sp>
        <p:nvSpPr>
          <p:cNvPr id="21508" name="Rectangle 1028"/>
          <p:cNvSpPr>
            <a:spLocks noGrp="1" noChangeArrowheads="1"/>
          </p:cNvSpPr>
          <p:nvPr>
            <p:ph type="body" sz="half" idx="1"/>
          </p:nvPr>
        </p:nvSpPr>
        <p:spPr>
          <a:xfrm>
            <a:off x="1676400" y="2590800"/>
            <a:ext cx="3657600" cy="3276600"/>
          </a:xfrm>
          <a:solidFill>
            <a:srgbClr val="99CCFF"/>
          </a:solidFill>
          <a:ln w="25400">
            <a:solidFill>
              <a:schemeClr val="tx1"/>
            </a:solidFill>
            <a:miter lim="800000"/>
            <a:headEnd/>
            <a:tailEnd/>
          </a:ln>
        </p:spPr>
        <p:txBody>
          <a:bodyPr/>
          <a:lstStyle/>
          <a:p>
            <a:pPr algn="ctr">
              <a:buFont typeface="Wingdings" panose="05000000000000000000" pitchFamily="2" charset="2"/>
              <a:buNone/>
            </a:pPr>
            <a:r>
              <a:rPr lang="en-US" altLang="en-US" b="1"/>
              <a:t>Developed Country</a:t>
            </a:r>
          </a:p>
          <a:p>
            <a:r>
              <a:rPr lang="en-US" altLang="en-US" sz="2400"/>
              <a:t>Govt and companies want to reduce GHG emissions </a:t>
            </a:r>
          </a:p>
          <a:p>
            <a:pPr lvl="1"/>
            <a:r>
              <a:rPr lang="en-US" altLang="en-US" sz="2000"/>
              <a:t>Invest in their own country</a:t>
            </a:r>
          </a:p>
          <a:p>
            <a:pPr lvl="1"/>
            <a:r>
              <a:rPr lang="en-US" altLang="en-US" sz="2000"/>
              <a:t>Invest in a project in Developing Country</a:t>
            </a:r>
          </a:p>
        </p:txBody>
      </p:sp>
      <p:sp>
        <p:nvSpPr>
          <p:cNvPr id="21512" name="Rectangle 1032"/>
          <p:cNvSpPr>
            <a:spLocks noGrp="1" noChangeArrowheads="1"/>
          </p:cNvSpPr>
          <p:nvPr>
            <p:ph type="body" sz="half" idx="2"/>
          </p:nvPr>
        </p:nvSpPr>
        <p:spPr>
          <a:xfrm>
            <a:off x="6858000" y="1752600"/>
            <a:ext cx="3581400" cy="4114800"/>
          </a:xfrm>
          <a:solidFill>
            <a:srgbClr val="99CCFF"/>
          </a:solidFill>
          <a:ln w="25400">
            <a:solidFill>
              <a:schemeClr val="tx1"/>
            </a:solidFill>
            <a:miter lim="800000"/>
            <a:headEnd/>
            <a:tailEnd/>
          </a:ln>
        </p:spPr>
        <p:txBody>
          <a:bodyPr/>
          <a:lstStyle/>
          <a:p>
            <a:pPr algn="ctr">
              <a:buFont typeface="Wingdings" panose="05000000000000000000" pitchFamily="2" charset="2"/>
              <a:buNone/>
            </a:pPr>
            <a:r>
              <a:rPr lang="en-US" altLang="en-US" sz="2400" b="1"/>
              <a:t>Developing Country</a:t>
            </a:r>
          </a:p>
          <a:p>
            <a:r>
              <a:rPr lang="en-US" altLang="en-US" sz="2400"/>
              <a:t>Many opportunities for projects that reduce emissions eg</a:t>
            </a:r>
          </a:p>
          <a:p>
            <a:pPr lvl="1"/>
            <a:r>
              <a:rPr lang="en-US" altLang="en-US" sz="2000"/>
              <a:t>Forestry planting</a:t>
            </a:r>
          </a:p>
          <a:p>
            <a:pPr lvl="1"/>
            <a:r>
              <a:rPr lang="en-US" altLang="en-US" sz="2000"/>
              <a:t>Renewable electricity</a:t>
            </a:r>
          </a:p>
          <a:p>
            <a:pPr lvl="1"/>
            <a:r>
              <a:rPr lang="en-US" altLang="en-US" sz="2000"/>
              <a:t>Energy efficiency</a:t>
            </a:r>
          </a:p>
          <a:p>
            <a:pPr lvl="1"/>
            <a:r>
              <a:rPr lang="en-US" altLang="en-US" sz="2000"/>
              <a:t>Clean transport</a:t>
            </a:r>
          </a:p>
          <a:p>
            <a:pPr lvl="1"/>
            <a:r>
              <a:rPr lang="en-US" altLang="en-US" sz="2000"/>
              <a:t>Biomass energy</a:t>
            </a:r>
          </a:p>
          <a:p>
            <a:r>
              <a:rPr lang="en-US" altLang="en-US" sz="2400"/>
              <a:t>Project Produces CERs</a:t>
            </a:r>
          </a:p>
          <a:p>
            <a:endParaRPr lang="en-US" altLang="en-US" sz="2400"/>
          </a:p>
        </p:txBody>
      </p:sp>
      <p:sp>
        <p:nvSpPr>
          <p:cNvPr id="21520" name="AutoShape 1040"/>
          <p:cNvSpPr>
            <a:spLocks noChangeArrowheads="1"/>
          </p:cNvSpPr>
          <p:nvPr/>
        </p:nvSpPr>
        <p:spPr bwMode="auto">
          <a:xfrm>
            <a:off x="5334000" y="2743200"/>
            <a:ext cx="1524000" cy="304800"/>
          </a:xfrm>
          <a:prstGeom prst="rightArrow">
            <a:avLst>
              <a:gd name="adj1" fmla="val 50000"/>
              <a:gd name="adj2" fmla="val 125000"/>
            </a:avLst>
          </a:prstGeom>
          <a:solidFill>
            <a:srgbClr val="99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1" name="AutoShape 1041"/>
          <p:cNvSpPr>
            <a:spLocks noChangeArrowheads="1"/>
          </p:cNvSpPr>
          <p:nvPr/>
        </p:nvSpPr>
        <p:spPr bwMode="auto">
          <a:xfrm>
            <a:off x="5334000" y="5257800"/>
            <a:ext cx="1524000" cy="304800"/>
          </a:xfrm>
          <a:prstGeom prst="leftArrow">
            <a:avLst>
              <a:gd name="adj1" fmla="val 50000"/>
              <a:gd name="adj2" fmla="val 125000"/>
            </a:avLst>
          </a:prstGeom>
          <a:solidFill>
            <a:srgbClr val="99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2" name="Text Box 1042"/>
          <p:cNvSpPr txBox="1">
            <a:spLocks noChangeArrowheads="1"/>
          </p:cNvSpPr>
          <p:nvPr/>
        </p:nvSpPr>
        <p:spPr bwMode="auto">
          <a:xfrm>
            <a:off x="5410201" y="3124201"/>
            <a:ext cx="1452563" cy="396875"/>
          </a:xfrm>
          <a:prstGeom prst="rect">
            <a:avLst/>
          </a:prstGeom>
          <a:noFill/>
          <a:ln>
            <a:noFill/>
          </a:ln>
          <a:effectLst/>
          <a:extLst>
            <a:ext uri="{909E8E84-426E-40DD-AFC4-6F175D3DCCD1}">
              <a14:hiddenFill xmlns="" xmlns:a14="http://schemas.microsoft.com/office/drawing/2010/main">
                <a:solidFill>
                  <a:srgbClr val="99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Tahoma" panose="020B0604030504040204" pitchFamily="34" charset="0"/>
              </a:rPr>
              <a:t>Investment</a:t>
            </a:r>
          </a:p>
        </p:txBody>
      </p:sp>
      <p:sp>
        <p:nvSpPr>
          <p:cNvPr id="21523" name="Text Box 1043"/>
          <p:cNvSpPr txBox="1">
            <a:spLocks noChangeArrowheads="1"/>
          </p:cNvSpPr>
          <p:nvPr/>
        </p:nvSpPr>
        <p:spPr bwMode="auto">
          <a:xfrm>
            <a:off x="5864225" y="5603876"/>
            <a:ext cx="749300" cy="396875"/>
          </a:xfrm>
          <a:prstGeom prst="rect">
            <a:avLst/>
          </a:prstGeom>
          <a:noFill/>
          <a:ln>
            <a:noFill/>
          </a:ln>
          <a:effectLst/>
          <a:extLst>
            <a:ext uri="{909E8E84-426E-40DD-AFC4-6F175D3DCCD1}">
              <a14:hiddenFill xmlns="" xmlns:a14="http://schemas.microsoft.com/office/drawing/2010/main">
                <a:solidFill>
                  <a:srgbClr val="99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latin typeface="Tahoma" panose="020B0604030504040204" pitchFamily="34" charset="0"/>
              </a:rPr>
              <a:t>CERs</a:t>
            </a:r>
          </a:p>
        </p:txBody>
      </p:sp>
      <p:sp>
        <p:nvSpPr>
          <p:cNvPr id="21524" name="Rectangle 1044"/>
          <p:cNvSpPr>
            <a:spLocks noChangeArrowheads="1"/>
          </p:cNvSpPr>
          <p:nvPr/>
        </p:nvSpPr>
        <p:spPr bwMode="auto">
          <a:xfrm>
            <a:off x="5867400" y="2362200"/>
            <a:ext cx="354584" cy="369332"/>
          </a:xfrm>
          <a:prstGeom prst="rect">
            <a:avLst/>
          </a:prstGeom>
          <a:noFill/>
          <a:ln>
            <a:noFill/>
          </a:ln>
          <a:effectLst/>
          <a:extLst>
            <a:ext uri="{909E8E84-426E-40DD-AFC4-6F175D3DCCD1}">
              <a14:hiddenFill xmlns="" xmlns:a14="http://schemas.microsoft.com/office/drawing/2010/main">
                <a:solidFill>
                  <a:srgbClr val="99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a:t>
            </a:r>
          </a:p>
        </p:txBody>
      </p:sp>
      <p:sp>
        <p:nvSpPr>
          <p:cNvPr id="2" name="Slide Number Placeholder 1"/>
          <p:cNvSpPr>
            <a:spLocks noGrp="1"/>
          </p:cNvSpPr>
          <p:nvPr>
            <p:ph type="sldNum" sz="quarter" idx="12"/>
          </p:nvPr>
        </p:nvSpPr>
        <p:spPr/>
        <p:txBody>
          <a:bodyPr/>
          <a:lstStyle/>
          <a:p>
            <a:fld id="{94F303E4-A76E-4D47-BE21-D41B04248CA7}" type="slidenum">
              <a:rPr lang="en-US" sz="4400" smtClean="0"/>
              <a:pPr/>
              <a:t>5</a:t>
            </a:fld>
            <a:endParaRPr lang="en-US" sz="4400" dirty="0"/>
          </a:p>
        </p:txBody>
      </p:sp>
    </p:spTree>
    <p:extLst>
      <p:ext uri="{BB962C8B-B14F-4D97-AF65-F5344CB8AC3E}">
        <p14:creationId xmlns="" xmlns:p14="http://schemas.microsoft.com/office/powerpoint/2010/main" val="4155041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056564" y="460659"/>
            <a:ext cx="10515600" cy="1325563"/>
          </a:xfrm>
        </p:spPr>
        <p:txBody>
          <a:bodyPr>
            <a:normAutofit/>
          </a:bodyPr>
          <a:lstStyle/>
          <a:p>
            <a:r>
              <a:rPr lang="en-US" altLang="en-US" b="1" dirty="0">
                <a:solidFill>
                  <a:schemeClr val="accent5">
                    <a:lumMod val="75000"/>
                  </a:schemeClr>
                </a:solidFill>
              </a:rPr>
              <a:t>CDM Objectives</a:t>
            </a:r>
          </a:p>
        </p:txBody>
      </p:sp>
      <p:sp>
        <p:nvSpPr>
          <p:cNvPr id="7171" name="Rectangle 3"/>
          <p:cNvSpPr>
            <a:spLocks noGrp="1" noChangeArrowheads="1"/>
          </p:cNvSpPr>
          <p:nvPr>
            <p:ph type="body" idx="1"/>
          </p:nvPr>
        </p:nvSpPr>
        <p:spPr>
          <a:xfrm>
            <a:off x="1056564" y="2166820"/>
            <a:ext cx="10515600" cy="3278638"/>
          </a:xfrm>
        </p:spPr>
        <p:txBody>
          <a:bodyPr/>
          <a:lstStyle/>
          <a:p>
            <a:pPr algn="just"/>
            <a:r>
              <a:rPr lang="en-US" altLang="en-US" dirty="0"/>
              <a:t>To assist developing countries in achieving sustainable development &amp; in contributing to ultimate objectives of United Nations Framework Convention on Climate Change (UNFCCC )</a:t>
            </a:r>
          </a:p>
          <a:p>
            <a:pPr algn="just">
              <a:buClr>
                <a:schemeClr val="bg2"/>
              </a:buClr>
              <a:buFont typeface="Wingdings" panose="05000000000000000000" pitchFamily="2" charset="2"/>
              <a:buNone/>
            </a:pPr>
            <a:endParaRPr lang="en-US" altLang="en-US" dirty="0"/>
          </a:p>
          <a:p>
            <a:pPr algn="just"/>
            <a:r>
              <a:rPr lang="en-US" altLang="en-US" dirty="0"/>
              <a:t>To assist developing countries in achieving compliance with their qualified emission limit &amp; reduction commitments</a:t>
            </a:r>
            <a:r>
              <a:rPr lang="en-US" altLang="en-US" dirty="0" smtClean="0"/>
              <a:t>.</a:t>
            </a:r>
          </a:p>
          <a:p>
            <a:pPr marL="0" indent="0" algn="r">
              <a:buNone/>
            </a:pPr>
            <a:r>
              <a:rPr lang="en-US" altLang="en-US" sz="2000" i="1" dirty="0" smtClean="0">
                <a:solidFill>
                  <a:srgbClr val="C00000"/>
                </a:solidFill>
              </a:rPr>
              <a:t>(United Nation Framework Convention on Climate Change(UNFCCC) )</a:t>
            </a:r>
            <a:endParaRPr lang="en-US" altLang="en-US" i="1" dirty="0">
              <a:solidFill>
                <a:srgbClr val="C00000"/>
              </a:solidFill>
            </a:endParaRPr>
          </a:p>
        </p:txBody>
      </p:sp>
      <p:sp>
        <p:nvSpPr>
          <p:cNvPr id="2" name="Slide Number Placeholder 1"/>
          <p:cNvSpPr>
            <a:spLocks noGrp="1"/>
          </p:cNvSpPr>
          <p:nvPr>
            <p:ph type="sldNum" sz="quarter" idx="12"/>
          </p:nvPr>
        </p:nvSpPr>
        <p:spPr/>
        <p:txBody>
          <a:bodyPr/>
          <a:lstStyle/>
          <a:p>
            <a:fld id="{94F303E4-A76E-4D47-BE21-D41B04248CA7}" type="slidenum">
              <a:rPr lang="en-US" sz="4400" smtClean="0"/>
              <a:pPr/>
              <a:t>6</a:t>
            </a:fld>
            <a:endParaRPr lang="en-US" sz="4400" dirty="0"/>
          </a:p>
        </p:txBody>
      </p:sp>
    </p:spTree>
    <p:extLst>
      <p:ext uri="{BB962C8B-B14F-4D97-AF65-F5344CB8AC3E}">
        <p14:creationId xmlns="" xmlns:p14="http://schemas.microsoft.com/office/powerpoint/2010/main" val="95513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669576" y="255943"/>
            <a:ext cx="10515600" cy="1325563"/>
          </a:xfrm>
        </p:spPr>
        <p:txBody>
          <a:bodyPr>
            <a:normAutofit/>
          </a:bodyPr>
          <a:lstStyle/>
          <a:p>
            <a:r>
              <a:rPr lang="en-US" altLang="en-US" b="1" dirty="0">
                <a:solidFill>
                  <a:schemeClr val="accent5">
                    <a:lumMod val="75000"/>
                  </a:schemeClr>
                </a:solidFill>
              </a:rPr>
              <a:t>Types of CDM Projects</a:t>
            </a:r>
          </a:p>
        </p:txBody>
      </p:sp>
      <p:sp>
        <p:nvSpPr>
          <p:cNvPr id="11267" name="Rectangle 3"/>
          <p:cNvSpPr>
            <a:spLocks noGrp="1" noChangeArrowheads="1"/>
          </p:cNvSpPr>
          <p:nvPr>
            <p:ph type="body" idx="1"/>
          </p:nvPr>
        </p:nvSpPr>
        <p:spPr>
          <a:xfrm>
            <a:off x="1669576" y="1729997"/>
            <a:ext cx="7772400" cy="4176712"/>
          </a:xfrm>
        </p:spPr>
        <p:txBody>
          <a:bodyPr>
            <a:normAutofit fontScale="92500" lnSpcReduction="10000"/>
          </a:bodyPr>
          <a:lstStyle/>
          <a:p>
            <a:pPr>
              <a:lnSpc>
                <a:spcPct val="90000"/>
              </a:lnSpc>
            </a:pPr>
            <a:r>
              <a:rPr lang="en-US" altLang="en-US" dirty="0"/>
              <a:t>Energy efficiency </a:t>
            </a:r>
          </a:p>
          <a:p>
            <a:pPr lvl="1">
              <a:lnSpc>
                <a:spcPct val="90000"/>
              </a:lnSpc>
            </a:pPr>
            <a:r>
              <a:rPr lang="en-US" altLang="en-US" dirty="0"/>
              <a:t>End use improvements</a:t>
            </a:r>
          </a:p>
          <a:p>
            <a:pPr lvl="1">
              <a:lnSpc>
                <a:spcPct val="90000"/>
              </a:lnSpc>
            </a:pPr>
            <a:r>
              <a:rPr lang="en-US" altLang="en-US" dirty="0"/>
              <a:t>Supply-side improvements</a:t>
            </a:r>
          </a:p>
          <a:p>
            <a:pPr>
              <a:lnSpc>
                <a:spcPct val="90000"/>
              </a:lnSpc>
            </a:pPr>
            <a:r>
              <a:rPr lang="en-US" altLang="en-US" dirty="0"/>
              <a:t>Renewable energy</a:t>
            </a:r>
          </a:p>
          <a:p>
            <a:pPr>
              <a:lnSpc>
                <a:spcPct val="90000"/>
              </a:lnSpc>
            </a:pPr>
            <a:r>
              <a:rPr lang="en-US" altLang="en-US" dirty="0"/>
              <a:t>Methane reduction </a:t>
            </a:r>
            <a:r>
              <a:rPr lang="en-US" altLang="en-US" dirty="0" err="1" smtClean="0"/>
              <a:t>eg</a:t>
            </a:r>
            <a:r>
              <a:rPr lang="en-US" altLang="en-US" dirty="0" smtClean="0"/>
              <a:t>. </a:t>
            </a:r>
            <a:r>
              <a:rPr lang="en-US" altLang="en-US" dirty="0"/>
              <a:t>landfill gas capture</a:t>
            </a:r>
          </a:p>
          <a:p>
            <a:pPr>
              <a:lnSpc>
                <a:spcPct val="90000"/>
              </a:lnSpc>
            </a:pPr>
            <a:r>
              <a:rPr lang="en-US" altLang="en-US" dirty="0"/>
              <a:t>Fuel switching</a:t>
            </a:r>
          </a:p>
          <a:p>
            <a:pPr>
              <a:lnSpc>
                <a:spcPct val="90000"/>
              </a:lnSpc>
            </a:pPr>
            <a:r>
              <a:rPr lang="en-US" altLang="en-US" dirty="0"/>
              <a:t>Agriculture (CH</a:t>
            </a:r>
            <a:r>
              <a:rPr lang="en-US" altLang="en-US" baseline="-25000" dirty="0"/>
              <a:t>4</a:t>
            </a:r>
            <a:r>
              <a:rPr lang="en-US" altLang="en-US" dirty="0"/>
              <a:t> and N</a:t>
            </a:r>
            <a:r>
              <a:rPr lang="en-US" altLang="en-US" baseline="-25000" dirty="0"/>
              <a:t>2</a:t>
            </a:r>
            <a:r>
              <a:rPr lang="en-US" altLang="en-US" dirty="0"/>
              <a:t>0)</a:t>
            </a:r>
          </a:p>
          <a:p>
            <a:pPr>
              <a:lnSpc>
                <a:spcPct val="90000"/>
              </a:lnSpc>
            </a:pPr>
            <a:r>
              <a:rPr lang="en-US" altLang="en-US" dirty="0"/>
              <a:t>Industrial processes</a:t>
            </a:r>
          </a:p>
          <a:p>
            <a:pPr>
              <a:lnSpc>
                <a:spcPct val="90000"/>
              </a:lnSpc>
            </a:pPr>
            <a:r>
              <a:rPr lang="en-US" altLang="en-US" dirty="0" smtClean="0"/>
              <a:t>Sequestration/sinks </a:t>
            </a:r>
            <a:r>
              <a:rPr lang="en-US" altLang="en-US" dirty="0"/>
              <a:t>– only afforestation and reforestation</a:t>
            </a:r>
          </a:p>
        </p:txBody>
      </p:sp>
      <p:sp>
        <p:nvSpPr>
          <p:cNvPr id="2" name="Slide Number Placeholder 1"/>
          <p:cNvSpPr>
            <a:spLocks noGrp="1"/>
          </p:cNvSpPr>
          <p:nvPr>
            <p:ph type="sldNum" sz="quarter" idx="12"/>
          </p:nvPr>
        </p:nvSpPr>
        <p:spPr/>
        <p:txBody>
          <a:bodyPr/>
          <a:lstStyle/>
          <a:p>
            <a:fld id="{94F303E4-A76E-4D47-BE21-D41B04248CA7}" type="slidenum">
              <a:rPr lang="en-US" sz="4400" smtClean="0"/>
              <a:pPr/>
              <a:t>7</a:t>
            </a:fld>
            <a:endParaRPr lang="en-US" sz="4400" dirty="0"/>
          </a:p>
        </p:txBody>
      </p:sp>
    </p:spTree>
    <p:extLst>
      <p:ext uri="{BB962C8B-B14F-4D97-AF65-F5344CB8AC3E}">
        <p14:creationId xmlns="" xmlns:p14="http://schemas.microsoft.com/office/powerpoint/2010/main" val="1856657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452350" y="269591"/>
            <a:ext cx="10515600" cy="1325563"/>
          </a:xfrm>
        </p:spPr>
        <p:txBody>
          <a:bodyPr/>
          <a:lstStyle/>
          <a:p>
            <a:r>
              <a:rPr lang="en-US" altLang="en-US" b="1" dirty="0">
                <a:solidFill>
                  <a:schemeClr val="accent5">
                    <a:lumMod val="75000"/>
                  </a:schemeClr>
                </a:solidFill>
              </a:rPr>
              <a:t>CDM Project </a:t>
            </a:r>
            <a:r>
              <a:rPr lang="en-US" altLang="en-US" b="1" dirty="0" smtClean="0">
                <a:solidFill>
                  <a:schemeClr val="accent5">
                    <a:lumMod val="75000"/>
                  </a:schemeClr>
                </a:solidFill>
              </a:rPr>
              <a:t>Examples                                       </a:t>
            </a:r>
            <a:endParaRPr lang="en-US" altLang="en-US" b="1" dirty="0">
              <a:solidFill>
                <a:schemeClr val="accent5">
                  <a:lumMod val="75000"/>
                </a:schemeClr>
              </a:solidFill>
            </a:endParaRPr>
          </a:p>
        </p:txBody>
      </p:sp>
      <p:graphicFrame>
        <p:nvGraphicFramePr>
          <p:cNvPr id="18502" name="Group 70"/>
          <p:cNvGraphicFramePr>
            <a:graphicFrameLocks noGrp="1"/>
          </p:cNvGraphicFramePr>
          <p:nvPr>
            <p:extLst>
              <p:ext uri="{D42A27DB-BD31-4B8C-83A1-F6EECF244321}">
                <p14:modId xmlns="" xmlns:p14="http://schemas.microsoft.com/office/powerpoint/2010/main" val="1380454159"/>
              </p:ext>
            </p:extLst>
          </p:nvPr>
        </p:nvGraphicFramePr>
        <p:xfrm>
          <a:off x="1452350" y="1370675"/>
          <a:ext cx="8510516" cy="5333326"/>
        </p:xfrm>
        <a:graphic>
          <a:graphicData uri="http://schemas.openxmlformats.org/drawingml/2006/table">
            <a:tbl>
              <a:tblPr/>
              <a:tblGrid>
                <a:gridCol w="3267430"/>
                <a:gridCol w="5243086"/>
              </a:tblGrid>
              <a:tr h="939762">
                <a:tc>
                  <a:txBody>
                    <a:bodyPr/>
                    <a:lstStyle>
                      <a:lvl1pPr algn="l">
                        <a:spcBef>
                          <a:spcPct val="20000"/>
                        </a:spcBef>
                        <a:buClr>
                          <a:srgbClr val="000099"/>
                        </a:buClr>
                        <a:buSzPct val="8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rgbClr val="990000"/>
                        </a:buClr>
                        <a:buSzPct val="75000"/>
                        <a:buFont typeface="Wingdings" panose="05000000000000000000" pitchFamily="2" charset="2"/>
                        <a:defRPr sz="2400">
                          <a:solidFill>
                            <a:schemeClr val="tx1"/>
                          </a:solidFill>
                          <a:latin typeface="Tahoma" panose="020B0604030504040204" pitchFamily="34" charset="0"/>
                        </a:defRPr>
                      </a:lvl2pPr>
                      <a:lvl3pPr algn="l">
                        <a:spcBef>
                          <a:spcPct val="20000"/>
                        </a:spcBef>
                        <a:defRPr sz="2000">
                          <a:solidFill>
                            <a:schemeClr val="tx1"/>
                          </a:solidFill>
                          <a:latin typeface="Tahoma" panose="020B0604030504040204" pitchFamily="34" charset="0"/>
                        </a:defRPr>
                      </a:lvl3pPr>
                      <a:lvl4pPr algn="l">
                        <a:spcBef>
                          <a:spcPct val="20000"/>
                        </a:spcBef>
                        <a:defRPr>
                          <a:solidFill>
                            <a:schemeClr val="tx1"/>
                          </a:solidFill>
                          <a:latin typeface="Tahoma" panose="020B0604030504040204" pitchFamily="34" charset="0"/>
                        </a:defRPr>
                      </a:lvl4pPr>
                      <a:lvl5pPr algn="l">
                        <a:spcBef>
                          <a:spcPct val="20000"/>
                        </a:spcBef>
                        <a:defRPr>
                          <a:solidFill>
                            <a:schemeClr val="tx1"/>
                          </a:solidFill>
                          <a:latin typeface="Tahoma" panose="020B0604030504040204" pitchFamily="34" charset="0"/>
                        </a:defRPr>
                      </a:lvl5pPr>
                      <a:lvl6pPr fontAlgn="base">
                        <a:spcBef>
                          <a:spcPct val="20000"/>
                        </a:spcBef>
                        <a:spcAft>
                          <a:spcPct val="0"/>
                        </a:spcAft>
                        <a:defRPr>
                          <a:solidFill>
                            <a:schemeClr val="tx1"/>
                          </a:solidFill>
                          <a:latin typeface="Tahoma" panose="020B0604030504040204" pitchFamily="34" charset="0"/>
                        </a:defRPr>
                      </a:lvl6pPr>
                      <a:lvl7pPr fontAlgn="base">
                        <a:spcBef>
                          <a:spcPct val="20000"/>
                        </a:spcBef>
                        <a:spcAft>
                          <a:spcPct val="0"/>
                        </a:spcAft>
                        <a:defRPr>
                          <a:solidFill>
                            <a:schemeClr val="tx1"/>
                          </a:solidFill>
                          <a:latin typeface="Tahoma" panose="020B0604030504040204" pitchFamily="34" charset="0"/>
                        </a:defRPr>
                      </a:lvl7pPr>
                      <a:lvl8pPr fontAlgn="base">
                        <a:spcBef>
                          <a:spcPct val="20000"/>
                        </a:spcBef>
                        <a:spcAft>
                          <a:spcPct val="0"/>
                        </a:spcAft>
                        <a:defRPr>
                          <a:solidFill>
                            <a:schemeClr val="tx1"/>
                          </a:solidFill>
                          <a:latin typeface="Tahoma" panose="020B0604030504040204" pitchFamily="34" charset="0"/>
                        </a:defRPr>
                      </a:lvl8pPr>
                      <a:lvl9pPr fontAlgn="base">
                        <a:spcBef>
                          <a:spcPct val="20000"/>
                        </a:spcBef>
                        <a:spcAft>
                          <a:spcPct val="0"/>
                        </a:spcAft>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000099"/>
                        </a:buClr>
                        <a:buSzPct val="80000"/>
                        <a:buFont typeface="Wingdings" panose="05000000000000000000" pitchFamily="2" charset="2"/>
                        <a:buNone/>
                        <a:tabLst/>
                      </a:pPr>
                      <a:r>
                        <a:rPr kumimoji="0" lang="en-US" altLang="en-US" sz="2800" b="0" i="0" u="none" strike="noStrike" cap="none" normalizeH="0" baseline="0" dirty="0" smtClean="0">
                          <a:ln>
                            <a:noFill/>
                          </a:ln>
                          <a:solidFill>
                            <a:schemeClr val="tx1"/>
                          </a:solidFill>
                          <a:effectLst/>
                          <a:latin typeface="Tahoma" panose="020B0604030504040204" pitchFamily="34" charset="0"/>
                        </a:rPr>
                        <a:t>End-use energy efficiency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0099"/>
                        </a:buClr>
                        <a:buSzPct val="8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rgbClr val="990000"/>
                        </a:buClr>
                        <a:buSzPct val="75000"/>
                        <a:buFont typeface="Wingdings" panose="05000000000000000000" pitchFamily="2" charset="2"/>
                        <a:defRPr sz="2400">
                          <a:solidFill>
                            <a:schemeClr val="tx1"/>
                          </a:solidFill>
                          <a:latin typeface="Tahoma" panose="020B0604030504040204" pitchFamily="34" charset="0"/>
                        </a:defRPr>
                      </a:lvl2pPr>
                      <a:lvl3pPr algn="l">
                        <a:spcBef>
                          <a:spcPct val="20000"/>
                        </a:spcBef>
                        <a:defRPr sz="2000">
                          <a:solidFill>
                            <a:schemeClr val="tx1"/>
                          </a:solidFill>
                          <a:latin typeface="Tahoma" panose="020B0604030504040204" pitchFamily="34" charset="0"/>
                        </a:defRPr>
                      </a:lvl3pPr>
                      <a:lvl4pPr algn="l">
                        <a:spcBef>
                          <a:spcPct val="20000"/>
                        </a:spcBef>
                        <a:defRPr>
                          <a:solidFill>
                            <a:schemeClr val="tx1"/>
                          </a:solidFill>
                          <a:latin typeface="Tahoma" panose="020B0604030504040204" pitchFamily="34" charset="0"/>
                        </a:defRPr>
                      </a:lvl4pPr>
                      <a:lvl5pPr algn="l">
                        <a:spcBef>
                          <a:spcPct val="20000"/>
                        </a:spcBef>
                        <a:defRPr>
                          <a:solidFill>
                            <a:schemeClr val="tx1"/>
                          </a:solidFill>
                          <a:latin typeface="Tahoma" panose="020B0604030504040204" pitchFamily="34" charset="0"/>
                        </a:defRPr>
                      </a:lvl5pPr>
                      <a:lvl6pPr fontAlgn="base">
                        <a:spcBef>
                          <a:spcPct val="20000"/>
                        </a:spcBef>
                        <a:spcAft>
                          <a:spcPct val="0"/>
                        </a:spcAft>
                        <a:defRPr>
                          <a:solidFill>
                            <a:schemeClr val="tx1"/>
                          </a:solidFill>
                          <a:latin typeface="Tahoma" panose="020B0604030504040204" pitchFamily="34" charset="0"/>
                        </a:defRPr>
                      </a:lvl6pPr>
                      <a:lvl7pPr fontAlgn="base">
                        <a:spcBef>
                          <a:spcPct val="20000"/>
                        </a:spcBef>
                        <a:spcAft>
                          <a:spcPct val="0"/>
                        </a:spcAft>
                        <a:defRPr>
                          <a:solidFill>
                            <a:schemeClr val="tx1"/>
                          </a:solidFill>
                          <a:latin typeface="Tahoma" panose="020B0604030504040204" pitchFamily="34" charset="0"/>
                        </a:defRPr>
                      </a:lvl7pPr>
                      <a:lvl8pPr fontAlgn="base">
                        <a:spcBef>
                          <a:spcPct val="20000"/>
                        </a:spcBef>
                        <a:spcAft>
                          <a:spcPct val="0"/>
                        </a:spcAft>
                        <a:defRPr>
                          <a:solidFill>
                            <a:schemeClr val="tx1"/>
                          </a:solidFill>
                          <a:latin typeface="Tahoma" panose="020B0604030504040204" pitchFamily="34" charset="0"/>
                        </a:defRPr>
                      </a:lvl8pPr>
                      <a:lvl9pPr fontAlgn="base">
                        <a:spcBef>
                          <a:spcPct val="20000"/>
                        </a:spcBef>
                        <a:spcAft>
                          <a:spcPct val="0"/>
                        </a:spcAft>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000099"/>
                        </a:buClr>
                        <a:buSzPct val="80000"/>
                        <a:buFont typeface="Wingdings" panose="05000000000000000000" pitchFamily="2" charset="2"/>
                        <a:buNone/>
                        <a:tabLst/>
                      </a:pPr>
                      <a:r>
                        <a:rPr kumimoji="0" lang="en-US" altLang="en-US" sz="2800" b="0" i="0" u="none" strike="noStrike" cap="none" normalizeH="0" baseline="0" dirty="0" smtClean="0">
                          <a:ln>
                            <a:noFill/>
                          </a:ln>
                          <a:solidFill>
                            <a:schemeClr val="tx1"/>
                          </a:solidFill>
                          <a:effectLst/>
                          <a:latin typeface="Tahoma" panose="020B0604030504040204" pitchFamily="34" charset="0"/>
                        </a:rPr>
                        <a:t>High efficient lighting; efficient cook stoves; vehicle efficiency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9762">
                <a:tc>
                  <a:txBody>
                    <a:bodyPr/>
                    <a:lstStyle>
                      <a:lvl1pPr algn="l">
                        <a:spcBef>
                          <a:spcPct val="20000"/>
                        </a:spcBef>
                        <a:buClr>
                          <a:srgbClr val="000099"/>
                        </a:buClr>
                        <a:buSzPct val="8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rgbClr val="990000"/>
                        </a:buClr>
                        <a:buSzPct val="75000"/>
                        <a:buFont typeface="Wingdings" panose="05000000000000000000" pitchFamily="2" charset="2"/>
                        <a:defRPr sz="2400">
                          <a:solidFill>
                            <a:schemeClr val="tx1"/>
                          </a:solidFill>
                          <a:latin typeface="Tahoma" panose="020B0604030504040204" pitchFamily="34" charset="0"/>
                        </a:defRPr>
                      </a:lvl2pPr>
                      <a:lvl3pPr algn="l">
                        <a:spcBef>
                          <a:spcPct val="20000"/>
                        </a:spcBef>
                        <a:defRPr sz="2000">
                          <a:solidFill>
                            <a:schemeClr val="tx1"/>
                          </a:solidFill>
                          <a:latin typeface="Tahoma" panose="020B0604030504040204" pitchFamily="34" charset="0"/>
                        </a:defRPr>
                      </a:lvl3pPr>
                      <a:lvl4pPr algn="l">
                        <a:spcBef>
                          <a:spcPct val="20000"/>
                        </a:spcBef>
                        <a:defRPr>
                          <a:solidFill>
                            <a:schemeClr val="tx1"/>
                          </a:solidFill>
                          <a:latin typeface="Tahoma" panose="020B0604030504040204" pitchFamily="34" charset="0"/>
                        </a:defRPr>
                      </a:lvl4pPr>
                      <a:lvl5pPr algn="l">
                        <a:spcBef>
                          <a:spcPct val="20000"/>
                        </a:spcBef>
                        <a:defRPr>
                          <a:solidFill>
                            <a:schemeClr val="tx1"/>
                          </a:solidFill>
                          <a:latin typeface="Tahoma" panose="020B0604030504040204" pitchFamily="34" charset="0"/>
                        </a:defRPr>
                      </a:lvl5pPr>
                      <a:lvl6pPr fontAlgn="base">
                        <a:spcBef>
                          <a:spcPct val="20000"/>
                        </a:spcBef>
                        <a:spcAft>
                          <a:spcPct val="0"/>
                        </a:spcAft>
                        <a:defRPr>
                          <a:solidFill>
                            <a:schemeClr val="tx1"/>
                          </a:solidFill>
                          <a:latin typeface="Tahoma" panose="020B0604030504040204" pitchFamily="34" charset="0"/>
                        </a:defRPr>
                      </a:lvl6pPr>
                      <a:lvl7pPr fontAlgn="base">
                        <a:spcBef>
                          <a:spcPct val="20000"/>
                        </a:spcBef>
                        <a:spcAft>
                          <a:spcPct val="0"/>
                        </a:spcAft>
                        <a:defRPr>
                          <a:solidFill>
                            <a:schemeClr val="tx1"/>
                          </a:solidFill>
                          <a:latin typeface="Tahoma" panose="020B0604030504040204" pitchFamily="34" charset="0"/>
                        </a:defRPr>
                      </a:lvl7pPr>
                      <a:lvl8pPr fontAlgn="base">
                        <a:spcBef>
                          <a:spcPct val="20000"/>
                        </a:spcBef>
                        <a:spcAft>
                          <a:spcPct val="0"/>
                        </a:spcAft>
                        <a:defRPr>
                          <a:solidFill>
                            <a:schemeClr val="tx1"/>
                          </a:solidFill>
                          <a:latin typeface="Tahoma" panose="020B0604030504040204" pitchFamily="34" charset="0"/>
                        </a:defRPr>
                      </a:lvl8pPr>
                      <a:lvl9pPr fontAlgn="base">
                        <a:spcBef>
                          <a:spcPct val="20000"/>
                        </a:spcBef>
                        <a:spcAft>
                          <a:spcPct val="0"/>
                        </a:spcAft>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000099"/>
                        </a:buClr>
                        <a:buSzPct val="8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latin typeface="Tahoma" panose="020B0604030504040204" pitchFamily="34" charset="0"/>
                        </a:rPr>
                        <a:t>Supply-side energy efficiency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0099"/>
                        </a:buClr>
                        <a:buSzPct val="8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rgbClr val="990000"/>
                        </a:buClr>
                        <a:buSzPct val="75000"/>
                        <a:buFont typeface="Wingdings" panose="05000000000000000000" pitchFamily="2" charset="2"/>
                        <a:defRPr sz="2400">
                          <a:solidFill>
                            <a:schemeClr val="tx1"/>
                          </a:solidFill>
                          <a:latin typeface="Tahoma" panose="020B0604030504040204" pitchFamily="34" charset="0"/>
                        </a:defRPr>
                      </a:lvl2pPr>
                      <a:lvl3pPr algn="l">
                        <a:spcBef>
                          <a:spcPct val="20000"/>
                        </a:spcBef>
                        <a:defRPr sz="2000">
                          <a:solidFill>
                            <a:schemeClr val="tx1"/>
                          </a:solidFill>
                          <a:latin typeface="Tahoma" panose="020B0604030504040204" pitchFamily="34" charset="0"/>
                        </a:defRPr>
                      </a:lvl3pPr>
                      <a:lvl4pPr algn="l">
                        <a:spcBef>
                          <a:spcPct val="20000"/>
                        </a:spcBef>
                        <a:defRPr>
                          <a:solidFill>
                            <a:schemeClr val="tx1"/>
                          </a:solidFill>
                          <a:latin typeface="Tahoma" panose="020B0604030504040204" pitchFamily="34" charset="0"/>
                        </a:defRPr>
                      </a:lvl4pPr>
                      <a:lvl5pPr algn="l">
                        <a:spcBef>
                          <a:spcPct val="20000"/>
                        </a:spcBef>
                        <a:defRPr>
                          <a:solidFill>
                            <a:schemeClr val="tx1"/>
                          </a:solidFill>
                          <a:latin typeface="Tahoma" panose="020B0604030504040204" pitchFamily="34" charset="0"/>
                        </a:defRPr>
                      </a:lvl5pPr>
                      <a:lvl6pPr fontAlgn="base">
                        <a:spcBef>
                          <a:spcPct val="20000"/>
                        </a:spcBef>
                        <a:spcAft>
                          <a:spcPct val="0"/>
                        </a:spcAft>
                        <a:defRPr>
                          <a:solidFill>
                            <a:schemeClr val="tx1"/>
                          </a:solidFill>
                          <a:latin typeface="Tahoma" panose="020B0604030504040204" pitchFamily="34" charset="0"/>
                        </a:defRPr>
                      </a:lvl6pPr>
                      <a:lvl7pPr fontAlgn="base">
                        <a:spcBef>
                          <a:spcPct val="20000"/>
                        </a:spcBef>
                        <a:spcAft>
                          <a:spcPct val="0"/>
                        </a:spcAft>
                        <a:defRPr>
                          <a:solidFill>
                            <a:schemeClr val="tx1"/>
                          </a:solidFill>
                          <a:latin typeface="Tahoma" panose="020B0604030504040204" pitchFamily="34" charset="0"/>
                        </a:defRPr>
                      </a:lvl7pPr>
                      <a:lvl8pPr fontAlgn="base">
                        <a:spcBef>
                          <a:spcPct val="20000"/>
                        </a:spcBef>
                        <a:spcAft>
                          <a:spcPct val="0"/>
                        </a:spcAft>
                        <a:defRPr>
                          <a:solidFill>
                            <a:schemeClr val="tx1"/>
                          </a:solidFill>
                          <a:latin typeface="Tahoma" panose="020B0604030504040204" pitchFamily="34" charset="0"/>
                        </a:defRPr>
                      </a:lvl8pPr>
                      <a:lvl9pPr fontAlgn="base">
                        <a:spcBef>
                          <a:spcPct val="20000"/>
                        </a:spcBef>
                        <a:spcAft>
                          <a:spcPct val="0"/>
                        </a:spcAft>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000099"/>
                        </a:buClr>
                        <a:buSzPct val="80000"/>
                        <a:buFont typeface="Wingdings" panose="05000000000000000000" pitchFamily="2" charset="2"/>
                        <a:buNone/>
                        <a:tabLst/>
                      </a:pPr>
                      <a:r>
                        <a:rPr kumimoji="0" lang="en-US" altLang="en-US" sz="2800" b="0" i="0" u="none" strike="noStrike" cap="none" normalizeH="0" baseline="0" dirty="0" smtClean="0">
                          <a:ln>
                            <a:noFill/>
                          </a:ln>
                          <a:solidFill>
                            <a:schemeClr val="tx1"/>
                          </a:solidFill>
                          <a:effectLst/>
                          <a:latin typeface="Tahoma" panose="020B0604030504040204" pitchFamily="34" charset="0"/>
                        </a:rPr>
                        <a:t>High efficiency turbine replacement; combine cycle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84">
                <a:tc>
                  <a:txBody>
                    <a:bodyPr/>
                    <a:lstStyle>
                      <a:lvl1pPr algn="l">
                        <a:spcBef>
                          <a:spcPct val="20000"/>
                        </a:spcBef>
                        <a:buClr>
                          <a:srgbClr val="000099"/>
                        </a:buClr>
                        <a:buSzPct val="8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rgbClr val="990000"/>
                        </a:buClr>
                        <a:buSzPct val="75000"/>
                        <a:buFont typeface="Wingdings" panose="05000000000000000000" pitchFamily="2" charset="2"/>
                        <a:defRPr sz="2400">
                          <a:solidFill>
                            <a:schemeClr val="tx1"/>
                          </a:solidFill>
                          <a:latin typeface="Tahoma" panose="020B0604030504040204" pitchFamily="34" charset="0"/>
                        </a:defRPr>
                      </a:lvl2pPr>
                      <a:lvl3pPr algn="l">
                        <a:spcBef>
                          <a:spcPct val="20000"/>
                        </a:spcBef>
                        <a:defRPr sz="2000">
                          <a:solidFill>
                            <a:schemeClr val="tx1"/>
                          </a:solidFill>
                          <a:latin typeface="Tahoma" panose="020B0604030504040204" pitchFamily="34" charset="0"/>
                        </a:defRPr>
                      </a:lvl3pPr>
                      <a:lvl4pPr algn="l">
                        <a:spcBef>
                          <a:spcPct val="20000"/>
                        </a:spcBef>
                        <a:defRPr>
                          <a:solidFill>
                            <a:schemeClr val="tx1"/>
                          </a:solidFill>
                          <a:latin typeface="Tahoma" panose="020B0604030504040204" pitchFamily="34" charset="0"/>
                        </a:defRPr>
                      </a:lvl4pPr>
                      <a:lvl5pPr algn="l">
                        <a:spcBef>
                          <a:spcPct val="20000"/>
                        </a:spcBef>
                        <a:defRPr>
                          <a:solidFill>
                            <a:schemeClr val="tx1"/>
                          </a:solidFill>
                          <a:latin typeface="Tahoma" panose="020B0604030504040204" pitchFamily="34" charset="0"/>
                        </a:defRPr>
                      </a:lvl5pPr>
                      <a:lvl6pPr fontAlgn="base">
                        <a:spcBef>
                          <a:spcPct val="20000"/>
                        </a:spcBef>
                        <a:spcAft>
                          <a:spcPct val="0"/>
                        </a:spcAft>
                        <a:defRPr>
                          <a:solidFill>
                            <a:schemeClr val="tx1"/>
                          </a:solidFill>
                          <a:latin typeface="Tahoma" panose="020B0604030504040204" pitchFamily="34" charset="0"/>
                        </a:defRPr>
                      </a:lvl6pPr>
                      <a:lvl7pPr fontAlgn="base">
                        <a:spcBef>
                          <a:spcPct val="20000"/>
                        </a:spcBef>
                        <a:spcAft>
                          <a:spcPct val="0"/>
                        </a:spcAft>
                        <a:defRPr>
                          <a:solidFill>
                            <a:schemeClr val="tx1"/>
                          </a:solidFill>
                          <a:latin typeface="Tahoma" panose="020B0604030504040204" pitchFamily="34" charset="0"/>
                        </a:defRPr>
                      </a:lvl7pPr>
                      <a:lvl8pPr fontAlgn="base">
                        <a:spcBef>
                          <a:spcPct val="20000"/>
                        </a:spcBef>
                        <a:spcAft>
                          <a:spcPct val="0"/>
                        </a:spcAft>
                        <a:defRPr>
                          <a:solidFill>
                            <a:schemeClr val="tx1"/>
                          </a:solidFill>
                          <a:latin typeface="Tahoma" panose="020B0604030504040204" pitchFamily="34" charset="0"/>
                        </a:defRPr>
                      </a:lvl8pPr>
                      <a:lvl9pPr fontAlgn="base">
                        <a:spcBef>
                          <a:spcPct val="20000"/>
                        </a:spcBef>
                        <a:spcAft>
                          <a:spcPct val="0"/>
                        </a:spcAft>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000099"/>
                        </a:buClr>
                        <a:buSzPct val="8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latin typeface="Tahoma" panose="020B0604030504040204" pitchFamily="34" charset="0"/>
                        </a:rPr>
                        <a:t>Renewable energy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0099"/>
                        </a:buClr>
                        <a:buSzPct val="8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rgbClr val="990000"/>
                        </a:buClr>
                        <a:buSzPct val="75000"/>
                        <a:buFont typeface="Wingdings" panose="05000000000000000000" pitchFamily="2" charset="2"/>
                        <a:defRPr sz="2400">
                          <a:solidFill>
                            <a:schemeClr val="tx1"/>
                          </a:solidFill>
                          <a:latin typeface="Tahoma" panose="020B0604030504040204" pitchFamily="34" charset="0"/>
                        </a:defRPr>
                      </a:lvl2pPr>
                      <a:lvl3pPr algn="l">
                        <a:spcBef>
                          <a:spcPct val="20000"/>
                        </a:spcBef>
                        <a:defRPr sz="2000">
                          <a:solidFill>
                            <a:schemeClr val="tx1"/>
                          </a:solidFill>
                          <a:latin typeface="Tahoma" panose="020B0604030504040204" pitchFamily="34" charset="0"/>
                        </a:defRPr>
                      </a:lvl3pPr>
                      <a:lvl4pPr algn="l">
                        <a:spcBef>
                          <a:spcPct val="20000"/>
                        </a:spcBef>
                        <a:defRPr>
                          <a:solidFill>
                            <a:schemeClr val="tx1"/>
                          </a:solidFill>
                          <a:latin typeface="Tahoma" panose="020B0604030504040204" pitchFamily="34" charset="0"/>
                        </a:defRPr>
                      </a:lvl4pPr>
                      <a:lvl5pPr algn="l">
                        <a:spcBef>
                          <a:spcPct val="20000"/>
                        </a:spcBef>
                        <a:defRPr>
                          <a:solidFill>
                            <a:schemeClr val="tx1"/>
                          </a:solidFill>
                          <a:latin typeface="Tahoma" panose="020B0604030504040204" pitchFamily="34" charset="0"/>
                        </a:defRPr>
                      </a:lvl5pPr>
                      <a:lvl6pPr fontAlgn="base">
                        <a:spcBef>
                          <a:spcPct val="20000"/>
                        </a:spcBef>
                        <a:spcAft>
                          <a:spcPct val="0"/>
                        </a:spcAft>
                        <a:defRPr>
                          <a:solidFill>
                            <a:schemeClr val="tx1"/>
                          </a:solidFill>
                          <a:latin typeface="Tahoma" panose="020B0604030504040204" pitchFamily="34" charset="0"/>
                        </a:defRPr>
                      </a:lvl6pPr>
                      <a:lvl7pPr fontAlgn="base">
                        <a:spcBef>
                          <a:spcPct val="20000"/>
                        </a:spcBef>
                        <a:spcAft>
                          <a:spcPct val="0"/>
                        </a:spcAft>
                        <a:defRPr>
                          <a:solidFill>
                            <a:schemeClr val="tx1"/>
                          </a:solidFill>
                          <a:latin typeface="Tahoma" panose="020B0604030504040204" pitchFamily="34" charset="0"/>
                        </a:defRPr>
                      </a:lvl7pPr>
                      <a:lvl8pPr fontAlgn="base">
                        <a:spcBef>
                          <a:spcPct val="20000"/>
                        </a:spcBef>
                        <a:spcAft>
                          <a:spcPct val="0"/>
                        </a:spcAft>
                        <a:defRPr>
                          <a:solidFill>
                            <a:schemeClr val="tx1"/>
                          </a:solidFill>
                          <a:latin typeface="Tahoma" panose="020B0604030504040204" pitchFamily="34" charset="0"/>
                        </a:defRPr>
                      </a:lvl8pPr>
                      <a:lvl9pPr fontAlgn="base">
                        <a:spcBef>
                          <a:spcPct val="20000"/>
                        </a:spcBef>
                        <a:spcAft>
                          <a:spcPct val="0"/>
                        </a:spcAft>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000099"/>
                        </a:buClr>
                        <a:buSzPct val="8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latin typeface="Tahoma" panose="020B0604030504040204" pitchFamily="34" charset="0"/>
                        </a:rPr>
                        <a:t>Biomass; Solar; Wind; Hydro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4644">
                <a:tc>
                  <a:txBody>
                    <a:bodyPr/>
                    <a:lstStyle>
                      <a:lvl1pPr algn="l">
                        <a:spcBef>
                          <a:spcPct val="20000"/>
                        </a:spcBef>
                        <a:buClr>
                          <a:srgbClr val="000099"/>
                        </a:buClr>
                        <a:buSzPct val="8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rgbClr val="990000"/>
                        </a:buClr>
                        <a:buSzPct val="75000"/>
                        <a:buFont typeface="Wingdings" panose="05000000000000000000" pitchFamily="2" charset="2"/>
                        <a:defRPr sz="2400">
                          <a:solidFill>
                            <a:schemeClr val="tx1"/>
                          </a:solidFill>
                          <a:latin typeface="Tahoma" panose="020B0604030504040204" pitchFamily="34" charset="0"/>
                        </a:defRPr>
                      </a:lvl2pPr>
                      <a:lvl3pPr algn="l">
                        <a:spcBef>
                          <a:spcPct val="20000"/>
                        </a:spcBef>
                        <a:defRPr sz="2000">
                          <a:solidFill>
                            <a:schemeClr val="tx1"/>
                          </a:solidFill>
                          <a:latin typeface="Tahoma" panose="020B0604030504040204" pitchFamily="34" charset="0"/>
                        </a:defRPr>
                      </a:lvl3pPr>
                      <a:lvl4pPr algn="l">
                        <a:spcBef>
                          <a:spcPct val="20000"/>
                        </a:spcBef>
                        <a:defRPr>
                          <a:solidFill>
                            <a:schemeClr val="tx1"/>
                          </a:solidFill>
                          <a:latin typeface="Tahoma" panose="020B0604030504040204" pitchFamily="34" charset="0"/>
                        </a:defRPr>
                      </a:lvl4pPr>
                      <a:lvl5pPr algn="l">
                        <a:spcBef>
                          <a:spcPct val="20000"/>
                        </a:spcBef>
                        <a:defRPr>
                          <a:solidFill>
                            <a:schemeClr val="tx1"/>
                          </a:solidFill>
                          <a:latin typeface="Tahoma" panose="020B0604030504040204" pitchFamily="34" charset="0"/>
                        </a:defRPr>
                      </a:lvl5pPr>
                      <a:lvl6pPr fontAlgn="base">
                        <a:spcBef>
                          <a:spcPct val="20000"/>
                        </a:spcBef>
                        <a:spcAft>
                          <a:spcPct val="0"/>
                        </a:spcAft>
                        <a:defRPr>
                          <a:solidFill>
                            <a:schemeClr val="tx1"/>
                          </a:solidFill>
                          <a:latin typeface="Tahoma" panose="020B0604030504040204" pitchFamily="34" charset="0"/>
                        </a:defRPr>
                      </a:lvl6pPr>
                      <a:lvl7pPr fontAlgn="base">
                        <a:spcBef>
                          <a:spcPct val="20000"/>
                        </a:spcBef>
                        <a:spcAft>
                          <a:spcPct val="0"/>
                        </a:spcAft>
                        <a:defRPr>
                          <a:solidFill>
                            <a:schemeClr val="tx1"/>
                          </a:solidFill>
                          <a:latin typeface="Tahoma" panose="020B0604030504040204" pitchFamily="34" charset="0"/>
                        </a:defRPr>
                      </a:lvl7pPr>
                      <a:lvl8pPr fontAlgn="base">
                        <a:spcBef>
                          <a:spcPct val="20000"/>
                        </a:spcBef>
                        <a:spcAft>
                          <a:spcPct val="0"/>
                        </a:spcAft>
                        <a:defRPr>
                          <a:solidFill>
                            <a:schemeClr val="tx1"/>
                          </a:solidFill>
                          <a:latin typeface="Tahoma" panose="020B0604030504040204" pitchFamily="34" charset="0"/>
                        </a:defRPr>
                      </a:lvl8pPr>
                      <a:lvl9pPr fontAlgn="base">
                        <a:spcBef>
                          <a:spcPct val="20000"/>
                        </a:spcBef>
                        <a:spcAft>
                          <a:spcPct val="0"/>
                        </a:spcAft>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000099"/>
                        </a:buClr>
                        <a:buSzPct val="8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latin typeface="Tahoma" panose="020B0604030504040204" pitchFamily="34" charset="0"/>
                        </a:rPr>
                        <a:t>Fuel switching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0099"/>
                        </a:buClr>
                        <a:buSzPct val="8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rgbClr val="990000"/>
                        </a:buClr>
                        <a:buSzPct val="75000"/>
                        <a:buFont typeface="Wingdings" panose="05000000000000000000" pitchFamily="2" charset="2"/>
                        <a:defRPr sz="2400">
                          <a:solidFill>
                            <a:schemeClr val="tx1"/>
                          </a:solidFill>
                          <a:latin typeface="Tahoma" panose="020B0604030504040204" pitchFamily="34" charset="0"/>
                        </a:defRPr>
                      </a:lvl2pPr>
                      <a:lvl3pPr algn="l">
                        <a:spcBef>
                          <a:spcPct val="20000"/>
                        </a:spcBef>
                        <a:defRPr sz="2000">
                          <a:solidFill>
                            <a:schemeClr val="tx1"/>
                          </a:solidFill>
                          <a:latin typeface="Tahoma" panose="020B0604030504040204" pitchFamily="34" charset="0"/>
                        </a:defRPr>
                      </a:lvl3pPr>
                      <a:lvl4pPr algn="l">
                        <a:spcBef>
                          <a:spcPct val="20000"/>
                        </a:spcBef>
                        <a:defRPr>
                          <a:solidFill>
                            <a:schemeClr val="tx1"/>
                          </a:solidFill>
                          <a:latin typeface="Tahoma" panose="020B0604030504040204" pitchFamily="34" charset="0"/>
                        </a:defRPr>
                      </a:lvl4pPr>
                      <a:lvl5pPr algn="l">
                        <a:spcBef>
                          <a:spcPct val="20000"/>
                        </a:spcBef>
                        <a:defRPr>
                          <a:solidFill>
                            <a:schemeClr val="tx1"/>
                          </a:solidFill>
                          <a:latin typeface="Tahoma" panose="020B0604030504040204" pitchFamily="34" charset="0"/>
                        </a:defRPr>
                      </a:lvl5pPr>
                      <a:lvl6pPr fontAlgn="base">
                        <a:spcBef>
                          <a:spcPct val="20000"/>
                        </a:spcBef>
                        <a:spcAft>
                          <a:spcPct val="0"/>
                        </a:spcAft>
                        <a:defRPr>
                          <a:solidFill>
                            <a:schemeClr val="tx1"/>
                          </a:solidFill>
                          <a:latin typeface="Tahoma" panose="020B0604030504040204" pitchFamily="34" charset="0"/>
                        </a:defRPr>
                      </a:lvl6pPr>
                      <a:lvl7pPr fontAlgn="base">
                        <a:spcBef>
                          <a:spcPct val="20000"/>
                        </a:spcBef>
                        <a:spcAft>
                          <a:spcPct val="0"/>
                        </a:spcAft>
                        <a:defRPr>
                          <a:solidFill>
                            <a:schemeClr val="tx1"/>
                          </a:solidFill>
                          <a:latin typeface="Tahoma" panose="020B0604030504040204" pitchFamily="34" charset="0"/>
                        </a:defRPr>
                      </a:lvl7pPr>
                      <a:lvl8pPr fontAlgn="base">
                        <a:spcBef>
                          <a:spcPct val="20000"/>
                        </a:spcBef>
                        <a:spcAft>
                          <a:spcPct val="0"/>
                        </a:spcAft>
                        <a:defRPr>
                          <a:solidFill>
                            <a:schemeClr val="tx1"/>
                          </a:solidFill>
                          <a:latin typeface="Tahoma" panose="020B0604030504040204" pitchFamily="34" charset="0"/>
                        </a:defRPr>
                      </a:lvl8pPr>
                      <a:lvl9pPr fontAlgn="base">
                        <a:spcBef>
                          <a:spcPct val="20000"/>
                        </a:spcBef>
                        <a:spcAft>
                          <a:spcPct val="0"/>
                        </a:spcAft>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000099"/>
                        </a:buClr>
                        <a:buSzPct val="8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latin typeface="Tahoma" panose="020B0604030504040204" pitchFamily="34" charset="0"/>
                        </a:rPr>
                        <a:t>Gas conversion </a:t>
                      </a:r>
                    </a:p>
                    <a:p>
                      <a:pPr marL="0" marR="0" lvl="0" indent="0" algn="l" defTabSz="914400" rtl="0" eaLnBrk="1" fontAlgn="base" latinLnBrk="0" hangingPunct="1">
                        <a:lnSpc>
                          <a:spcPct val="100000"/>
                        </a:lnSpc>
                        <a:spcBef>
                          <a:spcPct val="20000"/>
                        </a:spcBef>
                        <a:spcAft>
                          <a:spcPct val="0"/>
                        </a:spcAft>
                        <a:buClr>
                          <a:srgbClr val="000099"/>
                        </a:buClr>
                        <a:buSzPct val="8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latin typeface="Tahoma" panose="020B0604030504040204" pitchFamily="34" charset="0"/>
                        </a:rPr>
                        <a:t>Biofuels replace fossil fuels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4644">
                <a:tc>
                  <a:txBody>
                    <a:bodyPr/>
                    <a:lstStyle>
                      <a:lvl1pPr algn="l">
                        <a:spcBef>
                          <a:spcPct val="20000"/>
                        </a:spcBef>
                        <a:buClr>
                          <a:srgbClr val="000099"/>
                        </a:buClr>
                        <a:buSzPct val="8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rgbClr val="990000"/>
                        </a:buClr>
                        <a:buSzPct val="75000"/>
                        <a:buFont typeface="Wingdings" panose="05000000000000000000" pitchFamily="2" charset="2"/>
                        <a:defRPr sz="2400">
                          <a:solidFill>
                            <a:schemeClr val="tx1"/>
                          </a:solidFill>
                          <a:latin typeface="Tahoma" panose="020B0604030504040204" pitchFamily="34" charset="0"/>
                        </a:defRPr>
                      </a:lvl2pPr>
                      <a:lvl3pPr algn="l">
                        <a:spcBef>
                          <a:spcPct val="20000"/>
                        </a:spcBef>
                        <a:defRPr sz="2000">
                          <a:solidFill>
                            <a:schemeClr val="tx1"/>
                          </a:solidFill>
                          <a:latin typeface="Tahoma" panose="020B0604030504040204" pitchFamily="34" charset="0"/>
                        </a:defRPr>
                      </a:lvl3pPr>
                      <a:lvl4pPr algn="l">
                        <a:spcBef>
                          <a:spcPct val="20000"/>
                        </a:spcBef>
                        <a:defRPr>
                          <a:solidFill>
                            <a:schemeClr val="tx1"/>
                          </a:solidFill>
                          <a:latin typeface="Tahoma" panose="020B0604030504040204" pitchFamily="34" charset="0"/>
                        </a:defRPr>
                      </a:lvl4pPr>
                      <a:lvl5pPr algn="l">
                        <a:spcBef>
                          <a:spcPct val="20000"/>
                        </a:spcBef>
                        <a:defRPr>
                          <a:solidFill>
                            <a:schemeClr val="tx1"/>
                          </a:solidFill>
                          <a:latin typeface="Tahoma" panose="020B0604030504040204" pitchFamily="34" charset="0"/>
                        </a:defRPr>
                      </a:lvl5pPr>
                      <a:lvl6pPr fontAlgn="base">
                        <a:spcBef>
                          <a:spcPct val="20000"/>
                        </a:spcBef>
                        <a:spcAft>
                          <a:spcPct val="0"/>
                        </a:spcAft>
                        <a:defRPr>
                          <a:solidFill>
                            <a:schemeClr val="tx1"/>
                          </a:solidFill>
                          <a:latin typeface="Tahoma" panose="020B0604030504040204" pitchFamily="34" charset="0"/>
                        </a:defRPr>
                      </a:lvl6pPr>
                      <a:lvl7pPr fontAlgn="base">
                        <a:spcBef>
                          <a:spcPct val="20000"/>
                        </a:spcBef>
                        <a:spcAft>
                          <a:spcPct val="0"/>
                        </a:spcAft>
                        <a:defRPr>
                          <a:solidFill>
                            <a:schemeClr val="tx1"/>
                          </a:solidFill>
                          <a:latin typeface="Tahoma" panose="020B0604030504040204" pitchFamily="34" charset="0"/>
                        </a:defRPr>
                      </a:lvl7pPr>
                      <a:lvl8pPr fontAlgn="base">
                        <a:spcBef>
                          <a:spcPct val="20000"/>
                        </a:spcBef>
                        <a:spcAft>
                          <a:spcPct val="0"/>
                        </a:spcAft>
                        <a:defRPr>
                          <a:solidFill>
                            <a:schemeClr val="tx1"/>
                          </a:solidFill>
                          <a:latin typeface="Tahoma" panose="020B0604030504040204" pitchFamily="34" charset="0"/>
                        </a:defRPr>
                      </a:lvl8pPr>
                      <a:lvl9pPr fontAlgn="base">
                        <a:spcBef>
                          <a:spcPct val="20000"/>
                        </a:spcBef>
                        <a:spcAft>
                          <a:spcPct val="0"/>
                        </a:spcAft>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000099"/>
                        </a:buClr>
                        <a:buSzPct val="8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latin typeface="Tahoma" panose="020B0604030504040204" pitchFamily="34" charset="0"/>
                        </a:rPr>
                        <a:t>Forestry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0099"/>
                        </a:buClr>
                        <a:buSzPct val="8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rgbClr val="990000"/>
                        </a:buClr>
                        <a:buSzPct val="75000"/>
                        <a:buFont typeface="Wingdings" panose="05000000000000000000" pitchFamily="2" charset="2"/>
                        <a:defRPr sz="2400">
                          <a:solidFill>
                            <a:schemeClr val="tx1"/>
                          </a:solidFill>
                          <a:latin typeface="Tahoma" panose="020B0604030504040204" pitchFamily="34" charset="0"/>
                        </a:defRPr>
                      </a:lvl2pPr>
                      <a:lvl3pPr algn="l">
                        <a:spcBef>
                          <a:spcPct val="20000"/>
                        </a:spcBef>
                        <a:defRPr sz="2000">
                          <a:solidFill>
                            <a:schemeClr val="tx1"/>
                          </a:solidFill>
                          <a:latin typeface="Tahoma" panose="020B0604030504040204" pitchFamily="34" charset="0"/>
                        </a:defRPr>
                      </a:lvl3pPr>
                      <a:lvl4pPr algn="l">
                        <a:spcBef>
                          <a:spcPct val="20000"/>
                        </a:spcBef>
                        <a:defRPr>
                          <a:solidFill>
                            <a:schemeClr val="tx1"/>
                          </a:solidFill>
                          <a:latin typeface="Tahoma" panose="020B0604030504040204" pitchFamily="34" charset="0"/>
                        </a:defRPr>
                      </a:lvl4pPr>
                      <a:lvl5pPr algn="l">
                        <a:spcBef>
                          <a:spcPct val="20000"/>
                        </a:spcBef>
                        <a:defRPr>
                          <a:solidFill>
                            <a:schemeClr val="tx1"/>
                          </a:solidFill>
                          <a:latin typeface="Tahoma" panose="020B0604030504040204" pitchFamily="34" charset="0"/>
                        </a:defRPr>
                      </a:lvl5pPr>
                      <a:lvl6pPr fontAlgn="base">
                        <a:spcBef>
                          <a:spcPct val="20000"/>
                        </a:spcBef>
                        <a:spcAft>
                          <a:spcPct val="0"/>
                        </a:spcAft>
                        <a:defRPr>
                          <a:solidFill>
                            <a:schemeClr val="tx1"/>
                          </a:solidFill>
                          <a:latin typeface="Tahoma" panose="020B0604030504040204" pitchFamily="34" charset="0"/>
                        </a:defRPr>
                      </a:lvl6pPr>
                      <a:lvl7pPr fontAlgn="base">
                        <a:spcBef>
                          <a:spcPct val="20000"/>
                        </a:spcBef>
                        <a:spcAft>
                          <a:spcPct val="0"/>
                        </a:spcAft>
                        <a:defRPr>
                          <a:solidFill>
                            <a:schemeClr val="tx1"/>
                          </a:solidFill>
                          <a:latin typeface="Tahoma" panose="020B0604030504040204" pitchFamily="34" charset="0"/>
                        </a:defRPr>
                      </a:lvl7pPr>
                      <a:lvl8pPr fontAlgn="base">
                        <a:spcBef>
                          <a:spcPct val="20000"/>
                        </a:spcBef>
                        <a:spcAft>
                          <a:spcPct val="0"/>
                        </a:spcAft>
                        <a:defRPr>
                          <a:solidFill>
                            <a:schemeClr val="tx1"/>
                          </a:solidFill>
                          <a:latin typeface="Tahoma" panose="020B0604030504040204" pitchFamily="34" charset="0"/>
                        </a:defRPr>
                      </a:lvl8pPr>
                      <a:lvl9pPr fontAlgn="base">
                        <a:spcBef>
                          <a:spcPct val="20000"/>
                        </a:spcBef>
                        <a:spcAft>
                          <a:spcPct val="0"/>
                        </a:spcAft>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000099"/>
                        </a:buClr>
                        <a:buSzPct val="80000"/>
                        <a:buFont typeface="Wingdings" panose="05000000000000000000" pitchFamily="2" charset="2"/>
                        <a:buNone/>
                        <a:tabLst/>
                      </a:pPr>
                      <a:r>
                        <a:rPr kumimoji="0" lang="en-US" altLang="en-US" sz="2800" b="0" i="0" u="none" strike="noStrike" cap="none" normalizeH="0" baseline="0" dirty="0" smtClean="0">
                          <a:ln>
                            <a:noFill/>
                          </a:ln>
                          <a:solidFill>
                            <a:schemeClr val="tx1"/>
                          </a:solidFill>
                          <a:effectLst/>
                          <a:latin typeface="Tahoma" panose="020B0604030504040204" pitchFamily="34" charset="0"/>
                        </a:rPr>
                        <a:t>Afforestation; Reforestation</a:t>
                      </a:r>
                    </a:p>
                    <a:p>
                      <a:pPr marL="0" marR="0" lvl="0" indent="0" algn="l" defTabSz="914400" rtl="0" eaLnBrk="1" fontAlgn="base" latinLnBrk="0" hangingPunct="1">
                        <a:lnSpc>
                          <a:spcPct val="100000"/>
                        </a:lnSpc>
                        <a:spcBef>
                          <a:spcPct val="20000"/>
                        </a:spcBef>
                        <a:spcAft>
                          <a:spcPct val="0"/>
                        </a:spcAft>
                        <a:buClr>
                          <a:srgbClr val="000099"/>
                        </a:buClr>
                        <a:buSzPct val="80000"/>
                        <a:buFont typeface="Wingdings" panose="05000000000000000000" pitchFamily="2" charset="2"/>
                        <a:buNone/>
                        <a:tabLst/>
                      </a:pPr>
                      <a:r>
                        <a:rPr kumimoji="0" lang="en-US" altLang="en-US" sz="2800" b="0" i="0" u="none" strike="noStrike" cap="none" normalizeH="0" baseline="0" dirty="0" smtClean="0">
                          <a:ln>
                            <a:noFill/>
                          </a:ln>
                          <a:solidFill>
                            <a:schemeClr val="tx1"/>
                          </a:solidFill>
                          <a:effectLst/>
                          <a:latin typeface="Tahoma" panose="020B0604030504040204" pitchFamily="34" charset="0"/>
                        </a:rPr>
                        <a:t>Community forestry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3134">
                <a:tc>
                  <a:txBody>
                    <a:bodyPr/>
                    <a:lstStyle>
                      <a:lvl1pPr algn="l">
                        <a:spcBef>
                          <a:spcPct val="20000"/>
                        </a:spcBef>
                        <a:buClr>
                          <a:srgbClr val="000099"/>
                        </a:buClr>
                        <a:buSzPct val="8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rgbClr val="990000"/>
                        </a:buClr>
                        <a:buSzPct val="75000"/>
                        <a:buFont typeface="Wingdings" panose="05000000000000000000" pitchFamily="2" charset="2"/>
                        <a:defRPr sz="2400">
                          <a:solidFill>
                            <a:schemeClr val="tx1"/>
                          </a:solidFill>
                          <a:latin typeface="Tahoma" panose="020B0604030504040204" pitchFamily="34" charset="0"/>
                        </a:defRPr>
                      </a:lvl2pPr>
                      <a:lvl3pPr algn="l">
                        <a:spcBef>
                          <a:spcPct val="20000"/>
                        </a:spcBef>
                        <a:defRPr sz="2000">
                          <a:solidFill>
                            <a:schemeClr val="tx1"/>
                          </a:solidFill>
                          <a:latin typeface="Tahoma" panose="020B0604030504040204" pitchFamily="34" charset="0"/>
                        </a:defRPr>
                      </a:lvl3pPr>
                      <a:lvl4pPr algn="l">
                        <a:spcBef>
                          <a:spcPct val="20000"/>
                        </a:spcBef>
                        <a:defRPr>
                          <a:solidFill>
                            <a:schemeClr val="tx1"/>
                          </a:solidFill>
                          <a:latin typeface="Tahoma" panose="020B0604030504040204" pitchFamily="34" charset="0"/>
                        </a:defRPr>
                      </a:lvl4pPr>
                      <a:lvl5pPr algn="l">
                        <a:spcBef>
                          <a:spcPct val="20000"/>
                        </a:spcBef>
                        <a:defRPr>
                          <a:solidFill>
                            <a:schemeClr val="tx1"/>
                          </a:solidFill>
                          <a:latin typeface="Tahoma" panose="020B0604030504040204" pitchFamily="34" charset="0"/>
                        </a:defRPr>
                      </a:lvl5pPr>
                      <a:lvl6pPr fontAlgn="base">
                        <a:spcBef>
                          <a:spcPct val="20000"/>
                        </a:spcBef>
                        <a:spcAft>
                          <a:spcPct val="0"/>
                        </a:spcAft>
                        <a:defRPr>
                          <a:solidFill>
                            <a:schemeClr val="tx1"/>
                          </a:solidFill>
                          <a:latin typeface="Tahoma" panose="020B0604030504040204" pitchFamily="34" charset="0"/>
                        </a:defRPr>
                      </a:lvl6pPr>
                      <a:lvl7pPr fontAlgn="base">
                        <a:spcBef>
                          <a:spcPct val="20000"/>
                        </a:spcBef>
                        <a:spcAft>
                          <a:spcPct val="0"/>
                        </a:spcAft>
                        <a:defRPr>
                          <a:solidFill>
                            <a:schemeClr val="tx1"/>
                          </a:solidFill>
                          <a:latin typeface="Tahoma" panose="020B0604030504040204" pitchFamily="34" charset="0"/>
                        </a:defRPr>
                      </a:lvl7pPr>
                      <a:lvl8pPr fontAlgn="base">
                        <a:spcBef>
                          <a:spcPct val="20000"/>
                        </a:spcBef>
                        <a:spcAft>
                          <a:spcPct val="0"/>
                        </a:spcAft>
                        <a:defRPr>
                          <a:solidFill>
                            <a:schemeClr val="tx1"/>
                          </a:solidFill>
                          <a:latin typeface="Tahoma" panose="020B0604030504040204" pitchFamily="34" charset="0"/>
                        </a:defRPr>
                      </a:lvl8pPr>
                      <a:lvl9pPr fontAlgn="base">
                        <a:spcBef>
                          <a:spcPct val="20000"/>
                        </a:spcBef>
                        <a:spcAft>
                          <a:spcPct val="0"/>
                        </a:spcAft>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000099"/>
                        </a:buClr>
                        <a:buSzPct val="8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latin typeface="Tahoma" panose="020B0604030504040204" pitchFamily="34" charset="0"/>
                        </a:rPr>
                        <a:t>Agriculture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0099"/>
                        </a:buClr>
                        <a:buSzPct val="80000"/>
                        <a:buFont typeface="Wingdings" panose="05000000000000000000" pitchFamily="2" charset="2"/>
                        <a:defRPr sz="2800">
                          <a:solidFill>
                            <a:schemeClr val="tx1"/>
                          </a:solidFill>
                          <a:latin typeface="Tahoma" panose="020B0604030504040204" pitchFamily="34" charset="0"/>
                        </a:defRPr>
                      </a:lvl1pPr>
                      <a:lvl2pPr algn="l">
                        <a:spcBef>
                          <a:spcPct val="20000"/>
                        </a:spcBef>
                        <a:buClr>
                          <a:srgbClr val="990000"/>
                        </a:buClr>
                        <a:buSzPct val="75000"/>
                        <a:buFont typeface="Wingdings" panose="05000000000000000000" pitchFamily="2" charset="2"/>
                        <a:defRPr sz="2400">
                          <a:solidFill>
                            <a:schemeClr val="tx1"/>
                          </a:solidFill>
                          <a:latin typeface="Tahoma" panose="020B0604030504040204" pitchFamily="34" charset="0"/>
                        </a:defRPr>
                      </a:lvl2pPr>
                      <a:lvl3pPr algn="l">
                        <a:spcBef>
                          <a:spcPct val="20000"/>
                        </a:spcBef>
                        <a:defRPr sz="2000">
                          <a:solidFill>
                            <a:schemeClr val="tx1"/>
                          </a:solidFill>
                          <a:latin typeface="Tahoma" panose="020B0604030504040204" pitchFamily="34" charset="0"/>
                        </a:defRPr>
                      </a:lvl3pPr>
                      <a:lvl4pPr algn="l">
                        <a:spcBef>
                          <a:spcPct val="20000"/>
                        </a:spcBef>
                        <a:defRPr>
                          <a:solidFill>
                            <a:schemeClr val="tx1"/>
                          </a:solidFill>
                          <a:latin typeface="Tahoma" panose="020B0604030504040204" pitchFamily="34" charset="0"/>
                        </a:defRPr>
                      </a:lvl4pPr>
                      <a:lvl5pPr algn="l">
                        <a:spcBef>
                          <a:spcPct val="20000"/>
                        </a:spcBef>
                        <a:defRPr>
                          <a:solidFill>
                            <a:schemeClr val="tx1"/>
                          </a:solidFill>
                          <a:latin typeface="Tahoma" panose="020B0604030504040204" pitchFamily="34" charset="0"/>
                        </a:defRPr>
                      </a:lvl5pPr>
                      <a:lvl6pPr fontAlgn="base">
                        <a:spcBef>
                          <a:spcPct val="20000"/>
                        </a:spcBef>
                        <a:spcAft>
                          <a:spcPct val="0"/>
                        </a:spcAft>
                        <a:defRPr>
                          <a:solidFill>
                            <a:schemeClr val="tx1"/>
                          </a:solidFill>
                          <a:latin typeface="Tahoma" panose="020B0604030504040204" pitchFamily="34" charset="0"/>
                        </a:defRPr>
                      </a:lvl6pPr>
                      <a:lvl7pPr fontAlgn="base">
                        <a:spcBef>
                          <a:spcPct val="20000"/>
                        </a:spcBef>
                        <a:spcAft>
                          <a:spcPct val="0"/>
                        </a:spcAft>
                        <a:defRPr>
                          <a:solidFill>
                            <a:schemeClr val="tx1"/>
                          </a:solidFill>
                          <a:latin typeface="Tahoma" panose="020B0604030504040204" pitchFamily="34" charset="0"/>
                        </a:defRPr>
                      </a:lvl7pPr>
                      <a:lvl8pPr fontAlgn="base">
                        <a:spcBef>
                          <a:spcPct val="20000"/>
                        </a:spcBef>
                        <a:spcAft>
                          <a:spcPct val="0"/>
                        </a:spcAft>
                        <a:defRPr>
                          <a:solidFill>
                            <a:schemeClr val="tx1"/>
                          </a:solidFill>
                          <a:latin typeface="Tahoma" panose="020B0604030504040204" pitchFamily="34" charset="0"/>
                        </a:defRPr>
                      </a:lvl8pPr>
                      <a:lvl9pPr fontAlgn="base">
                        <a:spcBef>
                          <a:spcPct val="20000"/>
                        </a:spcBef>
                        <a:spcAft>
                          <a:spcPct val="0"/>
                        </a:spcAft>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000099"/>
                        </a:buClr>
                        <a:buSzPct val="80000"/>
                        <a:buFont typeface="Wingdings" panose="05000000000000000000" pitchFamily="2" charset="2"/>
                        <a:buNone/>
                        <a:tabLst/>
                      </a:pPr>
                      <a:r>
                        <a:rPr kumimoji="0" lang="en-US" altLang="en-US" sz="2800" b="0" i="0" u="none" strike="noStrike" cap="none" normalizeH="0" baseline="0" dirty="0" smtClean="0">
                          <a:ln>
                            <a:noFill/>
                          </a:ln>
                          <a:solidFill>
                            <a:schemeClr val="tx1"/>
                          </a:solidFill>
                          <a:effectLst/>
                          <a:latin typeface="Tahoma" panose="020B0604030504040204" pitchFamily="34" charset="0"/>
                        </a:rPr>
                        <a:t>Intermittent rice field irrigation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fld id="{94F303E4-A76E-4D47-BE21-D41B04248CA7}" type="slidenum">
              <a:rPr lang="en-US" sz="4400" smtClean="0"/>
              <a:pPr/>
              <a:t>8</a:t>
            </a:fld>
            <a:endParaRPr lang="en-US" sz="4400" dirty="0"/>
          </a:p>
        </p:txBody>
      </p:sp>
    </p:spTree>
    <p:extLst>
      <p:ext uri="{BB962C8B-B14F-4D97-AF65-F5344CB8AC3E}">
        <p14:creationId xmlns="" xmlns:p14="http://schemas.microsoft.com/office/powerpoint/2010/main" val="1469250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p:cNvSpPr>
            <a:spLocks noGrp="1" noChangeArrowheads="1"/>
          </p:cNvSpPr>
          <p:nvPr>
            <p:ph type="title"/>
          </p:nvPr>
        </p:nvSpPr>
        <p:spPr>
          <a:xfrm>
            <a:off x="1676400" y="501603"/>
            <a:ext cx="10515600" cy="1325563"/>
          </a:xfrm>
        </p:spPr>
        <p:txBody>
          <a:bodyPr/>
          <a:lstStyle/>
          <a:p>
            <a:r>
              <a:rPr lang="en-US" altLang="en-US" b="1" dirty="0">
                <a:solidFill>
                  <a:schemeClr val="accent5">
                    <a:lumMod val="75000"/>
                  </a:schemeClr>
                </a:solidFill>
              </a:rPr>
              <a:t>Opportunities of CDM</a:t>
            </a:r>
          </a:p>
        </p:txBody>
      </p:sp>
      <p:sp>
        <p:nvSpPr>
          <p:cNvPr id="33795" name="Rectangle 1027"/>
          <p:cNvSpPr>
            <a:spLocks noGrp="1" noChangeArrowheads="1"/>
          </p:cNvSpPr>
          <p:nvPr>
            <p:ph type="body" idx="1"/>
          </p:nvPr>
        </p:nvSpPr>
        <p:spPr>
          <a:xfrm>
            <a:off x="1676400" y="1983474"/>
            <a:ext cx="7772400" cy="4114800"/>
          </a:xfrm>
        </p:spPr>
        <p:txBody>
          <a:bodyPr>
            <a:normAutofit fontScale="77500" lnSpcReduction="20000"/>
          </a:bodyPr>
          <a:lstStyle/>
          <a:p>
            <a:pPr>
              <a:lnSpc>
                <a:spcPct val="90000"/>
              </a:lnSpc>
            </a:pPr>
            <a:r>
              <a:rPr lang="en-US" altLang="en-US" sz="3300" dirty="0"/>
              <a:t>CDM encourages developed countries to undertake GHG reduction projects in developing countries.</a:t>
            </a:r>
          </a:p>
          <a:p>
            <a:pPr lvl="1">
              <a:lnSpc>
                <a:spcPct val="90000"/>
              </a:lnSpc>
            </a:pPr>
            <a:r>
              <a:rPr lang="en-US" altLang="en-US" sz="2800" dirty="0"/>
              <a:t>Increased investment flows</a:t>
            </a:r>
          </a:p>
          <a:p>
            <a:pPr lvl="1">
              <a:lnSpc>
                <a:spcPct val="90000"/>
              </a:lnSpc>
            </a:pPr>
            <a:r>
              <a:rPr lang="en-US" altLang="en-US" sz="2800" dirty="0"/>
              <a:t>Attract capital for less carbon-intensive projects</a:t>
            </a:r>
          </a:p>
          <a:p>
            <a:pPr lvl="1">
              <a:lnSpc>
                <a:spcPct val="90000"/>
              </a:lnSpc>
            </a:pPr>
            <a:r>
              <a:rPr lang="en-US" altLang="en-US" sz="2800" dirty="0"/>
              <a:t>Technology </a:t>
            </a:r>
            <a:r>
              <a:rPr lang="en-US" altLang="en-US" sz="2800" dirty="0" smtClean="0"/>
              <a:t>transfer</a:t>
            </a:r>
          </a:p>
          <a:p>
            <a:pPr marL="457200" lvl="1" indent="0">
              <a:lnSpc>
                <a:spcPct val="90000"/>
              </a:lnSpc>
              <a:buNone/>
            </a:pPr>
            <a:endParaRPr lang="en-US" altLang="en-US" sz="2800" dirty="0"/>
          </a:p>
          <a:p>
            <a:pPr>
              <a:lnSpc>
                <a:spcPct val="90000"/>
              </a:lnSpc>
            </a:pPr>
            <a:r>
              <a:rPr lang="en-US" altLang="en-US" sz="3300" dirty="0"/>
              <a:t>Assist in development priorities and sustainable development goals</a:t>
            </a:r>
          </a:p>
          <a:p>
            <a:pPr lvl="1">
              <a:lnSpc>
                <a:spcPct val="90000"/>
              </a:lnSpc>
            </a:pPr>
            <a:r>
              <a:rPr lang="en-US" altLang="en-US" sz="2800" dirty="0"/>
              <a:t>Create new industries in environmentally sustainable technologies</a:t>
            </a:r>
          </a:p>
          <a:p>
            <a:pPr lvl="1">
              <a:lnSpc>
                <a:spcPct val="90000"/>
              </a:lnSpc>
            </a:pPr>
            <a:r>
              <a:rPr lang="en-US" altLang="en-US" sz="2800" dirty="0"/>
              <a:t>Poverty alleviation through income and employment</a:t>
            </a:r>
          </a:p>
          <a:p>
            <a:pPr lvl="1">
              <a:lnSpc>
                <a:spcPct val="90000"/>
              </a:lnSpc>
            </a:pPr>
            <a:r>
              <a:rPr lang="en-US" altLang="en-US" sz="2800" dirty="0"/>
              <a:t>Assist in improving current and future environment (including air quality </a:t>
            </a:r>
          </a:p>
        </p:txBody>
      </p:sp>
      <p:sp>
        <p:nvSpPr>
          <p:cNvPr id="2" name="Slide Number Placeholder 1"/>
          <p:cNvSpPr>
            <a:spLocks noGrp="1"/>
          </p:cNvSpPr>
          <p:nvPr>
            <p:ph type="sldNum" sz="quarter" idx="12"/>
          </p:nvPr>
        </p:nvSpPr>
        <p:spPr/>
        <p:txBody>
          <a:bodyPr/>
          <a:lstStyle/>
          <a:p>
            <a:fld id="{94F303E4-A76E-4D47-BE21-D41B04248CA7}" type="slidenum">
              <a:rPr lang="en-US" sz="4400" smtClean="0"/>
              <a:pPr/>
              <a:t>9</a:t>
            </a:fld>
            <a:endParaRPr lang="en-US" sz="4400" dirty="0"/>
          </a:p>
        </p:txBody>
      </p:sp>
    </p:spTree>
    <p:extLst>
      <p:ext uri="{BB962C8B-B14F-4D97-AF65-F5344CB8AC3E}">
        <p14:creationId xmlns="" xmlns:p14="http://schemas.microsoft.com/office/powerpoint/2010/main" val="2088897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903</Words>
  <Application>Microsoft Office PowerPoint</Application>
  <PresentationFormat>Custom</PresentationFormat>
  <Paragraphs>136</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Introduction  to Clean Development Mechanism(CDM) and Carbon Trading</vt:lpstr>
      <vt:lpstr>Contents</vt:lpstr>
      <vt:lpstr> Kyoto Protocol and CDM Context </vt:lpstr>
      <vt:lpstr>Overview of CDM </vt:lpstr>
      <vt:lpstr>CDM Concept</vt:lpstr>
      <vt:lpstr>CDM Objectives</vt:lpstr>
      <vt:lpstr>Types of CDM Projects</vt:lpstr>
      <vt:lpstr>CDM Project Examples                                       </vt:lpstr>
      <vt:lpstr>Opportunities of CDM</vt:lpstr>
      <vt:lpstr>Carbon Trading</vt:lpstr>
      <vt:lpstr>Carbon Sellers and Buyers                                  source:- (Sada Rajesh, 2007)</vt:lpstr>
      <vt:lpstr>Benefits from Carbon Trading</vt:lpstr>
      <vt:lpstr>In Context of Nepal</vt:lpstr>
      <vt:lpstr>In Context of Nepal (cont…)</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Development Mechanism and Carbon Trading</dc:title>
  <dc:creator>Sandesh risal</dc:creator>
  <cp:lastModifiedBy>LOKANTHALI</cp:lastModifiedBy>
  <cp:revision>25</cp:revision>
  <dcterms:created xsi:type="dcterms:W3CDTF">2016-03-15T13:10:09Z</dcterms:created>
  <dcterms:modified xsi:type="dcterms:W3CDTF">2019-02-07T02:20:30Z</dcterms:modified>
</cp:coreProperties>
</file>