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1"/>
  </p:notesMasterIdLst>
  <p:sldIdLst>
    <p:sldId id="270" r:id="rId2"/>
    <p:sldId id="262" r:id="rId3"/>
    <p:sldId id="263" r:id="rId4"/>
    <p:sldId id="264" r:id="rId5"/>
    <p:sldId id="265" r:id="rId6"/>
    <p:sldId id="266" r:id="rId7"/>
    <p:sldId id="267" r:id="rId8"/>
    <p:sldId id="268" r:id="rId9"/>
    <p:sldId id="269" r:id="rId10"/>
    <p:sldId id="260" r:id="rId11"/>
    <p:sldId id="257" r:id="rId12"/>
    <p:sldId id="256" r:id="rId13"/>
    <p:sldId id="281" r:id="rId14"/>
    <p:sldId id="280" r:id="rId15"/>
    <p:sldId id="271" r:id="rId16"/>
    <p:sldId id="272" r:id="rId17"/>
    <p:sldId id="273" r:id="rId18"/>
    <p:sldId id="274" r:id="rId19"/>
    <p:sldId id="275" r:id="rId20"/>
    <p:sldId id="276" r:id="rId21"/>
    <p:sldId id="277" r:id="rId22"/>
    <p:sldId id="282" r:id="rId23"/>
    <p:sldId id="290" r:id="rId24"/>
    <p:sldId id="283" r:id="rId25"/>
    <p:sldId id="284" r:id="rId26"/>
    <p:sldId id="285" r:id="rId27"/>
    <p:sldId id="286" r:id="rId28"/>
    <p:sldId id="291" r:id="rId29"/>
    <p:sldId id="287" r:id="rId30"/>
    <p:sldId id="288" r:id="rId31"/>
    <p:sldId id="289" r:id="rId32"/>
    <p:sldId id="278" r:id="rId33"/>
    <p:sldId id="279"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4660"/>
  </p:normalViewPr>
  <p:slideViewPr>
    <p:cSldViewPr>
      <p:cViewPr varScale="1">
        <p:scale>
          <a:sx n="68" d="100"/>
          <a:sy n="68" d="100"/>
        </p:scale>
        <p:origin x="114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Saleslllml</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Sheet1!$A$2:$A$9</c:f>
              <c:strCache>
                <c:ptCount val="8"/>
                <c:pt idx="0">
                  <c:v>organic(64.24%)</c:v>
                </c:pt>
                <c:pt idx="1">
                  <c:v>paper(8.66%)</c:v>
                </c:pt>
                <c:pt idx="2">
                  <c:v>plastic(15.96%)</c:v>
                </c:pt>
                <c:pt idx="3">
                  <c:v>rubber &amp;leather(1.12%)</c:v>
                </c:pt>
                <c:pt idx="4">
                  <c:v>textile(3.40%)</c:v>
                </c:pt>
                <c:pt idx="5">
                  <c:v>ferrous metal(1.72%)</c:v>
                </c:pt>
                <c:pt idx="6">
                  <c:v>glass(3.75%)</c:v>
                </c:pt>
                <c:pt idx="7">
                  <c:v>other(1.15%)</c:v>
                </c:pt>
              </c:strCache>
            </c:strRef>
          </c:cat>
          <c:val>
            <c:numRef>
              <c:f>Sheet1!$B$2:$B$9</c:f>
              <c:numCache>
                <c:formatCode>General</c:formatCode>
                <c:ptCount val="8"/>
                <c:pt idx="0">
                  <c:v>64.239999999999995</c:v>
                </c:pt>
                <c:pt idx="1">
                  <c:v>8.66</c:v>
                </c:pt>
                <c:pt idx="2">
                  <c:v>15.96</c:v>
                </c:pt>
                <c:pt idx="3">
                  <c:v>1.1200000000000001</c:v>
                </c:pt>
                <c:pt idx="4">
                  <c:v>3.4</c:v>
                </c:pt>
                <c:pt idx="5">
                  <c:v>1.7200000000000011</c:v>
                </c:pt>
                <c:pt idx="6">
                  <c:v>3.75</c:v>
                </c:pt>
                <c:pt idx="7">
                  <c:v>1.1499999999999986</c:v>
                </c:pt>
              </c:numCache>
            </c:numRef>
          </c:val>
          <c:extLst>
            <c:ext xmlns:c16="http://schemas.microsoft.com/office/drawing/2014/chart" uri="{C3380CC4-5D6E-409C-BE32-E72D297353CC}">
              <c16:uniqueId val="{00000000-EEC5-47A1-836F-93320AAEF141}"/>
            </c:ext>
          </c:extLst>
        </c:ser>
        <c:dLbls>
          <c:showLegendKey val="0"/>
          <c:showVal val="0"/>
          <c:showCatName val="0"/>
          <c:showSerName val="0"/>
          <c:showPercent val="1"/>
          <c:showBubbleSize val="0"/>
          <c:showLeaderLines val="0"/>
        </c:dLbls>
      </c:pie3DChart>
    </c:plotArea>
    <c:legend>
      <c:legendPos val="b"/>
      <c:layout>
        <c:manualLayout>
          <c:xMode val="edge"/>
          <c:yMode val="edge"/>
          <c:x val="0"/>
          <c:y val="0.64639361612056712"/>
          <c:w val="0.98620439170455731"/>
          <c:h val="0.33747735162137027"/>
        </c:manualLayout>
      </c:layout>
      <c:overlay val="0"/>
      <c:spPr>
        <a:ln>
          <a:prstDash val="solid"/>
        </a:ln>
      </c:spPr>
      <c:txPr>
        <a:bodyPr/>
        <a:lstStyle/>
        <a:p>
          <a:pPr>
            <a:defRPr lang="en-GB"/>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explosion val="25"/>
            <c:extLst>
              <c:ext xmlns:c16="http://schemas.microsoft.com/office/drawing/2014/chart" uri="{C3380CC4-5D6E-409C-BE32-E72D297353CC}">
                <c16:uniqueId val="{00000000-8CED-4972-A7E7-3E7A90E341EE}"/>
              </c:ext>
            </c:extLst>
          </c:dPt>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Sheet1!$A$2:$A$9</c:f>
              <c:strCache>
                <c:ptCount val="8"/>
                <c:pt idx="0">
                  <c:v>organic(20.29%)</c:v>
                </c:pt>
                <c:pt idx="1">
                  <c:v>plastic(24.55%)</c:v>
                </c:pt>
                <c:pt idx="2">
                  <c:v>paper(44.28%)</c:v>
                </c:pt>
                <c:pt idx="3">
                  <c:v>glass(1.37%)</c:v>
                </c:pt>
                <c:pt idx="4">
                  <c:v>metal(1.13%)</c:v>
                </c:pt>
                <c:pt idx="5">
                  <c:v>textile(3.89%)</c:v>
                </c:pt>
                <c:pt idx="6">
                  <c:v>rubber and leather(1.14%)</c:v>
                </c:pt>
                <c:pt idx="7">
                  <c:v>other(3.35%)</c:v>
                </c:pt>
              </c:strCache>
            </c:strRef>
          </c:cat>
          <c:val>
            <c:numRef>
              <c:f>Sheet1!$B$2:$B$9</c:f>
              <c:numCache>
                <c:formatCode>General</c:formatCode>
                <c:ptCount val="8"/>
                <c:pt idx="0">
                  <c:v>20.29</c:v>
                </c:pt>
                <c:pt idx="1">
                  <c:v>24.55</c:v>
                </c:pt>
                <c:pt idx="2" formatCode="0.00%">
                  <c:v>0.44280000000000008</c:v>
                </c:pt>
                <c:pt idx="3">
                  <c:v>1.37</c:v>
                </c:pt>
                <c:pt idx="4">
                  <c:v>1.1299999999999986</c:v>
                </c:pt>
                <c:pt idx="5">
                  <c:v>3.8899999999999997</c:v>
                </c:pt>
                <c:pt idx="6">
                  <c:v>1.1399999999999986</c:v>
                </c:pt>
                <c:pt idx="7">
                  <c:v>3.3499999999999988</c:v>
                </c:pt>
              </c:numCache>
            </c:numRef>
          </c:val>
          <c:extLst>
            <c:ext xmlns:c16="http://schemas.microsoft.com/office/drawing/2014/chart" uri="{C3380CC4-5D6E-409C-BE32-E72D297353CC}">
              <c16:uniqueId val="{00000001-8CED-4972-A7E7-3E7A90E341EE}"/>
            </c:ext>
          </c:extLst>
        </c:ser>
        <c:dLbls>
          <c:showLegendKey val="0"/>
          <c:showVal val="0"/>
          <c:showCatName val="0"/>
          <c:showSerName val="0"/>
          <c:showPercent val="1"/>
          <c:showBubbleSize val="0"/>
          <c:showLeaderLines val="0"/>
        </c:dLbls>
      </c:pie3DChart>
    </c:plotArea>
    <c:legend>
      <c:legendPos val="b"/>
      <c:overlay val="0"/>
      <c:txPr>
        <a:bodyPr/>
        <a:lstStyle/>
        <a:p>
          <a:pPr>
            <a:defRPr lang="en-GB"/>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Sheet1!$A$2:$A$9</c:f>
              <c:strCache>
                <c:ptCount val="8"/>
                <c:pt idx="0">
                  <c:v>organic(45.44%)</c:v>
                </c:pt>
                <c:pt idx="1">
                  <c:v>plastic(24.29%)</c:v>
                </c:pt>
                <c:pt idx="2">
                  <c:v>paper(23.29%)</c:v>
                </c:pt>
                <c:pt idx="3">
                  <c:v>glass(2.86%)</c:v>
                </c:pt>
                <c:pt idx="4">
                  <c:v>metal(2.65%)</c:v>
                </c:pt>
                <c:pt idx="5">
                  <c:v>textile(1.03%)</c:v>
                </c:pt>
                <c:pt idx="6">
                  <c:v>rubber &amp; leather(0%)</c:v>
                </c:pt>
                <c:pt idx="7">
                  <c:v>0thers(0.45%)</c:v>
                </c:pt>
              </c:strCache>
            </c:strRef>
          </c:cat>
          <c:val>
            <c:numRef>
              <c:f>Sheet1!$B$2:$B$9</c:f>
              <c:numCache>
                <c:formatCode>General</c:formatCode>
                <c:ptCount val="8"/>
                <c:pt idx="0">
                  <c:v>45.44</c:v>
                </c:pt>
                <c:pt idx="1">
                  <c:v>24.29</c:v>
                </c:pt>
                <c:pt idx="2">
                  <c:v>23.29</c:v>
                </c:pt>
                <c:pt idx="3">
                  <c:v>2.86</c:v>
                </c:pt>
                <c:pt idx="4">
                  <c:v>2.65</c:v>
                </c:pt>
                <c:pt idx="5">
                  <c:v>1.03</c:v>
                </c:pt>
                <c:pt idx="6">
                  <c:v>0</c:v>
                </c:pt>
                <c:pt idx="7">
                  <c:v>0.45</c:v>
                </c:pt>
              </c:numCache>
            </c:numRef>
          </c:val>
          <c:extLst>
            <c:ext xmlns:c16="http://schemas.microsoft.com/office/drawing/2014/chart" uri="{C3380CC4-5D6E-409C-BE32-E72D297353CC}">
              <c16:uniqueId val="{00000000-65EB-4DA5-9F2D-4B324C31CDA3}"/>
            </c:ext>
          </c:extLst>
        </c:ser>
        <c:dLbls>
          <c:showLegendKey val="0"/>
          <c:showVal val="0"/>
          <c:showCatName val="0"/>
          <c:showSerName val="0"/>
          <c:showPercent val="1"/>
          <c:showBubbleSize val="0"/>
          <c:showLeaderLines val="0"/>
        </c:dLbls>
        <c:firstSliceAng val="0"/>
      </c:pieChart>
    </c:plotArea>
    <c:legend>
      <c:legendPos val="b"/>
      <c:overlay val="0"/>
      <c:txPr>
        <a:bodyPr/>
        <a:lstStyle/>
        <a:p>
          <a:pPr>
            <a:defRPr lang="en-GB"/>
          </a:pPr>
          <a:endParaRPr lang="en-US"/>
        </a:p>
      </c:txPr>
    </c:legend>
    <c:plotVisOnly val="1"/>
    <c:dispBlanksAs val="zero"/>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C5C004-221B-4130-9EC8-58EE798A5560}" type="doc">
      <dgm:prSet loTypeId="urn:microsoft.com/office/officeart/2009/3/layout/DescendingProcess" loCatId="process" qsTypeId="urn:microsoft.com/office/officeart/2005/8/quickstyle/simple3" qsCatId="simple" csTypeId="urn:microsoft.com/office/officeart/2005/8/colors/accent1_2" csCatId="accent1" phldr="1"/>
      <dgm:spPr/>
      <dgm:t>
        <a:bodyPr/>
        <a:lstStyle/>
        <a:p>
          <a:endParaRPr lang="en-US"/>
        </a:p>
      </dgm:t>
    </dgm:pt>
    <dgm:pt modelId="{9EE7A2DF-6CDC-4682-AFE9-A4C122CC8CFC}">
      <dgm:prSet phldrT="[Text]"/>
      <dgm:spPr/>
      <dgm:t>
        <a:bodyPr/>
        <a:lstStyle/>
        <a:p>
          <a:r>
            <a:rPr lang="en-US" dirty="0"/>
            <a:t>GENERATION</a:t>
          </a:r>
        </a:p>
      </dgm:t>
    </dgm:pt>
    <dgm:pt modelId="{8DBCD616-D09A-4FCE-ACFB-61E3B50F756B}" type="parTrans" cxnId="{E363EA48-BA44-4374-B7BB-10B4C9F514AA}">
      <dgm:prSet/>
      <dgm:spPr/>
      <dgm:t>
        <a:bodyPr/>
        <a:lstStyle/>
        <a:p>
          <a:endParaRPr lang="en-US"/>
        </a:p>
      </dgm:t>
    </dgm:pt>
    <dgm:pt modelId="{194A4DB6-5C53-4ABE-9B14-1A34BAFFCC12}" type="sibTrans" cxnId="{E363EA48-BA44-4374-B7BB-10B4C9F514AA}">
      <dgm:prSet/>
      <dgm:spPr/>
      <dgm:t>
        <a:bodyPr/>
        <a:lstStyle/>
        <a:p>
          <a:endParaRPr lang="en-US"/>
        </a:p>
      </dgm:t>
    </dgm:pt>
    <dgm:pt modelId="{E9F3737A-8D7D-471E-94CA-873BCEAF5F64}">
      <dgm:prSet phldrT="[Text]"/>
      <dgm:spPr/>
      <dgm:t>
        <a:bodyPr/>
        <a:lstStyle/>
        <a:p>
          <a:r>
            <a:rPr lang="en-US" dirty="0"/>
            <a:t>STORAGE</a:t>
          </a:r>
        </a:p>
      </dgm:t>
    </dgm:pt>
    <dgm:pt modelId="{C1319D4E-58A9-43BD-BE46-2EB74692CEBB}" type="parTrans" cxnId="{2A65B47A-0C41-4CD8-89CD-4D37FE440FE6}">
      <dgm:prSet/>
      <dgm:spPr/>
      <dgm:t>
        <a:bodyPr/>
        <a:lstStyle/>
        <a:p>
          <a:endParaRPr lang="en-US"/>
        </a:p>
      </dgm:t>
    </dgm:pt>
    <dgm:pt modelId="{B58C9D6D-20F6-4535-B381-5CAEB7ACA237}" type="sibTrans" cxnId="{2A65B47A-0C41-4CD8-89CD-4D37FE440FE6}">
      <dgm:prSet/>
      <dgm:spPr/>
      <dgm:t>
        <a:bodyPr/>
        <a:lstStyle/>
        <a:p>
          <a:endParaRPr lang="en-US"/>
        </a:p>
      </dgm:t>
    </dgm:pt>
    <dgm:pt modelId="{12668598-0ACC-4F29-B4BD-29DD28038AD4}">
      <dgm:prSet phldrT="[Text]"/>
      <dgm:spPr/>
      <dgm:t>
        <a:bodyPr/>
        <a:lstStyle/>
        <a:p>
          <a:r>
            <a:rPr lang="en-US" dirty="0"/>
            <a:t>COLLECTION</a:t>
          </a:r>
        </a:p>
      </dgm:t>
    </dgm:pt>
    <dgm:pt modelId="{D7576B37-7292-4EC9-BC4E-D295D08243AB}" type="parTrans" cxnId="{3D2C76F7-E93F-4522-9C1D-D25E23F01C9B}">
      <dgm:prSet/>
      <dgm:spPr/>
      <dgm:t>
        <a:bodyPr/>
        <a:lstStyle/>
        <a:p>
          <a:endParaRPr lang="en-US"/>
        </a:p>
      </dgm:t>
    </dgm:pt>
    <dgm:pt modelId="{AA75383A-2C74-45BF-B160-648DAB31849E}" type="sibTrans" cxnId="{3D2C76F7-E93F-4522-9C1D-D25E23F01C9B}">
      <dgm:prSet/>
      <dgm:spPr/>
      <dgm:t>
        <a:bodyPr/>
        <a:lstStyle/>
        <a:p>
          <a:endParaRPr lang="en-US"/>
        </a:p>
      </dgm:t>
    </dgm:pt>
    <dgm:pt modelId="{545F9DB8-064F-484D-B611-F23FCFA0D34B}">
      <dgm:prSet phldrT="[Text]"/>
      <dgm:spPr/>
      <dgm:t>
        <a:bodyPr/>
        <a:lstStyle/>
        <a:p>
          <a:r>
            <a:rPr lang="en-US" dirty="0"/>
            <a:t>TRANSPORTATION</a:t>
          </a:r>
        </a:p>
      </dgm:t>
    </dgm:pt>
    <dgm:pt modelId="{103CE9DB-AB67-4E76-B917-13B5E94FA8CA}" type="parTrans" cxnId="{4DD8EEC6-9E3A-4754-A26B-E16045891272}">
      <dgm:prSet/>
      <dgm:spPr/>
      <dgm:t>
        <a:bodyPr/>
        <a:lstStyle/>
        <a:p>
          <a:endParaRPr lang="en-US"/>
        </a:p>
      </dgm:t>
    </dgm:pt>
    <dgm:pt modelId="{C7E44525-63FA-4563-B920-3810E3CDE7C6}" type="sibTrans" cxnId="{4DD8EEC6-9E3A-4754-A26B-E16045891272}">
      <dgm:prSet/>
      <dgm:spPr/>
      <dgm:t>
        <a:bodyPr/>
        <a:lstStyle/>
        <a:p>
          <a:endParaRPr lang="en-US"/>
        </a:p>
      </dgm:t>
    </dgm:pt>
    <dgm:pt modelId="{1C8A0F15-28EB-40FB-841A-7EEBFC498B09}">
      <dgm:prSet phldrT="[Text]"/>
      <dgm:spPr/>
      <dgm:t>
        <a:bodyPr/>
        <a:lstStyle/>
        <a:p>
          <a:r>
            <a:rPr lang="en-US" dirty="0"/>
            <a:t>DISPOSAL</a:t>
          </a:r>
        </a:p>
      </dgm:t>
    </dgm:pt>
    <dgm:pt modelId="{F5EFC85B-0EFE-447B-97A2-38C0150CF86E}" type="parTrans" cxnId="{0A57913C-130C-4A67-88F2-5A5011BC5A14}">
      <dgm:prSet/>
      <dgm:spPr/>
      <dgm:t>
        <a:bodyPr/>
        <a:lstStyle/>
        <a:p>
          <a:endParaRPr lang="en-US"/>
        </a:p>
      </dgm:t>
    </dgm:pt>
    <dgm:pt modelId="{D2391949-5032-4A27-8F5F-5D92ADCC01E2}" type="sibTrans" cxnId="{0A57913C-130C-4A67-88F2-5A5011BC5A14}">
      <dgm:prSet/>
      <dgm:spPr/>
      <dgm:t>
        <a:bodyPr/>
        <a:lstStyle/>
        <a:p>
          <a:endParaRPr lang="en-US"/>
        </a:p>
      </dgm:t>
    </dgm:pt>
    <dgm:pt modelId="{5A553E78-00C6-4528-AE7F-80429850680A}" type="pres">
      <dgm:prSet presAssocID="{EBC5C004-221B-4130-9EC8-58EE798A5560}" presName="Name0" presStyleCnt="0">
        <dgm:presLayoutVars>
          <dgm:chMax val="7"/>
          <dgm:chPref val="5"/>
        </dgm:presLayoutVars>
      </dgm:prSet>
      <dgm:spPr/>
    </dgm:pt>
    <dgm:pt modelId="{C5FFD7CF-2FF3-4B6C-B22D-A0FBC09586C3}" type="pres">
      <dgm:prSet presAssocID="{EBC5C004-221B-4130-9EC8-58EE798A5560}" presName="arrowNode" presStyleLbl="node1" presStyleIdx="0" presStyleCnt="1"/>
      <dgm:spPr/>
    </dgm:pt>
    <dgm:pt modelId="{2C041DA7-3F28-4841-BFE7-6DBFD7AEC906}" type="pres">
      <dgm:prSet presAssocID="{9EE7A2DF-6CDC-4682-AFE9-A4C122CC8CFC}" presName="txNode1" presStyleLbl="revTx" presStyleIdx="0" presStyleCnt="5">
        <dgm:presLayoutVars>
          <dgm:bulletEnabled val="1"/>
        </dgm:presLayoutVars>
      </dgm:prSet>
      <dgm:spPr/>
    </dgm:pt>
    <dgm:pt modelId="{C993D824-F086-4100-B9C6-FD6EDCDBC80A}" type="pres">
      <dgm:prSet presAssocID="{E9F3737A-8D7D-471E-94CA-873BCEAF5F64}" presName="txNode2" presStyleLbl="revTx" presStyleIdx="1" presStyleCnt="5">
        <dgm:presLayoutVars>
          <dgm:bulletEnabled val="1"/>
        </dgm:presLayoutVars>
      </dgm:prSet>
      <dgm:spPr/>
    </dgm:pt>
    <dgm:pt modelId="{2E94DD95-A313-4C92-86EA-C446CC0B3121}" type="pres">
      <dgm:prSet presAssocID="{B58C9D6D-20F6-4535-B381-5CAEB7ACA237}" presName="dotNode2" presStyleCnt="0"/>
      <dgm:spPr/>
    </dgm:pt>
    <dgm:pt modelId="{360950EE-2B2D-472D-9C14-2A3C3352F140}" type="pres">
      <dgm:prSet presAssocID="{B58C9D6D-20F6-4535-B381-5CAEB7ACA237}" presName="dotRepeatNode" presStyleLbl="fgShp" presStyleIdx="0" presStyleCnt="3"/>
      <dgm:spPr/>
    </dgm:pt>
    <dgm:pt modelId="{4F856D40-F963-4AEC-AC60-97241F201608}" type="pres">
      <dgm:prSet presAssocID="{12668598-0ACC-4F29-B4BD-29DD28038AD4}" presName="txNode3" presStyleLbl="revTx" presStyleIdx="2" presStyleCnt="5">
        <dgm:presLayoutVars>
          <dgm:bulletEnabled val="1"/>
        </dgm:presLayoutVars>
      </dgm:prSet>
      <dgm:spPr/>
    </dgm:pt>
    <dgm:pt modelId="{6BE42614-EB24-477C-9DAF-BC128370B5F5}" type="pres">
      <dgm:prSet presAssocID="{AA75383A-2C74-45BF-B160-648DAB31849E}" presName="dotNode3" presStyleCnt="0"/>
      <dgm:spPr/>
    </dgm:pt>
    <dgm:pt modelId="{144706D2-3CA2-4CC4-ACC9-66AD570D3215}" type="pres">
      <dgm:prSet presAssocID="{AA75383A-2C74-45BF-B160-648DAB31849E}" presName="dotRepeatNode" presStyleLbl="fgShp" presStyleIdx="1" presStyleCnt="3"/>
      <dgm:spPr/>
    </dgm:pt>
    <dgm:pt modelId="{04D0D2B2-3F21-4A0A-B000-71AE97C38A3B}" type="pres">
      <dgm:prSet presAssocID="{545F9DB8-064F-484D-B611-F23FCFA0D34B}" presName="txNode4" presStyleLbl="revTx" presStyleIdx="3" presStyleCnt="5">
        <dgm:presLayoutVars>
          <dgm:bulletEnabled val="1"/>
        </dgm:presLayoutVars>
      </dgm:prSet>
      <dgm:spPr/>
    </dgm:pt>
    <dgm:pt modelId="{8F7C6618-DCDE-469F-BBEE-8B0334071235}" type="pres">
      <dgm:prSet presAssocID="{C7E44525-63FA-4563-B920-3810E3CDE7C6}" presName="dotNode4" presStyleCnt="0"/>
      <dgm:spPr/>
    </dgm:pt>
    <dgm:pt modelId="{2433AF00-4EDF-4D29-A4A4-5519CCF4AB74}" type="pres">
      <dgm:prSet presAssocID="{C7E44525-63FA-4563-B920-3810E3CDE7C6}" presName="dotRepeatNode" presStyleLbl="fgShp" presStyleIdx="2" presStyleCnt="3"/>
      <dgm:spPr/>
    </dgm:pt>
    <dgm:pt modelId="{D4D911A2-8DC6-4F9C-8E74-AEA674E134CD}" type="pres">
      <dgm:prSet presAssocID="{1C8A0F15-28EB-40FB-841A-7EEBFC498B09}" presName="txNode5" presStyleLbl="revTx" presStyleIdx="4" presStyleCnt="5">
        <dgm:presLayoutVars>
          <dgm:bulletEnabled val="1"/>
        </dgm:presLayoutVars>
      </dgm:prSet>
      <dgm:spPr/>
    </dgm:pt>
  </dgm:ptLst>
  <dgm:cxnLst>
    <dgm:cxn modelId="{CC2F132A-176D-4400-9190-6B228B1E4CCF}" type="presOf" srcId="{E9F3737A-8D7D-471E-94CA-873BCEAF5F64}" destId="{C993D824-F086-4100-B9C6-FD6EDCDBC80A}" srcOrd="0" destOrd="0" presId="urn:microsoft.com/office/officeart/2009/3/layout/DescendingProcess"/>
    <dgm:cxn modelId="{0A57913C-130C-4A67-88F2-5A5011BC5A14}" srcId="{EBC5C004-221B-4130-9EC8-58EE798A5560}" destId="{1C8A0F15-28EB-40FB-841A-7EEBFC498B09}" srcOrd="4" destOrd="0" parTransId="{F5EFC85B-0EFE-447B-97A2-38C0150CF86E}" sibTransId="{D2391949-5032-4A27-8F5F-5D92ADCC01E2}"/>
    <dgm:cxn modelId="{3A3E235F-B24C-4FBA-9FF9-9FF79316154B}" type="presOf" srcId="{EBC5C004-221B-4130-9EC8-58EE798A5560}" destId="{5A553E78-00C6-4528-AE7F-80429850680A}" srcOrd="0" destOrd="0" presId="urn:microsoft.com/office/officeart/2009/3/layout/DescendingProcess"/>
    <dgm:cxn modelId="{E363EA48-BA44-4374-B7BB-10B4C9F514AA}" srcId="{EBC5C004-221B-4130-9EC8-58EE798A5560}" destId="{9EE7A2DF-6CDC-4682-AFE9-A4C122CC8CFC}" srcOrd="0" destOrd="0" parTransId="{8DBCD616-D09A-4FCE-ACFB-61E3B50F756B}" sibTransId="{194A4DB6-5C53-4ABE-9B14-1A34BAFFCC12}"/>
    <dgm:cxn modelId="{77261B54-2031-4210-B7DA-250734D87F1B}" type="presOf" srcId="{12668598-0ACC-4F29-B4BD-29DD28038AD4}" destId="{4F856D40-F963-4AEC-AC60-97241F201608}" srcOrd="0" destOrd="0" presId="urn:microsoft.com/office/officeart/2009/3/layout/DescendingProcess"/>
    <dgm:cxn modelId="{2A65B47A-0C41-4CD8-89CD-4D37FE440FE6}" srcId="{EBC5C004-221B-4130-9EC8-58EE798A5560}" destId="{E9F3737A-8D7D-471E-94CA-873BCEAF5F64}" srcOrd="1" destOrd="0" parTransId="{C1319D4E-58A9-43BD-BE46-2EB74692CEBB}" sibTransId="{B58C9D6D-20F6-4535-B381-5CAEB7ACA237}"/>
    <dgm:cxn modelId="{69C4B37C-E517-48A3-8039-6362B951E934}" type="presOf" srcId="{B58C9D6D-20F6-4535-B381-5CAEB7ACA237}" destId="{360950EE-2B2D-472D-9C14-2A3C3352F140}" srcOrd="0" destOrd="0" presId="urn:microsoft.com/office/officeart/2009/3/layout/DescendingProcess"/>
    <dgm:cxn modelId="{6BD10787-4371-42E4-9F30-C8A4DB71A77F}" type="presOf" srcId="{AA75383A-2C74-45BF-B160-648DAB31849E}" destId="{144706D2-3CA2-4CC4-ACC9-66AD570D3215}" srcOrd="0" destOrd="0" presId="urn:microsoft.com/office/officeart/2009/3/layout/DescendingProcess"/>
    <dgm:cxn modelId="{A4516FB1-B3B6-436F-8AB3-F553451E8800}" type="presOf" srcId="{1C8A0F15-28EB-40FB-841A-7EEBFC498B09}" destId="{D4D911A2-8DC6-4F9C-8E74-AEA674E134CD}" srcOrd="0" destOrd="0" presId="urn:microsoft.com/office/officeart/2009/3/layout/DescendingProcess"/>
    <dgm:cxn modelId="{4DD8EEC6-9E3A-4754-A26B-E16045891272}" srcId="{EBC5C004-221B-4130-9EC8-58EE798A5560}" destId="{545F9DB8-064F-484D-B611-F23FCFA0D34B}" srcOrd="3" destOrd="0" parTransId="{103CE9DB-AB67-4E76-B917-13B5E94FA8CA}" sibTransId="{C7E44525-63FA-4563-B920-3810E3CDE7C6}"/>
    <dgm:cxn modelId="{07BC7BDB-0421-444C-A01A-267D416E0792}" type="presOf" srcId="{9EE7A2DF-6CDC-4682-AFE9-A4C122CC8CFC}" destId="{2C041DA7-3F28-4841-BFE7-6DBFD7AEC906}" srcOrd="0" destOrd="0" presId="urn:microsoft.com/office/officeart/2009/3/layout/DescendingProcess"/>
    <dgm:cxn modelId="{CBEC7ADC-02EF-4831-9257-08AB8CF3DD96}" type="presOf" srcId="{545F9DB8-064F-484D-B611-F23FCFA0D34B}" destId="{04D0D2B2-3F21-4A0A-B000-71AE97C38A3B}" srcOrd="0" destOrd="0" presId="urn:microsoft.com/office/officeart/2009/3/layout/DescendingProcess"/>
    <dgm:cxn modelId="{3B3EC0EB-0F6A-40C0-BD70-A62D9AFF550C}" type="presOf" srcId="{C7E44525-63FA-4563-B920-3810E3CDE7C6}" destId="{2433AF00-4EDF-4D29-A4A4-5519CCF4AB74}" srcOrd="0" destOrd="0" presId="urn:microsoft.com/office/officeart/2009/3/layout/DescendingProcess"/>
    <dgm:cxn modelId="{3D2C76F7-E93F-4522-9C1D-D25E23F01C9B}" srcId="{EBC5C004-221B-4130-9EC8-58EE798A5560}" destId="{12668598-0ACC-4F29-B4BD-29DD28038AD4}" srcOrd="2" destOrd="0" parTransId="{D7576B37-7292-4EC9-BC4E-D295D08243AB}" sibTransId="{AA75383A-2C74-45BF-B160-648DAB31849E}"/>
    <dgm:cxn modelId="{E9891394-3002-4755-8906-A37F498FA043}" type="presParOf" srcId="{5A553E78-00C6-4528-AE7F-80429850680A}" destId="{C5FFD7CF-2FF3-4B6C-B22D-A0FBC09586C3}" srcOrd="0" destOrd="0" presId="urn:microsoft.com/office/officeart/2009/3/layout/DescendingProcess"/>
    <dgm:cxn modelId="{EB15B736-FF19-4C65-9A8B-1694F54225FD}" type="presParOf" srcId="{5A553E78-00C6-4528-AE7F-80429850680A}" destId="{2C041DA7-3F28-4841-BFE7-6DBFD7AEC906}" srcOrd="1" destOrd="0" presId="urn:microsoft.com/office/officeart/2009/3/layout/DescendingProcess"/>
    <dgm:cxn modelId="{173CDC3B-A77B-4D42-93EF-9DE46B373BEE}" type="presParOf" srcId="{5A553E78-00C6-4528-AE7F-80429850680A}" destId="{C993D824-F086-4100-B9C6-FD6EDCDBC80A}" srcOrd="2" destOrd="0" presId="urn:microsoft.com/office/officeart/2009/3/layout/DescendingProcess"/>
    <dgm:cxn modelId="{78FA4C02-A820-4315-AD13-B32C685B977C}" type="presParOf" srcId="{5A553E78-00C6-4528-AE7F-80429850680A}" destId="{2E94DD95-A313-4C92-86EA-C446CC0B3121}" srcOrd="3" destOrd="0" presId="urn:microsoft.com/office/officeart/2009/3/layout/DescendingProcess"/>
    <dgm:cxn modelId="{A99856E7-F85C-4533-BBF6-D299099CF12E}" type="presParOf" srcId="{2E94DD95-A313-4C92-86EA-C446CC0B3121}" destId="{360950EE-2B2D-472D-9C14-2A3C3352F140}" srcOrd="0" destOrd="0" presId="urn:microsoft.com/office/officeart/2009/3/layout/DescendingProcess"/>
    <dgm:cxn modelId="{38CFCC58-1F61-4A50-BDFF-35BBBC5B6589}" type="presParOf" srcId="{5A553E78-00C6-4528-AE7F-80429850680A}" destId="{4F856D40-F963-4AEC-AC60-97241F201608}" srcOrd="4" destOrd="0" presId="urn:microsoft.com/office/officeart/2009/3/layout/DescendingProcess"/>
    <dgm:cxn modelId="{1F959209-352D-4920-8736-B7C746CCB0F6}" type="presParOf" srcId="{5A553E78-00C6-4528-AE7F-80429850680A}" destId="{6BE42614-EB24-477C-9DAF-BC128370B5F5}" srcOrd="5" destOrd="0" presId="urn:microsoft.com/office/officeart/2009/3/layout/DescendingProcess"/>
    <dgm:cxn modelId="{2686B2DD-66F0-4CB7-9AEF-74E9DC6916A4}" type="presParOf" srcId="{6BE42614-EB24-477C-9DAF-BC128370B5F5}" destId="{144706D2-3CA2-4CC4-ACC9-66AD570D3215}" srcOrd="0" destOrd="0" presId="urn:microsoft.com/office/officeart/2009/3/layout/DescendingProcess"/>
    <dgm:cxn modelId="{F402D356-8D18-4F2A-8F0E-8F867F92A7A7}" type="presParOf" srcId="{5A553E78-00C6-4528-AE7F-80429850680A}" destId="{04D0D2B2-3F21-4A0A-B000-71AE97C38A3B}" srcOrd="6" destOrd="0" presId="urn:microsoft.com/office/officeart/2009/3/layout/DescendingProcess"/>
    <dgm:cxn modelId="{C9B64536-25F1-4B53-B6C1-A2E05BE97116}" type="presParOf" srcId="{5A553E78-00C6-4528-AE7F-80429850680A}" destId="{8F7C6618-DCDE-469F-BBEE-8B0334071235}" srcOrd="7" destOrd="0" presId="urn:microsoft.com/office/officeart/2009/3/layout/DescendingProcess"/>
    <dgm:cxn modelId="{131488D7-F5F7-43A9-9E91-FBDC9122F9C3}" type="presParOf" srcId="{8F7C6618-DCDE-469F-BBEE-8B0334071235}" destId="{2433AF00-4EDF-4D29-A4A4-5519CCF4AB74}" srcOrd="0" destOrd="0" presId="urn:microsoft.com/office/officeart/2009/3/layout/DescendingProcess"/>
    <dgm:cxn modelId="{F6E80D25-FA83-454A-B61F-1CDC09158D6A}" type="presParOf" srcId="{5A553E78-00C6-4528-AE7F-80429850680A}" destId="{D4D911A2-8DC6-4F9C-8E74-AEA674E134CD}"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EF577-5F07-4AD2-BD96-F37419504EC5}" type="doc">
      <dgm:prSet loTypeId="urn:microsoft.com/office/officeart/2005/8/layout/pyramid3" loCatId="pyramid" qsTypeId="urn:microsoft.com/office/officeart/2005/8/quickstyle/simple5" qsCatId="simple" csTypeId="urn:microsoft.com/office/officeart/2005/8/colors/accent1_2" csCatId="accent1" phldr="1"/>
      <dgm:spPr/>
    </dgm:pt>
    <dgm:pt modelId="{5EE92517-50E8-44A3-AC02-D7908881BFA0}">
      <dgm:prSet phldrT="[Text]" custT="1"/>
      <dgm:spPr/>
      <dgm:t>
        <a:bodyPr/>
        <a:lstStyle/>
        <a:p>
          <a:r>
            <a:rPr lang="en-US" sz="1800" dirty="0"/>
            <a:t>Source Reduction</a:t>
          </a:r>
        </a:p>
      </dgm:t>
    </dgm:pt>
    <dgm:pt modelId="{AE8B575C-FAC0-4FFC-898F-2B7B57431BDC}" type="parTrans" cxnId="{42699818-7CAC-46ED-864A-C4C6B67C1381}">
      <dgm:prSet/>
      <dgm:spPr/>
      <dgm:t>
        <a:bodyPr/>
        <a:lstStyle/>
        <a:p>
          <a:endParaRPr lang="en-US"/>
        </a:p>
      </dgm:t>
    </dgm:pt>
    <dgm:pt modelId="{C7FE14CF-FB29-4D42-86BC-38B19F0C6DF8}" type="sibTrans" cxnId="{42699818-7CAC-46ED-864A-C4C6B67C1381}">
      <dgm:prSet/>
      <dgm:spPr/>
      <dgm:t>
        <a:bodyPr/>
        <a:lstStyle/>
        <a:p>
          <a:endParaRPr lang="en-US"/>
        </a:p>
      </dgm:t>
    </dgm:pt>
    <dgm:pt modelId="{A0E7CFD2-C50E-4B78-B410-E50F12A2249E}">
      <dgm:prSet phldrT="[Text]" custT="1"/>
      <dgm:spPr/>
      <dgm:t>
        <a:bodyPr/>
        <a:lstStyle/>
        <a:p>
          <a:r>
            <a:rPr lang="en-US" sz="1800" dirty="0"/>
            <a:t>Reuse</a:t>
          </a:r>
        </a:p>
      </dgm:t>
    </dgm:pt>
    <dgm:pt modelId="{55835BC4-455F-48BC-97B9-9BD34BF6AD52}" type="parTrans" cxnId="{516F3884-2F47-49CE-9016-59B3876B2DFF}">
      <dgm:prSet/>
      <dgm:spPr/>
      <dgm:t>
        <a:bodyPr/>
        <a:lstStyle/>
        <a:p>
          <a:endParaRPr lang="en-US"/>
        </a:p>
      </dgm:t>
    </dgm:pt>
    <dgm:pt modelId="{3D0728F2-0577-4C30-80CD-A08E37671D35}" type="sibTrans" cxnId="{516F3884-2F47-49CE-9016-59B3876B2DFF}">
      <dgm:prSet/>
      <dgm:spPr/>
      <dgm:t>
        <a:bodyPr/>
        <a:lstStyle/>
        <a:p>
          <a:endParaRPr lang="en-US"/>
        </a:p>
      </dgm:t>
    </dgm:pt>
    <dgm:pt modelId="{91A229AE-6B07-46FF-B913-98750E58FB64}">
      <dgm:prSet phldrT="[Text]" custT="1"/>
      <dgm:spPr/>
      <dgm:t>
        <a:bodyPr/>
        <a:lstStyle/>
        <a:p>
          <a:r>
            <a:rPr lang="en-US" sz="1800" dirty="0"/>
            <a:t>Land Filling</a:t>
          </a:r>
        </a:p>
        <a:p>
          <a:endParaRPr lang="en-US" sz="2400" dirty="0"/>
        </a:p>
      </dgm:t>
    </dgm:pt>
    <dgm:pt modelId="{C62C2B5E-9D4B-4282-B882-3F3D06B5E363}" type="parTrans" cxnId="{FE2FE950-7D8F-4C2A-A394-495D3B6ECFEF}">
      <dgm:prSet/>
      <dgm:spPr/>
      <dgm:t>
        <a:bodyPr/>
        <a:lstStyle/>
        <a:p>
          <a:endParaRPr lang="en-US"/>
        </a:p>
      </dgm:t>
    </dgm:pt>
    <dgm:pt modelId="{0E3A5271-A43B-4855-BC3B-7041BD066753}" type="sibTrans" cxnId="{FE2FE950-7D8F-4C2A-A394-495D3B6ECFEF}">
      <dgm:prSet/>
      <dgm:spPr/>
      <dgm:t>
        <a:bodyPr/>
        <a:lstStyle/>
        <a:p>
          <a:endParaRPr lang="en-US"/>
        </a:p>
      </dgm:t>
    </dgm:pt>
    <dgm:pt modelId="{B2AB473C-0970-42C4-BDC8-01CF35A02181}">
      <dgm:prSet phldrT="[Text]" custT="1"/>
      <dgm:spPr/>
      <dgm:t>
        <a:bodyPr/>
        <a:lstStyle/>
        <a:p>
          <a:r>
            <a:rPr lang="en-US" sz="1800" dirty="0"/>
            <a:t>Recycling</a:t>
          </a:r>
        </a:p>
      </dgm:t>
    </dgm:pt>
    <dgm:pt modelId="{FC4F7879-C63D-4E5E-9A86-AD3AAC99F7D3}" type="parTrans" cxnId="{F1AE2BD1-2681-4B89-9947-22E0116EC1A1}">
      <dgm:prSet/>
      <dgm:spPr/>
      <dgm:t>
        <a:bodyPr/>
        <a:lstStyle/>
        <a:p>
          <a:endParaRPr lang="en-GB"/>
        </a:p>
      </dgm:t>
    </dgm:pt>
    <dgm:pt modelId="{BD93F743-B2C5-44EC-891A-C61AC31229D5}" type="sibTrans" cxnId="{F1AE2BD1-2681-4B89-9947-22E0116EC1A1}">
      <dgm:prSet/>
      <dgm:spPr/>
      <dgm:t>
        <a:bodyPr/>
        <a:lstStyle/>
        <a:p>
          <a:endParaRPr lang="en-GB"/>
        </a:p>
      </dgm:t>
    </dgm:pt>
    <dgm:pt modelId="{88CEE16E-75AB-409C-8292-CD1A46552187}">
      <dgm:prSet phldrT="[Text]" custT="1"/>
      <dgm:spPr/>
      <dgm:t>
        <a:bodyPr/>
        <a:lstStyle/>
        <a:p>
          <a:r>
            <a:rPr lang="en-US" sz="1800" dirty="0"/>
            <a:t>Incineration</a:t>
          </a:r>
        </a:p>
      </dgm:t>
    </dgm:pt>
    <dgm:pt modelId="{27D60FE2-6DBB-4EAE-8827-AC3F470D0876}" type="parTrans" cxnId="{43B5AA8A-5993-479D-9593-A7CD10585858}">
      <dgm:prSet/>
      <dgm:spPr/>
      <dgm:t>
        <a:bodyPr/>
        <a:lstStyle/>
        <a:p>
          <a:endParaRPr lang="en-GB"/>
        </a:p>
      </dgm:t>
    </dgm:pt>
    <dgm:pt modelId="{E3666655-941A-427B-9132-B5B23D6A0DAC}" type="sibTrans" cxnId="{43B5AA8A-5993-479D-9593-A7CD10585858}">
      <dgm:prSet/>
      <dgm:spPr/>
      <dgm:t>
        <a:bodyPr/>
        <a:lstStyle/>
        <a:p>
          <a:endParaRPr lang="en-GB"/>
        </a:p>
      </dgm:t>
    </dgm:pt>
    <dgm:pt modelId="{C366BDBD-23BF-40FC-B902-3D04F19CB2F4}" type="pres">
      <dgm:prSet presAssocID="{858EF577-5F07-4AD2-BD96-F37419504EC5}" presName="Name0" presStyleCnt="0">
        <dgm:presLayoutVars>
          <dgm:dir/>
          <dgm:animLvl val="lvl"/>
          <dgm:resizeHandles val="exact"/>
        </dgm:presLayoutVars>
      </dgm:prSet>
      <dgm:spPr/>
    </dgm:pt>
    <dgm:pt modelId="{CF8EBBC9-6172-4A25-9A62-B6055993881F}" type="pres">
      <dgm:prSet presAssocID="{5EE92517-50E8-44A3-AC02-D7908881BFA0}" presName="Name8" presStyleCnt="0"/>
      <dgm:spPr/>
    </dgm:pt>
    <dgm:pt modelId="{E11720BB-65FA-47AE-9F81-25EA4F455F95}" type="pres">
      <dgm:prSet presAssocID="{5EE92517-50E8-44A3-AC02-D7908881BFA0}" presName="level" presStyleLbl="node1" presStyleIdx="0" presStyleCnt="5" custLinFactNeighborX="-53" custLinFactNeighborY="-48238">
        <dgm:presLayoutVars>
          <dgm:chMax val="1"/>
          <dgm:bulletEnabled val="1"/>
        </dgm:presLayoutVars>
      </dgm:prSet>
      <dgm:spPr/>
    </dgm:pt>
    <dgm:pt modelId="{FDEE91B3-018A-40EF-88C3-E052136C0B99}" type="pres">
      <dgm:prSet presAssocID="{5EE92517-50E8-44A3-AC02-D7908881BFA0}" presName="levelTx" presStyleLbl="revTx" presStyleIdx="0" presStyleCnt="0">
        <dgm:presLayoutVars>
          <dgm:chMax val="1"/>
          <dgm:bulletEnabled val="1"/>
        </dgm:presLayoutVars>
      </dgm:prSet>
      <dgm:spPr/>
    </dgm:pt>
    <dgm:pt modelId="{D77CF6A4-BBA7-47B6-B7E1-2F09B9DF3742}" type="pres">
      <dgm:prSet presAssocID="{A0E7CFD2-C50E-4B78-B410-E50F12A2249E}" presName="Name8" presStyleCnt="0"/>
      <dgm:spPr/>
    </dgm:pt>
    <dgm:pt modelId="{1A30133D-1FC8-48E2-A3B2-68574A7E8DE9}" type="pres">
      <dgm:prSet presAssocID="{A0E7CFD2-C50E-4B78-B410-E50F12A2249E}" presName="level" presStyleLbl="node1" presStyleIdx="1" presStyleCnt="5">
        <dgm:presLayoutVars>
          <dgm:chMax val="1"/>
          <dgm:bulletEnabled val="1"/>
        </dgm:presLayoutVars>
      </dgm:prSet>
      <dgm:spPr/>
    </dgm:pt>
    <dgm:pt modelId="{AFE72B29-2B3D-492E-83B4-28D8DACCF0BA}" type="pres">
      <dgm:prSet presAssocID="{A0E7CFD2-C50E-4B78-B410-E50F12A2249E}" presName="levelTx" presStyleLbl="revTx" presStyleIdx="0" presStyleCnt="0">
        <dgm:presLayoutVars>
          <dgm:chMax val="1"/>
          <dgm:bulletEnabled val="1"/>
        </dgm:presLayoutVars>
      </dgm:prSet>
      <dgm:spPr/>
    </dgm:pt>
    <dgm:pt modelId="{41BDE7A6-9702-494C-84E5-F43F415B1FAE}" type="pres">
      <dgm:prSet presAssocID="{B2AB473C-0970-42C4-BDC8-01CF35A02181}" presName="Name8" presStyleCnt="0"/>
      <dgm:spPr/>
    </dgm:pt>
    <dgm:pt modelId="{26D006C9-4D69-4CB1-BD21-D88615797D44}" type="pres">
      <dgm:prSet presAssocID="{B2AB473C-0970-42C4-BDC8-01CF35A02181}" presName="level" presStyleLbl="node1" presStyleIdx="2" presStyleCnt="5">
        <dgm:presLayoutVars>
          <dgm:chMax val="1"/>
          <dgm:bulletEnabled val="1"/>
        </dgm:presLayoutVars>
      </dgm:prSet>
      <dgm:spPr/>
    </dgm:pt>
    <dgm:pt modelId="{CB6B3D63-5DBC-4DEE-A1D5-D94A13C8333B}" type="pres">
      <dgm:prSet presAssocID="{B2AB473C-0970-42C4-BDC8-01CF35A02181}" presName="levelTx" presStyleLbl="revTx" presStyleIdx="0" presStyleCnt="0">
        <dgm:presLayoutVars>
          <dgm:chMax val="1"/>
          <dgm:bulletEnabled val="1"/>
        </dgm:presLayoutVars>
      </dgm:prSet>
      <dgm:spPr/>
    </dgm:pt>
    <dgm:pt modelId="{E12FED05-DD07-4655-944C-C77325290641}" type="pres">
      <dgm:prSet presAssocID="{88CEE16E-75AB-409C-8292-CD1A46552187}" presName="Name8" presStyleCnt="0"/>
      <dgm:spPr/>
    </dgm:pt>
    <dgm:pt modelId="{6F519FFB-2449-4E65-8DDE-95CD0DAFBECB}" type="pres">
      <dgm:prSet presAssocID="{88CEE16E-75AB-409C-8292-CD1A46552187}" presName="level" presStyleLbl="node1" presStyleIdx="3" presStyleCnt="5">
        <dgm:presLayoutVars>
          <dgm:chMax val="1"/>
          <dgm:bulletEnabled val="1"/>
        </dgm:presLayoutVars>
      </dgm:prSet>
      <dgm:spPr/>
    </dgm:pt>
    <dgm:pt modelId="{78B3E0BE-25BC-4DE9-80AC-EBA454C6F368}" type="pres">
      <dgm:prSet presAssocID="{88CEE16E-75AB-409C-8292-CD1A46552187}" presName="levelTx" presStyleLbl="revTx" presStyleIdx="0" presStyleCnt="0">
        <dgm:presLayoutVars>
          <dgm:chMax val="1"/>
          <dgm:bulletEnabled val="1"/>
        </dgm:presLayoutVars>
      </dgm:prSet>
      <dgm:spPr/>
    </dgm:pt>
    <dgm:pt modelId="{E2729704-6640-49CC-9109-90C22B10EF8C}" type="pres">
      <dgm:prSet presAssocID="{91A229AE-6B07-46FF-B913-98750E58FB64}" presName="Name8" presStyleCnt="0"/>
      <dgm:spPr/>
    </dgm:pt>
    <dgm:pt modelId="{30814C9E-E102-4972-9377-D73D5FE168D6}" type="pres">
      <dgm:prSet presAssocID="{91A229AE-6B07-46FF-B913-98750E58FB64}" presName="level" presStyleLbl="node1" presStyleIdx="4" presStyleCnt="5">
        <dgm:presLayoutVars>
          <dgm:chMax val="1"/>
          <dgm:bulletEnabled val="1"/>
        </dgm:presLayoutVars>
      </dgm:prSet>
      <dgm:spPr/>
    </dgm:pt>
    <dgm:pt modelId="{F5BFEFAB-B89C-41F4-978D-0AD8BF84540C}" type="pres">
      <dgm:prSet presAssocID="{91A229AE-6B07-46FF-B913-98750E58FB64}" presName="levelTx" presStyleLbl="revTx" presStyleIdx="0" presStyleCnt="0">
        <dgm:presLayoutVars>
          <dgm:chMax val="1"/>
          <dgm:bulletEnabled val="1"/>
        </dgm:presLayoutVars>
      </dgm:prSet>
      <dgm:spPr/>
    </dgm:pt>
  </dgm:ptLst>
  <dgm:cxnLst>
    <dgm:cxn modelId="{42699818-7CAC-46ED-864A-C4C6B67C1381}" srcId="{858EF577-5F07-4AD2-BD96-F37419504EC5}" destId="{5EE92517-50E8-44A3-AC02-D7908881BFA0}" srcOrd="0" destOrd="0" parTransId="{AE8B575C-FAC0-4FFC-898F-2B7B57431BDC}" sibTransId="{C7FE14CF-FB29-4D42-86BC-38B19F0C6DF8}"/>
    <dgm:cxn modelId="{E8CECA25-04B1-46B3-8731-81DD6BDCB612}" type="presOf" srcId="{858EF577-5F07-4AD2-BD96-F37419504EC5}" destId="{C366BDBD-23BF-40FC-B902-3D04F19CB2F4}" srcOrd="0" destOrd="0" presId="urn:microsoft.com/office/officeart/2005/8/layout/pyramid3"/>
    <dgm:cxn modelId="{ACD31932-0D2F-4F1B-852E-7C7F73526E0F}" type="presOf" srcId="{88CEE16E-75AB-409C-8292-CD1A46552187}" destId="{6F519FFB-2449-4E65-8DDE-95CD0DAFBECB}" srcOrd="0" destOrd="0" presId="urn:microsoft.com/office/officeart/2005/8/layout/pyramid3"/>
    <dgm:cxn modelId="{C8EB2163-CEF9-4FCC-BD4E-1628878AA4CB}" type="presOf" srcId="{5EE92517-50E8-44A3-AC02-D7908881BFA0}" destId="{FDEE91B3-018A-40EF-88C3-E052136C0B99}" srcOrd="1" destOrd="0" presId="urn:microsoft.com/office/officeart/2005/8/layout/pyramid3"/>
    <dgm:cxn modelId="{FE2FE950-7D8F-4C2A-A394-495D3B6ECFEF}" srcId="{858EF577-5F07-4AD2-BD96-F37419504EC5}" destId="{91A229AE-6B07-46FF-B913-98750E58FB64}" srcOrd="4" destOrd="0" parTransId="{C62C2B5E-9D4B-4282-B882-3F3D06B5E363}" sibTransId="{0E3A5271-A43B-4855-BC3B-7041BD066753}"/>
    <dgm:cxn modelId="{27A57053-E1DA-4FA9-BE6A-BE1370AAF5A1}" type="presOf" srcId="{88CEE16E-75AB-409C-8292-CD1A46552187}" destId="{78B3E0BE-25BC-4DE9-80AC-EBA454C6F368}" srcOrd="1" destOrd="0" presId="urn:microsoft.com/office/officeart/2005/8/layout/pyramid3"/>
    <dgm:cxn modelId="{F79ACD78-92BC-43F5-88F1-E0ABBD49318A}" type="presOf" srcId="{B2AB473C-0970-42C4-BDC8-01CF35A02181}" destId="{CB6B3D63-5DBC-4DEE-A1D5-D94A13C8333B}" srcOrd="1" destOrd="0" presId="urn:microsoft.com/office/officeart/2005/8/layout/pyramid3"/>
    <dgm:cxn modelId="{516F3884-2F47-49CE-9016-59B3876B2DFF}" srcId="{858EF577-5F07-4AD2-BD96-F37419504EC5}" destId="{A0E7CFD2-C50E-4B78-B410-E50F12A2249E}" srcOrd="1" destOrd="0" parTransId="{55835BC4-455F-48BC-97B9-9BD34BF6AD52}" sibTransId="{3D0728F2-0577-4C30-80CD-A08E37671D35}"/>
    <dgm:cxn modelId="{43B5AA8A-5993-479D-9593-A7CD10585858}" srcId="{858EF577-5F07-4AD2-BD96-F37419504EC5}" destId="{88CEE16E-75AB-409C-8292-CD1A46552187}" srcOrd="3" destOrd="0" parTransId="{27D60FE2-6DBB-4EAE-8827-AC3F470D0876}" sibTransId="{E3666655-941A-427B-9132-B5B23D6A0DAC}"/>
    <dgm:cxn modelId="{40253E8E-9953-4B7D-A17D-38DA69642949}" type="presOf" srcId="{91A229AE-6B07-46FF-B913-98750E58FB64}" destId="{30814C9E-E102-4972-9377-D73D5FE168D6}" srcOrd="0" destOrd="0" presId="urn:microsoft.com/office/officeart/2005/8/layout/pyramid3"/>
    <dgm:cxn modelId="{38B2A18E-CED1-4417-AC2B-A996D26972D1}" type="presOf" srcId="{A0E7CFD2-C50E-4B78-B410-E50F12A2249E}" destId="{1A30133D-1FC8-48E2-A3B2-68574A7E8DE9}" srcOrd="0" destOrd="0" presId="urn:microsoft.com/office/officeart/2005/8/layout/pyramid3"/>
    <dgm:cxn modelId="{F1C6C79C-FE72-4183-A0A1-7F9EACF0F303}" type="presOf" srcId="{B2AB473C-0970-42C4-BDC8-01CF35A02181}" destId="{26D006C9-4D69-4CB1-BD21-D88615797D44}" srcOrd="0" destOrd="0" presId="urn:microsoft.com/office/officeart/2005/8/layout/pyramid3"/>
    <dgm:cxn modelId="{361682AF-84EA-44AD-8119-C832132E47E5}" type="presOf" srcId="{91A229AE-6B07-46FF-B913-98750E58FB64}" destId="{F5BFEFAB-B89C-41F4-978D-0AD8BF84540C}" srcOrd="1" destOrd="0" presId="urn:microsoft.com/office/officeart/2005/8/layout/pyramid3"/>
    <dgm:cxn modelId="{F1AE2BD1-2681-4B89-9947-22E0116EC1A1}" srcId="{858EF577-5F07-4AD2-BD96-F37419504EC5}" destId="{B2AB473C-0970-42C4-BDC8-01CF35A02181}" srcOrd="2" destOrd="0" parTransId="{FC4F7879-C63D-4E5E-9A86-AD3AAC99F7D3}" sibTransId="{BD93F743-B2C5-44EC-891A-C61AC31229D5}"/>
    <dgm:cxn modelId="{45C60EF1-9BF2-4D2C-9BE1-D6166232EFB6}" type="presOf" srcId="{A0E7CFD2-C50E-4B78-B410-E50F12A2249E}" destId="{AFE72B29-2B3D-492E-83B4-28D8DACCF0BA}" srcOrd="1" destOrd="0" presId="urn:microsoft.com/office/officeart/2005/8/layout/pyramid3"/>
    <dgm:cxn modelId="{6C1CA1FB-81CB-4714-A388-4D860A37802D}" type="presOf" srcId="{5EE92517-50E8-44A3-AC02-D7908881BFA0}" destId="{E11720BB-65FA-47AE-9F81-25EA4F455F95}" srcOrd="0" destOrd="0" presId="urn:microsoft.com/office/officeart/2005/8/layout/pyramid3"/>
    <dgm:cxn modelId="{6CB39AC4-3D3E-4183-B79D-832FEC04C9B4}" type="presParOf" srcId="{C366BDBD-23BF-40FC-B902-3D04F19CB2F4}" destId="{CF8EBBC9-6172-4A25-9A62-B6055993881F}" srcOrd="0" destOrd="0" presId="urn:microsoft.com/office/officeart/2005/8/layout/pyramid3"/>
    <dgm:cxn modelId="{58929112-C6D3-4F68-B78C-5E1F7D64896C}" type="presParOf" srcId="{CF8EBBC9-6172-4A25-9A62-B6055993881F}" destId="{E11720BB-65FA-47AE-9F81-25EA4F455F95}" srcOrd="0" destOrd="0" presId="urn:microsoft.com/office/officeart/2005/8/layout/pyramid3"/>
    <dgm:cxn modelId="{A53C3C41-55B9-48AB-BF6C-2A9BDA3E5DEB}" type="presParOf" srcId="{CF8EBBC9-6172-4A25-9A62-B6055993881F}" destId="{FDEE91B3-018A-40EF-88C3-E052136C0B99}" srcOrd="1" destOrd="0" presId="urn:microsoft.com/office/officeart/2005/8/layout/pyramid3"/>
    <dgm:cxn modelId="{995A0D8B-E940-47CD-ACBA-2DF2E41DF374}" type="presParOf" srcId="{C366BDBD-23BF-40FC-B902-3D04F19CB2F4}" destId="{D77CF6A4-BBA7-47B6-B7E1-2F09B9DF3742}" srcOrd="1" destOrd="0" presId="urn:microsoft.com/office/officeart/2005/8/layout/pyramid3"/>
    <dgm:cxn modelId="{A6E59029-9673-4771-971A-751287A37D85}" type="presParOf" srcId="{D77CF6A4-BBA7-47B6-B7E1-2F09B9DF3742}" destId="{1A30133D-1FC8-48E2-A3B2-68574A7E8DE9}" srcOrd="0" destOrd="0" presId="urn:microsoft.com/office/officeart/2005/8/layout/pyramid3"/>
    <dgm:cxn modelId="{C4A7CF40-23CA-4FBF-BB83-F93626AC7A5D}" type="presParOf" srcId="{D77CF6A4-BBA7-47B6-B7E1-2F09B9DF3742}" destId="{AFE72B29-2B3D-492E-83B4-28D8DACCF0BA}" srcOrd="1" destOrd="0" presId="urn:microsoft.com/office/officeart/2005/8/layout/pyramid3"/>
    <dgm:cxn modelId="{B6F2C894-B1ED-45BB-ABFA-720ACCDC2465}" type="presParOf" srcId="{C366BDBD-23BF-40FC-B902-3D04F19CB2F4}" destId="{41BDE7A6-9702-494C-84E5-F43F415B1FAE}" srcOrd="2" destOrd="0" presId="urn:microsoft.com/office/officeart/2005/8/layout/pyramid3"/>
    <dgm:cxn modelId="{8A37786E-19E0-4F32-8547-524B70CE254D}" type="presParOf" srcId="{41BDE7A6-9702-494C-84E5-F43F415B1FAE}" destId="{26D006C9-4D69-4CB1-BD21-D88615797D44}" srcOrd="0" destOrd="0" presId="urn:microsoft.com/office/officeart/2005/8/layout/pyramid3"/>
    <dgm:cxn modelId="{DF8964C3-C984-4209-B52E-B8C94C8C4A8D}" type="presParOf" srcId="{41BDE7A6-9702-494C-84E5-F43F415B1FAE}" destId="{CB6B3D63-5DBC-4DEE-A1D5-D94A13C8333B}" srcOrd="1" destOrd="0" presId="urn:microsoft.com/office/officeart/2005/8/layout/pyramid3"/>
    <dgm:cxn modelId="{68A7430E-41F3-4FCF-B404-9AD448D67793}" type="presParOf" srcId="{C366BDBD-23BF-40FC-B902-3D04F19CB2F4}" destId="{E12FED05-DD07-4655-944C-C77325290641}" srcOrd="3" destOrd="0" presId="urn:microsoft.com/office/officeart/2005/8/layout/pyramid3"/>
    <dgm:cxn modelId="{4DC6CE86-D8EA-4775-90BE-B99D20AB2ACE}" type="presParOf" srcId="{E12FED05-DD07-4655-944C-C77325290641}" destId="{6F519FFB-2449-4E65-8DDE-95CD0DAFBECB}" srcOrd="0" destOrd="0" presId="urn:microsoft.com/office/officeart/2005/8/layout/pyramid3"/>
    <dgm:cxn modelId="{64226E8F-7A6A-4323-B787-AC4AD8EACCF7}" type="presParOf" srcId="{E12FED05-DD07-4655-944C-C77325290641}" destId="{78B3E0BE-25BC-4DE9-80AC-EBA454C6F368}" srcOrd="1" destOrd="0" presId="urn:microsoft.com/office/officeart/2005/8/layout/pyramid3"/>
    <dgm:cxn modelId="{9BAA5E31-828D-484B-B830-E4C54B3F353D}" type="presParOf" srcId="{C366BDBD-23BF-40FC-B902-3D04F19CB2F4}" destId="{E2729704-6640-49CC-9109-90C22B10EF8C}" srcOrd="4" destOrd="0" presId="urn:microsoft.com/office/officeart/2005/8/layout/pyramid3"/>
    <dgm:cxn modelId="{BA9E9E77-ED24-481B-AA0A-1D11359D23AF}" type="presParOf" srcId="{E2729704-6640-49CC-9109-90C22B10EF8C}" destId="{30814C9E-E102-4972-9377-D73D5FE168D6}" srcOrd="0" destOrd="0" presId="urn:microsoft.com/office/officeart/2005/8/layout/pyramid3"/>
    <dgm:cxn modelId="{C2A07B4A-DBE5-4ADA-8D9C-7A86264FCCFD}" type="presParOf" srcId="{E2729704-6640-49CC-9109-90C22B10EF8C}" destId="{F5BFEFAB-B89C-41F4-978D-0AD8BF84540C}" srcOrd="1" destOrd="0" presId="urn:microsoft.com/office/officeart/2005/8/layout/pyramid3"/>
  </dgm:cxnLst>
  <dgm:bg>
    <a:solidFill>
      <a:schemeClr val="bg1">
        <a:alpha val="96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FD7CF-2FF3-4B6C-B22D-A0FBC09586C3}">
      <dsp:nvSpPr>
        <dsp:cNvPr id="0" name=""/>
        <dsp:cNvSpPr/>
      </dsp:nvSpPr>
      <dsp:spPr>
        <a:xfrm rot="4396374">
          <a:off x="1887439" y="900631"/>
          <a:ext cx="3907079" cy="2724700"/>
        </a:xfrm>
        <a:prstGeom prst="swooshArrow">
          <a:avLst>
            <a:gd name="adj1" fmla="val 16310"/>
            <a:gd name="adj2" fmla="val 313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60950EE-2B2D-472D-9C14-2A3C3352F140}">
      <dsp:nvSpPr>
        <dsp:cNvPr id="0" name=""/>
        <dsp:cNvSpPr/>
      </dsp:nvSpPr>
      <dsp:spPr>
        <a:xfrm>
          <a:off x="3351043" y="1256407"/>
          <a:ext cx="98665" cy="98665"/>
        </a:xfrm>
        <a:prstGeom prst="ellipse">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144706D2-3CA2-4CC4-ACC9-66AD570D3215}">
      <dsp:nvSpPr>
        <dsp:cNvPr id="0" name=""/>
        <dsp:cNvSpPr/>
      </dsp:nvSpPr>
      <dsp:spPr>
        <a:xfrm>
          <a:off x="4026634" y="1801333"/>
          <a:ext cx="98665" cy="98665"/>
        </a:xfrm>
        <a:prstGeom prst="ellipse">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2433AF00-4EDF-4D29-A4A4-5519CCF4AB74}">
      <dsp:nvSpPr>
        <dsp:cNvPr id="0" name=""/>
        <dsp:cNvSpPr/>
      </dsp:nvSpPr>
      <dsp:spPr>
        <a:xfrm>
          <a:off x="4532953" y="2438588"/>
          <a:ext cx="98665" cy="98665"/>
        </a:xfrm>
        <a:prstGeom prst="ellipse">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2C041DA7-3F28-4841-BFE7-6DBFD7AEC906}">
      <dsp:nvSpPr>
        <dsp:cNvPr id="0" name=""/>
        <dsp:cNvSpPr/>
      </dsp:nvSpPr>
      <dsp:spPr>
        <a:xfrm>
          <a:off x="1625520" y="0"/>
          <a:ext cx="1842066" cy="724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b" anchorCtr="0">
          <a:noAutofit/>
        </a:bodyPr>
        <a:lstStyle/>
        <a:p>
          <a:pPr marL="0" lvl="0" indent="0" algn="ctr" defTabSz="755650">
            <a:lnSpc>
              <a:spcPct val="90000"/>
            </a:lnSpc>
            <a:spcBef>
              <a:spcPct val="0"/>
            </a:spcBef>
            <a:spcAft>
              <a:spcPct val="35000"/>
            </a:spcAft>
            <a:buNone/>
          </a:pPr>
          <a:r>
            <a:rPr lang="en-US" sz="1700" kern="1200" dirty="0"/>
            <a:t>GENERATION</a:t>
          </a:r>
        </a:p>
      </dsp:txBody>
      <dsp:txXfrm>
        <a:off x="1625520" y="0"/>
        <a:ext cx="1842066" cy="724154"/>
      </dsp:txXfrm>
    </dsp:sp>
    <dsp:sp modelId="{C993D824-F086-4100-B9C6-FD6EDCDBC80A}">
      <dsp:nvSpPr>
        <dsp:cNvPr id="0" name=""/>
        <dsp:cNvSpPr/>
      </dsp:nvSpPr>
      <dsp:spPr>
        <a:xfrm>
          <a:off x="3915657" y="943663"/>
          <a:ext cx="2688422" cy="724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35000"/>
            </a:spcAft>
            <a:buNone/>
          </a:pPr>
          <a:r>
            <a:rPr lang="en-US" sz="1700" kern="1200" dirty="0"/>
            <a:t>STORAGE</a:t>
          </a:r>
        </a:p>
      </dsp:txBody>
      <dsp:txXfrm>
        <a:off x="3915657" y="943663"/>
        <a:ext cx="2688422" cy="724154"/>
      </dsp:txXfrm>
    </dsp:sp>
    <dsp:sp modelId="{4F856D40-F963-4AEC-AC60-97241F201608}">
      <dsp:nvSpPr>
        <dsp:cNvPr id="0" name=""/>
        <dsp:cNvSpPr/>
      </dsp:nvSpPr>
      <dsp:spPr>
        <a:xfrm>
          <a:off x="1625520" y="1488589"/>
          <a:ext cx="2140780" cy="724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r" defTabSz="755650">
            <a:lnSpc>
              <a:spcPct val="90000"/>
            </a:lnSpc>
            <a:spcBef>
              <a:spcPct val="0"/>
            </a:spcBef>
            <a:spcAft>
              <a:spcPct val="35000"/>
            </a:spcAft>
            <a:buNone/>
          </a:pPr>
          <a:r>
            <a:rPr lang="en-US" sz="1700" kern="1200" dirty="0"/>
            <a:t>COLLECTION</a:t>
          </a:r>
        </a:p>
      </dsp:txBody>
      <dsp:txXfrm>
        <a:off x="1625520" y="1488589"/>
        <a:ext cx="2140780" cy="724154"/>
      </dsp:txXfrm>
    </dsp:sp>
    <dsp:sp modelId="{04D0D2B2-3F21-4A0A-B000-71AE97C38A3B}">
      <dsp:nvSpPr>
        <dsp:cNvPr id="0" name=""/>
        <dsp:cNvSpPr/>
      </dsp:nvSpPr>
      <dsp:spPr>
        <a:xfrm>
          <a:off x="4961155" y="2125844"/>
          <a:ext cx="1642924" cy="724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35000"/>
            </a:spcAft>
            <a:buNone/>
          </a:pPr>
          <a:r>
            <a:rPr lang="en-US" sz="1700" kern="1200" dirty="0"/>
            <a:t>TRANSPORTATION</a:t>
          </a:r>
        </a:p>
      </dsp:txBody>
      <dsp:txXfrm>
        <a:off x="4961155" y="2125844"/>
        <a:ext cx="1642924" cy="724154"/>
      </dsp:txXfrm>
    </dsp:sp>
    <dsp:sp modelId="{D4D911A2-8DC6-4F9C-8E74-AEA674E134CD}">
      <dsp:nvSpPr>
        <dsp:cNvPr id="0" name=""/>
        <dsp:cNvSpPr/>
      </dsp:nvSpPr>
      <dsp:spPr>
        <a:xfrm>
          <a:off x="4114800" y="3801808"/>
          <a:ext cx="2489279" cy="724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t" anchorCtr="0">
          <a:noAutofit/>
        </a:bodyPr>
        <a:lstStyle/>
        <a:p>
          <a:pPr marL="0" lvl="0" indent="0" algn="ctr" defTabSz="755650">
            <a:lnSpc>
              <a:spcPct val="90000"/>
            </a:lnSpc>
            <a:spcBef>
              <a:spcPct val="0"/>
            </a:spcBef>
            <a:spcAft>
              <a:spcPct val="35000"/>
            </a:spcAft>
            <a:buNone/>
          </a:pPr>
          <a:r>
            <a:rPr lang="en-US" sz="1700" kern="1200" dirty="0"/>
            <a:t>DISPOSAL</a:t>
          </a:r>
        </a:p>
      </dsp:txBody>
      <dsp:txXfrm>
        <a:off x="4114800" y="3801808"/>
        <a:ext cx="2489279" cy="724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720BB-65FA-47AE-9F81-25EA4F455F95}">
      <dsp:nvSpPr>
        <dsp:cNvPr id="0" name=""/>
        <dsp:cNvSpPr/>
      </dsp:nvSpPr>
      <dsp:spPr>
        <a:xfrm rot="10800000">
          <a:off x="0" y="0"/>
          <a:ext cx="5486400" cy="822960"/>
        </a:xfrm>
        <a:prstGeom prst="trapezoid">
          <a:avLst>
            <a:gd name="adj" fmla="val 66667"/>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Source Reduction</a:t>
          </a:r>
        </a:p>
      </dsp:txBody>
      <dsp:txXfrm rot="-10800000">
        <a:off x="960119" y="0"/>
        <a:ext cx="3566160" cy="822960"/>
      </dsp:txXfrm>
    </dsp:sp>
    <dsp:sp modelId="{1A30133D-1FC8-48E2-A3B2-68574A7E8DE9}">
      <dsp:nvSpPr>
        <dsp:cNvPr id="0" name=""/>
        <dsp:cNvSpPr/>
      </dsp:nvSpPr>
      <dsp:spPr>
        <a:xfrm rot="10800000">
          <a:off x="548639" y="822960"/>
          <a:ext cx="4389120" cy="822960"/>
        </a:xfrm>
        <a:prstGeom prst="trapezoid">
          <a:avLst>
            <a:gd name="adj" fmla="val 66667"/>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Reuse</a:t>
          </a:r>
        </a:p>
      </dsp:txBody>
      <dsp:txXfrm rot="-10800000">
        <a:off x="1316735" y="822960"/>
        <a:ext cx="2852928" cy="822960"/>
      </dsp:txXfrm>
    </dsp:sp>
    <dsp:sp modelId="{26D006C9-4D69-4CB1-BD21-D88615797D44}">
      <dsp:nvSpPr>
        <dsp:cNvPr id="0" name=""/>
        <dsp:cNvSpPr/>
      </dsp:nvSpPr>
      <dsp:spPr>
        <a:xfrm rot="10800000">
          <a:off x="1097279" y="1645920"/>
          <a:ext cx="3291840" cy="822960"/>
        </a:xfrm>
        <a:prstGeom prst="trapezoid">
          <a:avLst>
            <a:gd name="adj" fmla="val 66667"/>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Recycling</a:t>
          </a:r>
        </a:p>
      </dsp:txBody>
      <dsp:txXfrm rot="-10800000">
        <a:off x="1673351" y="1645920"/>
        <a:ext cx="2139696" cy="822960"/>
      </dsp:txXfrm>
    </dsp:sp>
    <dsp:sp modelId="{6F519FFB-2449-4E65-8DDE-95CD0DAFBECB}">
      <dsp:nvSpPr>
        <dsp:cNvPr id="0" name=""/>
        <dsp:cNvSpPr/>
      </dsp:nvSpPr>
      <dsp:spPr>
        <a:xfrm rot="10800000">
          <a:off x="1645920" y="2468879"/>
          <a:ext cx="2194560" cy="822960"/>
        </a:xfrm>
        <a:prstGeom prst="trapezoid">
          <a:avLst>
            <a:gd name="adj" fmla="val 66667"/>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Incineration</a:t>
          </a:r>
        </a:p>
      </dsp:txBody>
      <dsp:txXfrm rot="-10800000">
        <a:off x="2029967" y="2468879"/>
        <a:ext cx="1426464" cy="822960"/>
      </dsp:txXfrm>
    </dsp:sp>
    <dsp:sp modelId="{30814C9E-E102-4972-9377-D73D5FE168D6}">
      <dsp:nvSpPr>
        <dsp:cNvPr id="0" name=""/>
        <dsp:cNvSpPr/>
      </dsp:nvSpPr>
      <dsp:spPr>
        <a:xfrm rot="10800000">
          <a:off x="2194560" y="3291840"/>
          <a:ext cx="1097280" cy="822960"/>
        </a:xfrm>
        <a:prstGeom prst="trapezoid">
          <a:avLst>
            <a:gd name="adj" fmla="val 66667"/>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Land Filling</a:t>
          </a:r>
        </a:p>
        <a:p>
          <a:pPr marL="0" lvl="0" indent="0" algn="ctr" defTabSz="800100">
            <a:lnSpc>
              <a:spcPct val="90000"/>
            </a:lnSpc>
            <a:spcBef>
              <a:spcPct val="0"/>
            </a:spcBef>
            <a:spcAft>
              <a:spcPct val="35000"/>
            </a:spcAft>
            <a:buNone/>
          </a:pPr>
          <a:endParaRPr lang="en-US" sz="2400" kern="1200" dirty="0"/>
        </a:p>
      </dsp:txBody>
      <dsp:txXfrm rot="-10800000">
        <a:off x="2194560" y="3291840"/>
        <a:ext cx="1097280" cy="822960"/>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85A320-12EC-4AB4-B2B6-AD9AE9565CFD}" type="datetimeFigureOut">
              <a:rPr lang="en-US" smtClean="0"/>
              <a:pPr/>
              <a:t>1/24/2020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8BAC55-41F6-4C40-95BA-0192A2165365}" type="slidenum">
              <a:rPr lang="en-US" smtClean="0"/>
              <a:pPr/>
              <a:t>‹#›</a:t>
            </a:fld>
            <a:endParaRPr lang="en-US"/>
          </a:p>
        </p:txBody>
      </p:sp>
    </p:spTree>
    <p:extLst>
      <p:ext uri="{BB962C8B-B14F-4D97-AF65-F5344CB8AC3E}">
        <p14:creationId xmlns:p14="http://schemas.microsoft.com/office/powerpoint/2010/main" val="3311803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5E8BAC55-41F6-4C40-95BA-0192A2165365}" type="slidenum">
              <a:rPr lang="en-US" smtClean="0"/>
              <a:pPr/>
              <a:t>20</a:t>
            </a:fld>
            <a:endParaRPr lang="en-US"/>
          </a:p>
        </p:txBody>
      </p:sp>
    </p:spTree>
    <p:extLst>
      <p:ext uri="{BB962C8B-B14F-4D97-AF65-F5344CB8AC3E}">
        <p14:creationId xmlns:p14="http://schemas.microsoft.com/office/powerpoint/2010/main" val="2961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weikipedia.org/" TargetMode="External"/><Relationship Id="rId2" Type="http://schemas.openxmlformats.org/officeDocument/2006/relationships/hyperlink" Target="http://www.adb.org/" TargetMode="External"/><Relationship Id="rId1" Type="http://schemas.openxmlformats.org/officeDocument/2006/relationships/slideLayout" Target="../slideLayouts/slideLayout2.xml"/><Relationship Id="rId5" Type="http://schemas.openxmlformats.org/officeDocument/2006/relationships/hyperlink" Target="http://www.britannica.com/technology/solid-waste-management" TargetMode="External"/><Relationship Id="rId4" Type="http://schemas.openxmlformats.org/officeDocument/2006/relationships/hyperlink" Target="http://www.hierarchystructur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br>
              <a:rPr lang="en-US" dirty="0"/>
            </a:br>
            <a:r>
              <a:rPr lang="en-US" dirty="0"/>
              <a:t>A</a:t>
            </a:r>
            <a:br>
              <a:rPr lang="en-US" dirty="0"/>
            </a:br>
            <a:r>
              <a:rPr lang="en-US" dirty="0"/>
              <a:t>Presentation </a:t>
            </a:r>
            <a:br>
              <a:rPr lang="en-US" dirty="0"/>
            </a:br>
            <a:r>
              <a:rPr lang="en-US" dirty="0"/>
              <a:t>on   </a:t>
            </a:r>
            <a:br>
              <a:rPr lang="en-US" dirty="0"/>
            </a:br>
            <a:r>
              <a:rPr lang="en-US" dirty="0"/>
              <a:t>solid waste management</a:t>
            </a:r>
          </a:p>
        </p:txBody>
      </p:sp>
      <p:sp>
        <p:nvSpPr>
          <p:cNvPr id="3" name="Subtitle 2"/>
          <p:cNvSpPr>
            <a:spLocks noGrp="1"/>
          </p:cNvSpPr>
          <p:nvPr>
            <p:ph type="subTitle" idx="1"/>
          </p:nvPr>
        </p:nvSpPr>
        <p:spPr/>
        <p:txBody>
          <a:bodyPr>
            <a:normAutofit/>
          </a:bodyPr>
          <a:lstStyle/>
          <a:p>
            <a:endParaRPr lang="en-US" dirty="0"/>
          </a:p>
          <a:p>
            <a:endParaRPr lang="en-US" dirty="0"/>
          </a:p>
          <a:p>
            <a:endParaRPr lang="en-US" dirty="0"/>
          </a:p>
        </p:txBody>
      </p:sp>
    </p:spTree>
    <p:extLst>
      <p:ext uri="{BB962C8B-B14F-4D97-AF65-F5344CB8AC3E}">
        <p14:creationId xmlns:p14="http://schemas.microsoft.com/office/powerpoint/2010/main" val="3623046445"/>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Composition of household solid waste</a:t>
            </a:r>
          </a:p>
        </p:txBody>
      </p:sp>
      <p:graphicFrame>
        <p:nvGraphicFramePr>
          <p:cNvPr id="5" name="Content Placeholder 3"/>
          <p:cNvGraphicFramePr>
            <a:graphicFrameLocks noGrp="1"/>
          </p:cNvGraphicFramePr>
          <p:nvPr>
            <p:ph sz="half" idx="1"/>
            <p:extLst>
              <p:ext uri="{D42A27DB-BD31-4B8C-83A1-F6EECF244321}">
                <p14:modId xmlns:p14="http://schemas.microsoft.com/office/powerpoint/2010/main" val="1016584841"/>
              </p:ext>
            </p:extLst>
          </p:nvPr>
        </p:nvGraphicFramePr>
        <p:xfrm>
          <a:off x="457200" y="1295401"/>
          <a:ext cx="54102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sz="half" idx="2"/>
          </p:nvPr>
        </p:nvSpPr>
        <p:spPr/>
        <p:txBody>
          <a:bodyPr>
            <a:normAutofit/>
          </a:bodyPr>
          <a:lstStyle/>
          <a:p>
            <a:pPr marL="0" indent="0">
              <a:buNone/>
            </a:pPr>
            <a:endParaRPr lang="en-US" sz="2000" i="1" dirty="0"/>
          </a:p>
          <a:p>
            <a:pPr marL="0" indent="0">
              <a:buNone/>
            </a:pPr>
            <a:endParaRPr lang="en-US" sz="2000" i="1" dirty="0"/>
          </a:p>
          <a:p>
            <a:pPr marL="0" indent="0">
              <a:buNone/>
            </a:pPr>
            <a:endParaRPr lang="en-US" sz="2000" i="1" dirty="0"/>
          </a:p>
          <a:p>
            <a:pPr marL="0" indent="0">
              <a:buNone/>
            </a:pPr>
            <a:r>
              <a:rPr lang="en-US" sz="2000" i="1" dirty="0"/>
              <a:t>Source: Asian Development Bank, 2013</a:t>
            </a:r>
          </a:p>
        </p:txBody>
      </p:sp>
    </p:spTree>
    <p:extLst>
      <p:ext uri="{BB962C8B-B14F-4D97-AF65-F5344CB8AC3E}">
        <p14:creationId xmlns:p14="http://schemas.microsoft.com/office/powerpoint/2010/main" val="309487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pPr algn="ctr"/>
            <a:r>
              <a:rPr lang="en-US" dirty="0"/>
              <a:t>composition of institutional solid waste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906990592"/>
              </p:ext>
            </p:extLst>
          </p:nvPr>
        </p:nvGraphicFramePr>
        <p:xfrm>
          <a:off x="152400" y="609600"/>
          <a:ext cx="7696200" cy="62484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sz="half" idx="2"/>
          </p:nvPr>
        </p:nvSpPr>
        <p:spPr/>
        <p:txBody>
          <a:bodyPr>
            <a:normAutofit fontScale="92500" lnSpcReduction="10000"/>
          </a:bodyPr>
          <a:lstStyle/>
          <a:p>
            <a:endParaRPr lang="en-US" dirty="0"/>
          </a:p>
          <a:p>
            <a:pPr marL="0" indent="0">
              <a:buNone/>
            </a:pPr>
            <a:r>
              <a:rPr lang="en-US" dirty="0"/>
              <a:t>                </a:t>
            </a:r>
          </a:p>
          <a:p>
            <a:endParaRPr lang="en-US" dirty="0"/>
          </a:p>
          <a:p>
            <a:pPr marL="0" indent="0">
              <a:buNone/>
            </a:pPr>
            <a:r>
              <a:rPr lang="en-US" dirty="0"/>
              <a:t>              </a:t>
            </a:r>
          </a:p>
          <a:p>
            <a:endParaRPr lang="en-US" i="1" dirty="0"/>
          </a:p>
          <a:p>
            <a:pPr marL="0" indent="0">
              <a:buNone/>
            </a:pPr>
            <a:r>
              <a:rPr lang="en-US" i="1" dirty="0"/>
              <a:t>                               </a:t>
            </a:r>
          </a:p>
          <a:p>
            <a:pPr marL="0" indent="0">
              <a:buNone/>
            </a:pPr>
            <a:endParaRPr lang="en-US" i="1" dirty="0"/>
          </a:p>
          <a:p>
            <a:pPr marL="0" indent="0">
              <a:buNone/>
            </a:pPr>
            <a:endParaRPr lang="en-US" i="1" dirty="0"/>
          </a:p>
          <a:p>
            <a:pPr marL="0" indent="0">
              <a:buNone/>
            </a:pPr>
            <a:endParaRPr lang="en-US" i="1" dirty="0"/>
          </a:p>
          <a:p>
            <a:pPr marL="0" indent="0">
              <a:buNone/>
            </a:pPr>
            <a:r>
              <a:rPr lang="en-US" i="1" dirty="0"/>
              <a:t>               source: ADB,2013</a:t>
            </a:r>
          </a:p>
        </p:txBody>
      </p:sp>
      <p:sp>
        <p:nvSpPr>
          <p:cNvPr id="3" name="TextBox 2">
            <a:extLst>
              <a:ext uri="{FF2B5EF4-FFF2-40B4-BE49-F238E27FC236}">
                <a16:creationId xmlns:a16="http://schemas.microsoft.com/office/drawing/2014/main" id="{4AF68D1E-5809-4790-94F3-92A3CE813AC9}"/>
              </a:ext>
            </a:extLst>
          </p:cNvPr>
          <p:cNvSpPr txBox="1"/>
          <p:nvPr/>
        </p:nvSpPr>
        <p:spPr>
          <a:xfrm>
            <a:off x="5956495" y="854295"/>
            <a:ext cx="2743200" cy="830997"/>
          </a:xfrm>
          <a:prstGeom prst="rect">
            <a:avLst/>
          </a:prstGeom>
          <a:noFill/>
        </p:spPr>
        <p:txBody>
          <a:bodyPr wrap="square" rtlCol="0">
            <a:spAutoFit/>
          </a:bodyPr>
          <a:lstStyle/>
          <a:p>
            <a:r>
              <a:rPr lang="en-US" sz="2400" dirty="0">
                <a:solidFill>
                  <a:srgbClr val="FF0000"/>
                </a:solidFill>
              </a:rPr>
              <a:t>Wrong chart but data below is right</a:t>
            </a:r>
          </a:p>
        </p:txBody>
      </p:sp>
    </p:spTree>
    <p:extLst>
      <p:ext uri="{BB962C8B-B14F-4D97-AF65-F5344CB8AC3E}">
        <p14:creationId xmlns:p14="http://schemas.microsoft.com/office/powerpoint/2010/main" val="3351028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Composition of commercial solid waste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01184404"/>
              </p:ext>
            </p:extLst>
          </p:nvPr>
        </p:nvGraphicFramePr>
        <p:xfrm>
          <a:off x="457200" y="1600201"/>
          <a:ext cx="5334000"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sz="half" idx="2"/>
          </p:nvPr>
        </p:nvSpPr>
        <p:spPr/>
        <p:txBody>
          <a:bodyPr/>
          <a:lstStyle/>
          <a:p>
            <a:endParaRPr lang="en-US" dirty="0"/>
          </a:p>
          <a:p>
            <a:endParaRPr lang="en-US" dirty="0"/>
          </a:p>
          <a:p>
            <a:endParaRPr lang="en-US" dirty="0"/>
          </a:p>
          <a:p>
            <a:endParaRPr lang="en-US" dirty="0"/>
          </a:p>
          <a:p>
            <a:pPr marL="0" indent="0">
              <a:buNone/>
            </a:pPr>
            <a:r>
              <a:rPr lang="en-US" sz="1800" i="1" dirty="0"/>
              <a:t>Source: Asian Development Bank, 2013</a:t>
            </a:r>
          </a:p>
        </p:txBody>
      </p:sp>
    </p:spTree>
    <p:extLst>
      <p:ext uri="{BB962C8B-B14F-4D97-AF65-F5344CB8AC3E}">
        <p14:creationId xmlns:p14="http://schemas.microsoft.com/office/powerpoint/2010/main" val="275968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Solid Waste Management Hierarchy</a:t>
            </a:r>
          </a:p>
        </p:txBody>
      </p:sp>
      <p:sp>
        <p:nvSpPr>
          <p:cNvPr id="3" name="Content Placeholder 2"/>
          <p:cNvSpPr>
            <a:spLocks noGrp="1"/>
          </p:cNvSpPr>
          <p:nvPr>
            <p:ph idx="1"/>
          </p:nvPr>
        </p:nvSpPr>
        <p:spPr/>
        <p:txBody>
          <a:bodyPr>
            <a:normAutofit fontScale="85000" lnSpcReduction="20000"/>
          </a:bodyPr>
          <a:lstStyle/>
          <a:p>
            <a:r>
              <a:rPr lang="en-US" dirty="0"/>
              <a:t>The hierarchy demonstrates how a material progress various stage of waste management, along with last section of life cycle of the same product.</a:t>
            </a:r>
          </a:p>
          <a:p>
            <a:r>
              <a:rPr lang="en-US" dirty="0"/>
              <a:t>The waste management hierarchy indicates a preference for the management and reduction of the waste.</a:t>
            </a:r>
          </a:p>
          <a:p>
            <a:r>
              <a:rPr lang="en-US" dirty="0"/>
              <a:t>Waste management hierarchy is important, as its purpose is to obtain highest amount of benefit from a product with lowest production of waste. </a:t>
            </a:r>
          </a:p>
          <a:p>
            <a:r>
              <a:rPr lang="en-US" dirty="0"/>
              <a:t>Waste management is needed to control the production of waste due to development work carried out through the nation</a:t>
            </a:r>
          </a:p>
        </p:txBody>
      </p:sp>
    </p:spTree>
    <p:extLst>
      <p:ext uri="{BB962C8B-B14F-4D97-AF65-F5344CB8AC3E}">
        <p14:creationId xmlns:p14="http://schemas.microsoft.com/office/powerpoint/2010/main" val="357570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type="pic" idx="1"/>
            <p:extLst>
              <p:ext uri="{D42A27DB-BD31-4B8C-83A1-F6EECF244321}">
                <p14:modId xmlns:p14="http://schemas.microsoft.com/office/powerpoint/2010/main" val="886962522"/>
              </p:ext>
            </p:extLst>
          </p:nvPr>
        </p:nvGraphicFramePr>
        <p:xfrm>
          <a:off x="1792288" y="612775"/>
          <a:ext cx="5486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5145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a:t>
            </a:r>
          </a:p>
        </p:txBody>
      </p:sp>
      <p:sp>
        <p:nvSpPr>
          <p:cNvPr id="3" name="Content Placeholder 2"/>
          <p:cNvSpPr>
            <a:spLocks noGrp="1"/>
          </p:cNvSpPr>
          <p:nvPr>
            <p:ph idx="1"/>
          </p:nvPr>
        </p:nvSpPr>
        <p:spPr/>
        <p:txBody>
          <a:bodyPr>
            <a:normAutofit/>
          </a:bodyPr>
          <a:lstStyle/>
          <a:p>
            <a:r>
              <a:rPr lang="en-US" b="1" u="sng" dirty="0"/>
              <a:t>Source reduction</a:t>
            </a:r>
            <a:r>
              <a:rPr lang="en-US" dirty="0"/>
              <a:t>:</a:t>
            </a:r>
          </a:p>
          <a:p>
            <a:pPr marL="0" indent="0">
              <a:buNone/>
            </a:pPr>
            <a:r>
              <a:rPr lang="en-US" dirty="0"/>
              <a:t>                 Reduction of source is also called waste prevention and its mean that wastage of things are reduced right at the source.  The source can be reduced by changing the method of production, less use of packaging, reducing toxicity, donating thing for other purpose. </a:t>
            </a:r>
          </a:p>
        </p:txBody>
      </p:sp>
    </p:spTree>
    <p:extLst>
      <p:ext uri="{BB962C8B-B14F-4D97-AF65-F5344CB8AC3E}">
        <p14:creationId xmlns:p14="http://schemas.microsoft.com/office/powerpoint/2010/main" val="211792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a:t>
            </a:r>
          </a:p>
        </p:txBody>
      </p:sp>
      <p:sp>
        <p:nvSpPr>
          <p:cNvPr id="3" name="Content Placeholder 2"/>
          <p:cNvSpPr>
            <a:spLocks noGrp="1"/>
          </p:cNvSpPr>
          <p:nvPr>
            <p:ph idx="1"/>
          </p:nvPr>
        </p:nvSpPr>
        <p:spPr/>
        <p:txBody>
          <a:bodyPr/>
          <a:lstStyle/>
          <a:p>
            <a:r>
              <a:rPr lang="en-US" b="1" u="sng" dirty="0"/>
              <a:t>Reuse:</a:t>
            </a:r>
          </a:p>
          <a:p>
            <a:pPr marL="0" indent="0">
              <a:buNone/>
            </a:pPr>
            <a:r>
              <a:rPr lang="en-US" dirty="0"/>
              <a:t>              Reusing the waste means the old material that is useless for the original purpose, is again used for other purpose. There are several advantages of this such as control of pollution, saving natural energy, and saving money.</a:t>
            </a:r>
          </a:p>
          <a:p>
            <a:pPr marL="0" indent="0">
              <a:buNone/>
            </a:pPr>
            <a:endParaRPr lang="en-US" b="1" u="sng" dirty="0"/>
          </a:p>
        </p:txBody>
      </p:sp>
    </p:spTree>
    <p:extLst>
      <p:ext uri="{BB962C8B-B14F-4D97-AF65-F5344CB8AC3E}">
        <p14:creationId xmlns:p14="http://schemas.microsoft.com/office/powerpoint/2010/main" val="3094799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a:t>
            </a:r>
          </a:p>
        </p:txBody>
      </p:sp>
      <p:sp>
        <p:nvSpPr>
          <p:cNvPr id="3" name="Content Placeholder 2"/>
          <p:cNvSpPr>
            <a:spLocks noGrp="1"/>
          </p:cNvSpPr>
          <p:nvPr>
            <p:ph idx="1"/>
          </p:nvPr>
        </p:nvSpPr>
        <p:spPr/>
        <p:txBody>
          <a:bodyPr>
            <a:normAutofit fontScale="92500" lnSpcReduction="20000"/>
          </a:bodyPr>
          <a:lstStyle/>
          <a:p>
            <a:r>
              <a:rPr lang="en-US" b="1" u="sng" dirty="0"/>
              <a:t>Recycle</a:t>
            </a:r>
            <a:r>
              <a:rPr lang="en-US" dirty="0"/>
              <a:t>:</a:t>
            </a:r>
          </a:p>
          <a:p>
            <a:pPr marL="0" indent="0">
              <a:buNone/>
            </a:pPr>
            <a:r>
              <a:rPr lang="en-US" dirty="0"/>
              <a:t>            Recycling is one of such activity, which can involve various acts such as collection of those items which is considered as waste, sorting them according to their use, they can be used, reused, or unused, and then processing them into new raw material, out of which something new is manufactured. The benefit of recycling is energy saving, supplying raw material to industries, preventing the emission of green gases, and some other pollutant and even creation of several job.</a:t>
            </a:r>
          </a:p>
          <a:p>
            <a:pPr marL="0" indent="0">
              <a:buNone/>
            </a:pPr>
            <a:endParaRPr lang="en-US" dirty="0"/>
          </a:p>
        </p:txBody>
      </p:sp>
    </p:spTree>
    <p:extLst>
      <p:ext uri="{BB962C8B-B14F-4D97-AF65-F5344CB8AC3E}">
        <p14:creationId xmlns:p14="http://schemas.microsoft.com/office/powerpoint/2010/main" val="802992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a:t>
            </a:r>
          </a:p>
        </p:txBody>
      </p:sp>
      <p:sp>
        <p:nvSpPr>
          <p:cNvPr id="3" name="Content Placeholder 2"/>
          <p:cNvSpPr>
            <a:spLocks noGrp="1"/>
          </p:cNvSpPr>
          <p:nvPr>
            <p:ph idx="1"/>
          </p:nvPr>
        </p:nvSpPr>
        <p:spPr/>
        <p:txBody>
          <a:bodyPr>
            <a:normAutofit fontScale="70000" lnSpcReduction="20000"/>
          </a:bodyPr>
          <a:lstStyle/>
          <a:p>
            <a:r>
              <a:rPr lang="en-US" b="1" u="sng" dirty="0"/>
              <a:t>Incineration:</a:t>
            </a:r>
            <a:endParaRPr lang="en-US" b="1" dirty="0"/>
          </a:p>
          <a:p>
            <a:pPr marL="0" indent="0">
              <a:buNone/>
            </a:pPr>
            <a:r>
              <a:rPr lang="en-US" dirty="0"/>
              <a:t>          Although burning or incineration is often used for the disposal of combustible waste, this should generally only take place off-site or a considerable distance downwind of dwellings. Burning refuse within dwelling areas may create a significant smoke or fire hazard, especially if several fires are lit simultaneously. Burning may be used to reduce the volume of waste and may be appropriate where there is limited space for burial or landfill. Waste should be ignited within pits and covered with soil once incinerated, in the same manner as landfilling. The same constraints for siting landfill sites should be applied here also.  </a:t>
            </a:r>
          </a:p>
          <a:p>
            <a:pPr marL="0" indent="0">
              <a:buNone/>
            </a:pPr>
            <a:r>
              <a:rPr lang="en-US" dirty="0"/>
              <a:t>      Advantages: Burning reduces volume of combustible waste        considerably; and it is appropriate in off-site pits to reduce scavenging. </a:t>
            </a:r>
          </a:p>
          <a:p>
            <a:pPr marL="0" indent="0">
              <a:buNone/>
            </a:pPr>
            <a:r>
              <a:rPr lang="en-US" dirty="0"/>
              <a:t>    Constraints: There can be smoke or fire hazards</a:t>
            </a:r>
            <a:r>
              <a:rPr lang="en-US" u="sng"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25454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Cont..</a:t>
            </a:r>
          </a:p>
        </p:txBody>
      </p:sp>
      <p:sp>
        <p:nvSpPr>
          <p:cNvPr id="3" name="Content Placeholder 2"/>
          <p:cNvSpPr>
            <a:spLocks noGrp="1"/>
          </p:cNvSpPr>
          <p:nvPr>
            <p:ph idx="1"/>
          </p:nvPr>
        </p:nvSpPr>
        <p:spPr/>
        <p:txBody>
          <a:bodyPr>
            <a:normAutofit fontScale="70000" lnSpcReduction="20000"/>
          </a:bodyPr>
          <a:lstStyle/>
          <a:p>
            <a:r>
              <a:rPr lang="en-US" b="1" u="sng" dirty="0"/>
              <a:t>Landfilling:</a:t>
            </a:r>
            <a:endParaRPr lang="en-US" b="1" dirty="0"/>
          </a:p>
          <a:p>
            <a:pPr marL="0" indent="0">
              <a:buNone/>
            </a:pPr>
            <a:r>
              <a:rPr lang="en-US" dirty="0"/>
              <a:t>             Once solid waste is transported off-site it is normally taken to a landfill site. Here the waste is placed in a large excavation (pit or trench) in the ground, which is back-filled with excavated soil each day waste is tipped. Ideally, about 0.5m of soil should cover the deposited refuse at the end of each day to prevent animals from digging up the waste and flies from breeding. The location of landfill sites should be decided upon through consultation with the local authorities and the affected population. Sites should preferably be fenced, and at least one km downwind of the nearest dwellings.  </a:t>
            </a:r>
          </a:p>
          <a:p>
            <a:r>
              <a:rPr lang="en-US" dirty="0"/>
              <a:t>Advantages: A sanitary disposal method if managed effectively. </a:t>
            </a:r>
          </a:p>
          <a:p>
            <a:r>
              <a:rPr lang="en-US" dirty="0"/>
              <a:t>Constraints: A reasonably large area is required.</a:t>
            </a:r>
          </a:p>
          <a:p>
            <a:endParaRPr lang="en-US" dirty="0"/>
          </a:p>
        </p:txBody>
      </p:sp>
    </p:spTree>
    <p:extLst>
      <p:ext uri="{BB962C8B-B14F-4D97-AF65-F5344CB8AC3E}">
        <p14:creationId xmlns:p14="http://schemas.microsoft.com/office/powerpoint/2010/main" val="4514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fontScale="92500" lnSpcReduction="20000"/>
          </a:bodyPr>
          <a:lstStyle/>
          <a:p>
            <a:r>
              <a:rPr lang="en-US" sz="2800" dirty="0"/>
              <a:t>Solid waste is the solid and semi-solid material which is generated by various human activities , which is usually discarded as unwanted or useless.</a:t>
            </a:r>
          </a:p>
          <a:p>
            <a:pPr marL="0" indent="0">
              <a:buNone/>
            </a:pPr>
            <a:endParaRPr lang="en-US" sz="2800" dirty="0"/>
          </a:p>
          <a:p>
            <a:r>
              <a:rPr lang="en-US" sz="2800" dirty="0"/>
              <a:t>Solid waste means any garbage, refuse, sludge  and other discarded materials including solid, liquid, semi-solid, or contained gaseous material, resulting from industrial, commercial, mining and agricultural operations, and from community activities, but does not include solid or dissolved materials in domestic sewage, or solid or dissolved materials in irrigation return flows or industrial </a:t>
            </a:r>
            <a:r>
              <a:rPr lang="en-US" sz="2800" b="1" dirty="0">
                <a:solidFill>
                  <a:srgbClr val="FF0000"/>
                </a:solidFill>
              </a:rPr>
              <a:t>discharges</a:t>
            </a:r>
            <a:r>
              <a:rPr lang="en-US" sz="2800" dirty="0"/>
              <a:t>. </a:t>
            </a:r>
          </a:p>
          <a:p>
            <a:endParaRPr lang="en-US" sz="2800" dirty="0"/>
          </a:p>
        </p:txBody>
      </p:sp>
    </p:spTree>
    <p:extLst>
      <p:ext uri="{BB962C8B-B14F-4D97-AF65-F5344CB8AC3E}">
        <p14:creationId xmlns:p14="http://schemas.microsoft.com/office/powerpoint/2010/main" val="2233924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normAutofit fontScale="85000" lnSpcReduction="20000"/>
          </a:bodyPr>
          <a:lstStyle/>
          <a:p>
            <a:r>
              <a:rPr lang="en-US" dirty="0"/>
              <a:t>Thus the majority of solid waste produced in municipal areas is from residential sources and consists of majority of organic waste. </a:t>
            </a:r>
          </a:p>
          <a:p>
            <a:r>
              <a:rPr lang="en-US" dirty="0"/>
              <a:t>The waste management technique in majority on municipalities in Nepal are also not systematic and majority of them practices roadside picking and disposing in open area which causes major health problem. </a:t>
            </a:r>
          </a:p>
          <a:p>
            <a:r>
              <a:rPr lang="en-US" dirty="0"/>
              <a:t>Thus, proper characteristics of the solid waste produced should be recognized and systematic solid waste management technique should be established likewise. </a:t>
            </a:r>
          </a:p>
          <a:p>
            <a:endParaRPr lang="en-US" dirty="0"/>
          </a:p>
        </p:txBody>
      </p:sp>
    </p:spTree>
    <p:extLst>
      <p:ext uri="{BB962C8B-B14F-4D97-AF65-F5344CB8AC3E}">
        <p14:creationId xmlns:p14="http://schemas.microsoft.com/office/powerpoint/2010/main" val="2645324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Recommendation </a:t>
            </a:r>
          </a:p>
        </p:txBody>
      </p:sp>
      <p:sp>
        <p:nvSpPr>
          <p:cNvPr id="3" name="Content Placeholder 2"/>
          <p:cNvSpPr>
            <a:spLocks noGrp="1"/>
          </p:cNvSpPr>
          <p:nvPr>
            <p:ph idx="1"/>
          </p:nvPr>
        </p:nvSpPr>
        <p:spPr/>
        <p:txBody>
          <a:bodyPr/>
          <a:lstStyle/>
          <a:p>
            <a:r>
              <a:rPr lang="en-US" dirty="0"/>
              <a:t>Household waste and street waste should be collected regularly.</a:t>
            </a:r>
          </a:p>
          <a:p>
            <a:r>
              <a:rPr lang="en-US" dirty="0"/>
              <a:t>Landfill site and dumping site should be properly selected.</a:t>
            </a:r>
          </a:p>
          <a:p>
            <a:r>
              <a:rPr lang="en-US" dirty="0"/>
              <a:t>Hazardous waste  should be separated and other should be recycled if possible.</a:t>
            </a:r>
          </a:p>
          <a:p>
            <a:pPr>
              <a:buNone/>
            </a:pPr>
            <a:endParaRPr lang="en-US" dirty="0"/>
          </a:p>
          <a:p>
            <a:endParaRPr lang="en-US" dirty="0"/>
          </a:p>
        </p:txBody>
      </p:sp>
    </p:spTree>
    <p:extLst>
      <p:ext uri="{BB962C8B-B14F-4D97-AF65-F5344CB8AC3E}">
        <p14:creationId xmlns:p14="http://schemas.microsoft.com/office/powerpoint/2010/main" val="2346099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Air pollution</a:t>
            </a:r>
          </a:p>
        </p:txBody>
      </p:sp>
      <p:sp>
        <p:nvSpPr>
          <p:cNvPr id="3" name="Content Placeholder 2"/>
          <p:cNvSpPr>
            <a:spLocks noGrp="1"/>
          </p:cNvSpPr>
          <p:nvPr>
            <p:ph idx="1"/>
          </p:nvPr>
        </p:nvSpPr>
        <p:spPr/>
        <p:txBody>
          <a:bodyPr>
            <a:normAutofit fontScale="92500" lnSpcReduction="10000"/>
          </a:bodyPr>
          <a:lstStyle/>
          <a:p>
            <a:pPr marL="457200" indent="-457200">
              <a:buFont typeface="Arial" pitchFamily="34" charset="0"/>
              <a:buChar char="•"/>
            </a:pPr>
            <a:r>
              <a:rPr lang="en-US" dirty="0"/>
              <a:t>Change in natural quality of air causing harmful effects on human beings and their environment</a:t>
            </a:r>
          </a:p>
          <a:p>
            <a:pPr marL="457200" indent="-457200">
              <a:buFont typeface="Arial" pitchFamily="34" charset="0"/>
              <a:buChar char="•"/>
            </a:pPr>
            <a:r>
              <a:rPr lang="en-US" dirty="0"/>
              <a:t>Air pollutants includes Particulate matter, gases and other radioactive substances</a:t>
            </a:r>
          </a:p>
          <a:p>
            <a:pPr marL="457200" indent="-457200">
              <a:buFont typeface="Arial" pitchFamily="34" charset="0"/>
              <a:buChar char="•"/>
            </a:pPr>
            <a:r>
              <a:rPr lang="en-US" dirty="0"/>
              <a:t>The concentration of pollutants rise above their background level</a:t>
            </a:r>
          </a:p>
          <a:p>
            <a:pPr marL="457200" indent="-457200">
              <a:buFont typeface="Arial" pitchFamily="34" charset="0"/>
              <a:buChar char="•"/>
            </a:pPr>
            <a:r>
              <a:rPr lang="en-US" dirty="0"/>
              <a:t>Sources of air pollutants- natural and anthropogenic</a:t>
            </a:r>
          </a:p>
          <a:p>
            <a:pPr marL="457200" indent="-457200">
              <a:buFont typeface="Arial" pitchFamily="34" charset="0"/>
              <a:buChar char="•"/>
            </a:pPr>
            <a:r>
              <a:rPr lang="en-US" dirty="0"/>
              <a:t>Rise of air pollutants level</a:t>
            </a:r>
          </a:p>
          <a:p>
            <a:endParaRPr lang="en-US" dirty="0"/>
          </a:p>
        </p:txBody>
      </p:sp>
    </p:spTree>
    <p:extLst>
      <p:ext uri="{BB962C8B-B14F-4D97-AF65-F5344CB8AC3E}">
        <p14:creationId xmlns:p14="http://schemas.microsoft.com/office/powerpoint/2010/main" val="3081711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
            <a:ext cx="8229600" cy="1181100"/>
          </a:xfrm>
        </p:spPr>
        <p:txBody>
          <a:bodyPr>
            <a:noAutofit/>
          </a:bodyPr>
          <a:lstStyle/>
          <a:p>
            <a:pPr algn="ctr"/>
            <a:r>
              <a:rPr lang="en-AU" sz="3200" b="1" dirty="0">
                <a:effectLst/>
              </a:rPr>
              <a:t>National Ambient Air Quality Standards, 2012</a:t>
            </a:r>
            <a:br>
              <a:rPr lang="en-US" sz="3200" dirty="0">
                <a:effectLst/>
              </a:rPr>
            </a:br>
            <a:endParaRPr lang="en-US" sz="3200"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144" y="642718"/>
            <a:ext cx="5943709" cy="6057900"/>
          </a:xfrm>
          <a:prstGeom prst="rect">
            <a:avLst/>
          </a:prstGeom>
        </p:spPr>
      </p:pic>
    </p:spTree>
    <p:extLst>
      <p:ext uri="{BB962C8B-B14F-4D97-AF65-F5344CB8AC3E}">
        <p14:creationId xmlns:p14="http://schemas.microsoft.com/office/powerpoint/2010/main" val="3710454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Pollution in Kathmandu Valley</a:t>
            </a:r>
          </a:p>
        </p:txBody>
      </p:sp>
      <p:sp>
        <p:nvSpPr>
          <p:cNvPr id="3" name="Content Placeholder 2"/>
          <p:cNvSpPr>
            <a:spLocks noGrp="1"/>
          </p:cNvSpPr>
          <p:nvPr>
            <p:ph idx="1"/>
          </p:nvPr>
        </p:nvSpPr>
        <p:spPr/>
        <p:txBody>
          <a:bodyPr>
            <a:normAutofit fontScale="92500"/>
          </a:bodyPr>
          <a:lstStyle/>
          <a:p>
            <a:r>
              <a:rPr lang="en-US" dirty="0"/>
              <a:t>Ambient Air Quality Monitoring System came in full operation from 2002</a:t>
            </a:r>
          </a:p>
          <a:p>
            <a:r>
              <a:rPr lang="en-US" dirty="0"/>
              <a:t>However not in full operation now</a:t>
            </a:r>
          </a:p>
          <a:p>
            <a:r>
              <a:rPr lang="en-US" dirty="0"/>
              <a:t>Six Permanent stations </a:t>
            </a:r>
          </a:p>
          <a:p>
            <a:pPr marL="685800"/>
            <a:r>
              <a:rPr lang="en-US" dirty="0"/>
              <a:t>Two road side Stations-</a:t>
            </a:r>
            <a:r>
              <a:rPr lang="en-US" dirty="0" err="1"/>
              <a:t>Putalisadak</a:t>
            </a:r>
            <a:r>
              <a:rPr lang="en-US" dirty="0"/>
              <a:t> and </a:t>
            </a:r>
            <a:r>
              <a:rPr lang="en-US" dirty="0" err="1"/>
              <a:t>Patan</a:t>
            </a:r>
            <a:endParaRPr lang="en-US" dirty="0"/>
          </a:p>
          <a:p>
            <a:pPr marL="685800"/>
            <a:r>
              <a:rPr lang="en-US" dirty="0"/>
              <a:t>One Residential-</a:t>
            </a:r>
            <a:r>
              <a:rPr lang="en-US" dirty="0" err="1"/>
              <a:t>Thamel</a:t>
            </a:r>
            <a:endParaRPr lang="en-US" dirty="0"/>
          </a:p>
          <a:p>
            <a:pPr marL="685800"/>
            <a:r>
              <a:rPr lang="en-US" dirty="0"/>
              <a:t>Two Urban Background-</a:t>
            </a:r>
            <a:r>
              <a:rPr lang="en-US" dirty="0" err="1"/>
              <a:t>Bhaktapur</a:t>
            </a:r>
            <a:r>
              <a:rPr lang="en-US" dirty="0"/>
              <a:t> and </a:t>
            </a:r>
            <a:r>
              <a:rPr lang="en-US" dirty="0" err="1"/>
              <a:t>Kirtipur</a:t>
            </a:r>
            <a:endParaRPr lang="en-US" dirty="0"/>
          </a:p>
          <a:p>
            <a:pPr marL="685800"/>
            <a:r>
              <a:rPr lang="en-US" dirty="0"/>
              <a:t>One Valley Background-</a:t>
            </a:r>
            <a:r>
              <a:rPr lang="en-US" dirty="0" err="1"/>
              <a:t>Machhegaun</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87191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51019"/>
            <a:ext cx="8458200" cy="965664"/>
          </a:xfrm>
        </p:spPr>
        <p:txBody>
          <a:bodyPr>
            <a:normAutofit fontScale="90000"/>
          </a:bodyPr>
          <a:lstStyle/>
          <a:p>
            <a:pPr algn="ctr"/>
            <a:r>
              <a:rPr lang="en-US" dirty="0"/>
              <a:t>Pollutant concentration level (2070 B.S)</a:t>
            </a:r>
          </a:p>
        </p:txBody>
      </p:sp>
      <p:pic>
        <p:nvPicPr>
          <p:cNvPr id="4" name="table"/>
          <p:cNvPicPr>
            <a:picLocks noGrp="1" noChangeAspect="1"/>
          </p:cNvPicPr>
          <p:nvPr>
            <p:ph idx="1"/>
          </p:nvPr>
        </p:nvPicPr>
        <p:blipFill>
          <a:blip r:embed="rId2" cstate="print"/>
          <a:stretch>
            <a:fillRect/>
          </a:stretch>
        </p:blipFill>
        <p:spPr>
          <a:xfrm>
            <a:off x="819710" y="1063929"/>
            <a:ext cx="7504579" cy="5597332"/>
          </a:xfrm>
          <a:prstGeom prst="rect">
            <a:avLst/>
          </a:prstGeom>
        </p:spPr>
      </p:pic>
    </p:spTree>
    <p:extLst>
      <p:ext uri="{BB962C8B-B14F-4D97-AF65-F5344CB8AC3E}">
        <p14:creationId xmlns:p14="http://schemas.microsoft.com/office/powerpoint/2010/main" val="312397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cstate="print"/>
          <a:stretch>
            <a:fillRect/>
          </a:stretch>
        </p:blipFill>
        <p:spPr>
          <a:xfrm>
            <a:off x="838201" y="381000"/>
            <a:ext cx="7467600" cy="6248400"/>
          </a:xfrm>
          <a:prstGeom prst="rect">
            <a:avLst/>
          </a:prstGeom>
        </p:spPr>
      </p:pic>
    </p:spTree>
    <p:extLst>
      <p:ext uri="{BB962C8B-B14F-4D97-AF65-F5344CB8AC3E}">
        <p14:creationId xmlns:p14="http://schemas.microsoft.com/office/powerpoint/2010/main" val="3879279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cstate="print"/>
          <a:stretch>
            <a:fillRect/>
          </a:stretch>
        </p:blipFill>
        <p:spPr>
          <a:xfrm>
            <a:off x="533400" y="228600"/>
            <a:ext cx="8153401" cy="6400800"/>
          </a:xfrm>
          <a:prstGeom prst="rect">
            <a:avLst/>
          </a:prstGeom>
        </p:spPr>
      </p:pic>
    </p:spTree>
    <p:extLst>
      <p:ext uri="{BB962C8B-B14F-4D97-AF65-F5344CB8AC3E}">
        <p14:creationId xmlns:p14="http://schemas.microsoft.com/office/powerpoint/2010/main" val="1118431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Pollutant concentration level(2070 B.S)</a:t>
            </a:r>
          </a:p>
        </p:txBody>
      </p:sp>
      <p:sp>
        <p:nvSpPr>
          <p:cNvPr id="3" name="Content Placeholder 2"/>
          <p:cNvSpPr>
            <a:spLocks noGrp="1"/>
          </p:cNvSpPr>
          <p:nvPr>
            <p:ph idx="1"/>
          </p:nvPr>
        </p:nvSpPr>
        <p:spPr/>
        <p:txBody>
          <a:bodyPr/>
          <a:lstStyle/>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3403354388"/>
              </p:ext>
            </p:extLst>
          </p:nvPr>
        </p:nvGraphicFramePr>
        <p:xfrm>
          <a:off x="762000" y="2286000"/>
          <a:ext cx="7620000" cy="2519365"/>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762001">
                <a:tc>
                  <a:txBody>
                    <a:bodyPr/>
                    <a:lstStyle/>
                    <a:p>
                      <a:endParaRPr lang="en-US" dirty="0"/>
                    </a:p>
                  </a:txBody>
                  <a:tcPr marL="68580" marR="68580"/>
                </a:tc>
                <a:tc>
                  <a:txBody>
                    <a:bodyPr/>
                    <a:lstStyle/>
                    <a:p>
                      <a:r>
                        <a:rPr lang="en-US" dirty="0" err="1"/>
                        <a:t>Putalisadak</a:t>
                      </a:r>
                      <a:endParaRPr lang="en-US" dirty="0"/>
                    </a:p>
                  </a:txBody>
                  <a:tcPr marL="68580" marR="68580"/>
                </a:tc>
                <a:tc>
                  <a:txBody>
                    <a:bodyPr/>
                    <a:lstStyle/>
                    <a:p>
                      <a:r>
                        <a:rPr lang="en-US" dirty="0" err="1"/>
                        <a:t>Bhaktapur</a:t>
                      </a:r>
                      <a:endParaRPr lang="en-US" dirty="0"/>
                    </a:p>
                  </a:txBody>
                  <a:tcPr marL="68580" marR="68580"/>
                </a:tc>
                <a:tc>
                  <a:txBody>
                    <a:bodyPr/>
                    <a:lstStyle/>
                    <a:p>
                      <a:r>
                        <a:rPr lang="en-US" dirty="0" err="1"/>
                        <a:t>Matsyagaon</a:t>
                      </a:r>
                      <a:endParaRPr lang="en-US" dirty="0"/>
                    </a:p>
                  </a:txBody>
                  <a:tcPr marL="68580" marR="68580"/>
                </a:tc>
                <a:extLst>
                  <a:ext uri="{0D108BD9-81ED-4DB2-BD59-A6C34878D82A}">
                    <a16:rowId xmlns:a16="http://schemas.microsoft.com/office/drawing/2014/main" val="10000"/>
                  </a:ext>
                </a:extLst>
              </a:tr>
              <a:tr h="585788">
                <a:tc>
                  <a:txBody>
                    <a:bodyPr/>
                    <a:lstStyle/>
                    <a:p>
                      <a:r>
                        <a:rPr lang="en-US" dirty="0" err="1"/>
                        <a:t>Mangsir</a:t>
                      </a:r>
                      <a:endParaRPr lang="en-US" dirty="0"/>
                    </a:p>
                  </a:txBody>
                  <a:tcPr marL="68580" marR="68580"/>
                </a:tc>
                <a:tc>
                  <a:txBody>
                    <a:bodyPr/>
                    <a:lstStyle/>
                    <a:p>
                      <a:r>
                        <a:rPr lang="en-US" dirty="0"/>
                        <a:t>360.83</a:t>
                      </a:r>
                    </a:p>
                  </a:txBody>
                  <a:tcPr marL="68580" marR="68580"/>
                </a:tc>
                <a:tc>
                  <a:txBody>
                    <a:bodyPr/>
                    <a:lstStyle/>
                    <a:p>
                      <a:r>
                        <a:rPr lang="en-US" dirty="0"/>
                        <a:t>86.73</a:t>
                      </a:r>
                    </a:p>
                  </a:txBody>
                  <a:tcPr marL="68580" marR="68580"/>
                </a:tc>
                <a:tc>
                  <a:txBody>
                    <a:bodyPr/>
                    <a:lstStyle/>
                    <a:p>
                      <a:r>
                        <a:rPr lang="en-US" dirty="0"/>
                        <a:t>20.73</a:t>
                      </a:r>
                    </a:p>
                  </a:txBody>
                  <a:tcPr marL="68580" marR="68580"/>
                </a:tc>
                <a:extLst>
                  <a:ext uri="{0D108BD9-81ED-4DB2-BD59-A6C34878D82A}">
                    <a16:rowId xmlns:a16="http://schemas.microsoft.com/office/drawing/2014/main" val="10001"/>
                  </a:ext>
                </a:extLst>
              </a:tr>
              <a:tr h="585788">
                <a:tc>
                  <a:txBody>
                    <a:bodyPr/>
                    <a:lstStyle/>
                    <a:p>
                      <a:r>
                        <a:rPr lang="en-US" dirty="0" err="1"/>
                        <a:t>Poush</a:t>
                      </a:r>
                      <a:endParaRPr lang="en-US" dirty="0"/>
                    </a:p>
                  </a:txBody>
                  <a:tcPr marL="68580" marR="68580"/>
                </a:tc>
                <a:tc>
                  <a:txBody>
                    <a:bodyPr/>
                    <a:lstStyle/>
                    <a:p>
                      <a:r>
                        <a:rPr lang="en-US" dirty="0"/>
                        <a:t>282.3</a:t>
                      </a:r>
                    </a:p>
                  </a:txBody>
                  <a:tcPr marL="68580" marR="68580"/>
                </a:tc>
                <a:tc>
                  <a:txBody>
                    <a:bodyPr/>
                    <a:lstStyle/>
                    <a:p>
                      <a:r>
                        <a:rPr lang="en-US" dirty="0"/>
                        <a:t>128.8</a:t>
                      </a:r>
                    </a:p>
                  </a:txBody>
                  <a:tcPr marL="68580" marR="68580"/>
                </a:tc>
                <a:tc>
                  <a:txBody>
                    <a:bodyPr/>
                    <a:lstStyle/>
                    <a:p>
                      <a:r>
                        <a:rPr lang="en-US" dirty="0"/>
                        <a:t>42</a:t>
                      </a:r>
                    </a:p>
                  </a:txBody>
                  <a:tcPr marL="68580" marR="68580"/>
                </a:tc>
                <a:extLst>
                  <a:ext uri="{0D108BD9-81ED-4DB2-BD59-A6C34878D82A}">
                    <a16:rowId xmlns:a16="http://schemas.microsoft.com/office/drawing/2014/main" val="10002"/>
                  </a:ext>
                </a:extLst>
              </a:tr>
              <a:tr h="585788">
                <a:tc>
                  <a:txBody>
                    <a:bodyPr/>
                    <a:lstStyle/>
                    <a:p>
                      <a:r>
                        <a:rPr lang="en-US" dirty="0" err="1"/>
                        <a:t>Magh</a:t>
                      </a:r>
                      <a:endParaRPr lang="en-US" dirty="0"/>
                    </a:p>
                  </a:txBody>
                  <a:tcPr marL="68580" marR="68580"/>
                </a:tc>
                <a:tc>
                  <a:txBody>
                    <a:bodyPr/>
                    <a:lstStyle/>
                    <a:p>
                      <a:r>
                        <a:rPr lang="en-US" dirty="0"/>
                        <a:t>259.76</a:t>
                      </a:r>
                    </a:p>
                  </a:txBody>
                  <a:tcPr marL="68580" marR="68580"/>
                </a:tc>
                <a:tc>
                  <a:txBody>
                    <a:bodyPr/>
                    <a:lstStyle/>
                    <a:p>
                      <a:r>
                        <a:rPr lang="en-US" dirty="0"/>
                        <a:t>132.34</a:t>
                      </a:r>
                    </a:p>
                  </a:txBody>
                  <a:tcPr marL="68580" marR="68580"/>
                </a:tc>
                <a:tc>
                  <a:txBody>
                    <a:bodyPr/>
                    <a:lstStyle/>
                    <a:p>
                      <a:r>
                        <a:rPr lang="en-US" dirty="0"/>
                        <a:t>52.1</a:t>
                      </a:r>
                    </a:p>
                  </a:txBody>
                  <a:tcPr marL="68580" marR="6858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4755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Discussion</a:t>
            </a:r>
          </a:p>
        </p:txBody>
      </p:sp>
      <p:sp>
        <p:nvSpPr>
          <p:cNvPr id="3" name="Content Placeholder 2"/>
          <p:cNvSpPr>
            <a:spLocks noGrp="1"/>
          </p:cNvSpPr>
          <p:nvPr>
            <p:ph idx="1"/>
          </p:nvPr>
        </p:nvSpPr>
        <p:spPr/>
        <p:txBody>
          <a:bodyPr>
            <a:normAutofit fontScale="92500" lnSpcReduction="10000"/>
          </a:bodyPr>
          <a:lstStyle/>
          <a:p>
            <a:r>
              <a:rPr lang="en-US" dirty="0"/>
              <a:t>Concentration of pollutants increases in winter season</a:t>
            </a:r>
          </a:p>
          <a:p>
            <a:r>
              <a:rPr lang="en-US" dirty="0"/>
              <a:t>Concentration of Particulate matter was found maximum in </a:t>
            </a:r>
            <a:r>
              <a:rPr lang="en-US" dirty="0" err="1"/>
              <a:t>Putalisadak</a:t>
            </a:r>
            <a:r>
              <a:rPr lang="en-US" dirty="0"/>
              <a:t> and minimum in </a:t>
            </a:r>
            <a:r>
              <a:rPr lang="en-US" dirty="0" err="1"/>
              <a:t>Machhegaun</a:t>
            </a:r>
            <a:endParaRPr lang="en-US" dirty="0"/>
          </a:p>
          <a:p>
            <a:r>
              <a:rPr lang="en-US" dirty="0"/>
              <a:t>Same was the condition with other pollutants</a:t>
            </a:r>
          </a:p>
          <a:p>
            <a:r>
              <a:rPr lang="en-US" dirty="0"/>
              <a:t>The above condition was due to heavy traffic, unmanaged </a:t>
            </a:r>
            <a:r>
              <a:rPr lang="en-US" dirty="0" err="1"/>
              <a:t>urbanization,high</a:t>
            </a:r>
            <a:r>
              <a:rPr lang="en-US" dirty="0"/>
              <a:t> population density in </a:t>
            </a:r>
            <a:r>
              <a:rPr lang="en-US" dirty="0" err="1"/>
              <a:t>Putalisadak</a:t>
            </a:r>
            <a:r>
              <a:rPr lang="en-US" dirty="0"/>
              <a:t> area and the opposite case in </a:t>
            </a:r>
            <a:r>
              <a:rPr lang="en-US" dirty="0" err="1"/>
              <a:t>Machhegaun</a:t>
            </a:r>
            <a:endParaRPr lang="en-US" dirty="0"/>
          </a:p>
          <a:p>
            <a:endParaRPr lang="en-US" dirty="0"/>
          </a:p>
        </p:txBody>
      </p:sp>
    </p:spTree>
    <p:extLst>
      <p:ext uri="{BB962C8B-B14F-4D97-AF65-F5344CB8AC3E}">
        <p14:creationId xmlns:p14="http://schemas.microsoft.com/office/powerpoint/2010/main" val="966022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solid waste</a:t>
            </a:r>
          </a:p>
        </p:txBody>
      </p:sp>
      <p:sp>
        <p:nvSpPr>
          <p:cNvPr id="3" name="Content Placeholder 2"/>
          <p:cNvSpPr>
            <a:spLocks noGrp="1"/>
          </p:cNvSpPr>
          <p:nvPr>
            <p:ph idx="1"/>
          </p:nvPr>
        </p:nvSpPr>
        <p:spPr/>
        <p:txBody>
          <a:bodyPr>
            <a:normAutofit fontScale="92500" lnSpcReduction="20000"/>
          </a:bodyPr>
          <a:lstStyle/>
          <a:p>
            <a:r>
              <a:rPr lang="en-US" dirty="0"/>
              <a:t>Food waste</a:t>
            </a:r>
          </a:p>
          <a:p>
            <a:r>
              <a:rPr lang="en-US" dirty="0"/>
              <a:t>Rubbish </a:t>
            </a:r>
          </a:p>
          <a:p>
            <a:r>
              <a:rPr lang="en-US" dirty="0"/>
              <a:t>Ashes and residue</a:t>
            </a:r>
          </a:p>
          <a:p>
            <a:r>
              <a:rPr lang="en-US" dirty="0"/>
              <a:t>Bulky waste</a:t>
            </a:r>
          </a:p>
          <a:p>
            <a:r>
              <a:rPr lang="en-US" dirty="0"/>
              <a:t>Street waste</a:t>
            </a:r>
          </a:p>
          <a:p>
            <a:r>
              <a:rPr lang="en-US" dirty="0"/>
              <a:t>Pathological waste</a:t>
            </a:r>
          </a:p>
          <a:p>
            <a:r>
              <a:rPr lang="en-US" dirty="0"/>
              <a:t>Construction waste</a:t>
            </a:r>
          </a:p>
          <a:p>
            <a:r>
              <a:rPr lang="en-US" dirty="0"/>
              <a:t>Industrial waste</a:t>
            </a:r>
          </a:p>
          <a:p>
            <a:r>
              <a:rPr lang="en-US" dirty="0"/>
              <a:t>Hazardous waste</a:t>
            </a:r>
          </a:p>
        </p:txBody>
      </p:sp>
    </p:spTree>
    <p:extLst>
      <p:ext uri="{BB962C8B-B14F-4D97-AF65-F5344CB8AC3E}">
        <p14:creationId xmlns:p14="http://schemas.microsoft.com/office/powerpoint/2010/main" val="1952695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Concentration at </a:t>
            </a:r>
            <a:r>
              <a:rPr lang="en-US" dirty="0" err="1"/>
              <a:t>Putalisadak</a:t>
            </a:r>
            <a:r>
              <a:rPr lang="en-US" dirty="0"/>
              <a:t> above NAAQS, Nepal whereas well below NAAQS at </a:t>
            </a:r>
            <a:r>
              <a:rPr lang="en-US" dirty="0" err="1"/>
              <a:t>Machhegaun</a:t>
            </a:r>
            <a:endParaRPr lang="en-US" dirty="0"/>
          </a:p>
          <a:p>
            <a:pPr marL="0" indent="0">
              <a:buNone/>
            </a:pPr>
            <a:endParaRPr lang="en-US" dirty="0"/>
          </a:p>
          <a:p>
            <a:r>
              <a:rPr lang="en-US" dirty="0"/>
              <a:t>Need of urgency to control air pollutants to keep them below background level</a:t>
            </a:r>
          </a:p>
          <a:p>
            <a:pPr marL="0" indent="0">
              <a:buNone/>
            </a:pPr>
            <a:endParaRPr lang="en-US" dirty="0"/>
          </a:p>
          <a:p>
            <a:r>
              <a:rPr lang="en-US" dirty="0"/>
              <a:t>Quick actions should be taken otherwise harmful effects in living environment</a:t>
            </a:r>
          </a:p>
          <a:p>
            <a:endParaRPr lang="en-US" dirty="0"/>
          </a:p>
          <a:p>
            <a:endParaRPr lang="en-US" dirty="0"/>
          </a:p>
          <a:p>
            <a:endParaRPr lang="en-US" dirty="0"/>
          </a:p>
        </p:txBody>
      </p:sp>
    </p:spTree>
    <p:extLst>
      <p:ext uri="{BB962C8B-B14F-4D97-AF65-F5344CB8AC3E}">
        <p14:creationId xmlns:p14="http://schemas.microsoft.com/office/powerpoint/2010/main" val="3430002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Recommendations</a:t>
            </a:r>
          </a:p>
        </p:txBody>
      </p:sp>
      <p:sp>
        <p:nvSpPr>
          <p:cNvPr id="3" name="Content Placeholder 2"/>
          <p:cNvSpPr>
            <a:spLocks noGrp="1"/>
          </p:cNvSpPr>
          <p:nvPr>
            <p:ph idx="1"/>
          </p:nvPr>
        </p:nvSpPr>
        <p:spPr/>
        <p:txBody>
          <a:bodyPr>
            <a:normAutofit fontScale="92500" lnSpcReduction="10000"/>
          </a:bodyPr>
          <a:lstStyle/>
          <a:p>
            <a:r>
              <a:rPr lang="en-US" dirty="0"/>
              <a:t>Proper urbanization</a:t>
            </a:r>
          </a:p>
          <a:p>
            <a:r>
              <a:rPr lang="en-US" dirty="0"/>
              <a:t>Control of heavy traffic</a:t>
            </a:r>
          </a:p>
          <a:p>
            <a:r>
              <a:rPr lang="en-US" dirty="0"/>
              <a:t>Development of Green belt area</a:t>
            </a:r>
          </a:p>
          <a:p>
            <a:r>
              <a:rPr lang="en-US" dirty="0"/>
              <a:t>Ban of old  vehicles</a:t>
            </a:r>
          </a:p>
          <a:p>
            <a:r>
              <a:rPr lang="en-US" dirty="0"/>
              <a:t>Employment of economically viable pollution control technologies</a:t>
            </a:r>
          </a:p>
          <a:p>
            <a:r>
              <a:rPr lang="en-US" dirty="0"/>
              <a:t>Promotion of electric vehicles</a:t>
            </a:r>
          </a:p>
          <a:p>
            <a:r>
              <a:rPr lang="en-US" dirty="0"/>
              <a:t>Public awareness </a:t>
            </a:r>
            <a:r>
              <a:rPr lang="en-US" dirty="0" err="1"/>
              <a:t>programmes</a:t>
            </a:r>
            <a:endParaRPr lang="en-US" dirty="0"/>
          </a:p>
          <a:p>
            <a:r>
              <a:rPr lang="en-US" dirty="0"/>
              <a:t>Regular maintenance of air monitoring stations</a:t>
            </a:r>
          </a:p>
          <a:p>
            <a:endParaRPr lang="en-US" dirty="0"/>
          </a:p>
          <a:p>
            <a:endParaRPr lang="en-US" dirty="0"/>
          </a:p>
        </p:txBody>
      </p:sp>
    </p:spTree>
    <p:extLst>
      <p:ext uri="{BB962C8B-B14F-4D97-AF65-F5344CB8AC3E}">
        <p14:creationId xmlns:p14="http://schemas.microsoft.com/office/powerpoint/2010/main" val="98253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idx="1"/>
          </p:nvPr>
        </p:nvSpPr>
        <p:spPr/>
        <p:txBody>
          <a:bodyPr/>
          <a:lstStyle/>
          <a:p>
            <a:pPr lvl="0"/>
            <a:r>
              <a:rPr lang="en-US" u="sng" dirty="0">
                <a:hlinkClick r:id="rId2"/>
              </a:rPr>
              <a:t>www.adb.org</a:t>
            </a:r>
            <a:r>
              <a:rPr lang="en-US" dirty="0"/>
              <a:t> </a:t>
            </a:r>
          </a:p>
          <a:p>
            <a:pPr lvl="0"/>
            <a:r>
              <a:rPr lang="en-US" u="sng" dirty="0">
                <a:hlinkClick r:id="rId3"/>
              </a:rPr>
              <a:t>www.weikipedia.org</a:t>
            </a:r>
            <a:r>
              <a:rPr lang="en-US" dirty="0"/>
              <a:t> </a:t>
            </a:r>
          </a:p>
          <a:p>
            <a:pPr lvl="0"/>
            <a:r>
              <a:rPr lang="en-US" u="sng" dirty="0">
                <a:hlinkClick r:id="rId4"/>
              </a:rPr>
              <a:t>www.hierarchystructure.com</a:t>
            </a:r>
            <a:endParaRPr lang="en-US" dirty="0"/>
          </a:p>
          <a:p>
            <a:pPr lvl="0"/>
            <a:r>
              <a:rPr lang="en-US" u="sng" dirty="0">
                <a:hlinkClick r:id="rId5"/>
              </a:rPr>
              <a:t>www.britannica.com/technology/solid-waste-management</a:t>
            </a:r>
            <a:r>
              <a:rPr lang="en-US" u="sng" dirty="0"/>
              <a:t> </a:t>
            </a:r>
            <a:endParaRPr lang="en-US" dirty="0"/>
          </a:p>
          <a:p>
            <a:endParaRPr lang="en-US" dirty="0"/>
          </a:p>
        </p:txBody>
      </p:sp>
    </p:spTree>
    <p:extLst>
      <p:ext uri="{BB962C8B-B14F-4D97-AF65-F5344CB8AC3E}">
        <p14:creationId xmlns:p14="http://schemas.microsoft.com/office/powerpoint/2010/main" val="1652947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33800"/>
            <a:ext cx="8229600" cy="2667000"/>
          </a:xfrm>
        </p:spPr>
        <p:txBody>
          <a:bodyPr>
            <a:normAutofit/>
          </a:bodyPr>
          <a:lstStyle/>
          <a:p>
            <a:r>
              <a:rPr lang="en-US" dirty="0"/>
              <a:t>Thank you</a:t>
            </a:r>
          </a:p>
        </p:txBody>
      </p:sp>
    </p:spTree>
    <p:extLst>
      <p:ext uri="{BB962C8B-B14F-4D97-AF65-F5344CB8AC3E}">
        <p14:creationId xmlns:p14="http://schemas.microsoft.com/office/powerpoint/2010/main" val="123052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500042"/>
            <a:ext cx="7772400" cy="1470025"/>
          </a:xfrm>
        </p:spPr>
        <p:txBody>
          <a:bodyPr>
            <a:normAutofit/>
          </a:bodyPr>
          <a:lstStyle/>
          <a:p>
            <a:r>
              <a:rPr lang="en-GB" dirty="0"/>
              <a:t>A presentation on waste water treatment in Kathmandu</a:t>
            </a:r>
            <a:endParaRPr lang="en-US" dirty="0"/>
          </a:p>
        </p:txBody>
      </p:sp>
      <p:sp>
        <p:nvSpPr>
          <p:cNvPr id="3" name="Subtitle 2"/>
          <p:cNvSpPr>
            <a:spLocks noGrp="1"/>
          </p:cNvSpPr>
          <p:nvPr>
            <p:ph type="subTitle" idx="1"/>
          </p:nvPr>
        </p:nvSpPr>
        <p:spPr>
          <a:xfrm>
            <a:off x="-714412" y="3714752"/>
            <a:ext cx="4214842" cy="1471626"/>
          </a:xfrm>
        </p:spPr>
        <p:txBody>
          <a:bodyPr>
            <a:normAutofit fontScale="92500" lnSpcReduction="20000"/>
          </a:bodyPr>
          <a:lstStyle/>
          <a:p>
            <a:r>
              <a:rPr lang="en-GB" dirty="0">
                <a:solidFill>
                  <a:schemeClr val="tx1"/>
                </a:solidFill>
                <a:latin typeface="Times New Roman" pitchFamily="18" charset="0"/>
                <a:cs typeface="Times New Roman" pitchFamily="18" charset="0"/>
              </a:rPr>
              <a:t>Presented by:</a:t>
            </a:r>
          </a:p>
          <a:p>
            <a:r>
              <a:rPr lang="en-GB" dirty="0" err="1">
                <a:solidFill>
                  <a:schemeClr val="tx1"/>
                </a:solidFill>
                <a:latin typeface="Times New Roman" pitchFamily="18" charset="0"/>
                <a:cs typeface="Times New Roman" pitchFamily="18" charset="0"/>
              </a:rPr>
              <a:t>Dipesh</a:t>
            </a:r>
            <a:r>
              <a:rPr lang="en-GB" dirty="0">
                <a:solidFill>
                  <a:schemeClr val="tx1"/>
                </a:solidFill>
                <a:latin typeface="Times New Roman" pitchFamily="18" charset="0"/>
                <a:cs typeface="Times New Roman" pitchFamily="18" charset="0"/>
              </a:rPr>
              <a:t> </a:t>
            </a:r>
            <a:r>
              <a:rPr lang="en-GB" sz="3000" dirty="0" err="1">
                <a:solidFill>
                  <a:schemeClr val="tx1"/>
                </a:solidFill>
                <a:latin typeface="Times New Roman" pitchFamily="18" charset="0"/>
                <a:cs typeface="Times New Roman" pitchFamily="18" charset="0"/>
              </a:rPr>
              <a:t>Budhathoki</a:t>
            </a:r>
            <a:endParaRPr lang="en-GB" sz="3000" dirty="0">
              <a:solidFill>
                <a:schemeClr val="tx1"/>
              </a:solidFill>
              <a:latin typeface="Times New Roman" pitchFamily="18" charset="0"/>
              <a:cs typeface="Times New Roman" pitchFamily="18" charset="0"/>
            </a:endParaRPr>
          </a:p>
          <a:p>
            <a:r>
              <a:rPr lang="en-GB" dirty="0">
                <a:solidFill>
                  <a:schemeClr val="tx1"/>
                </a:solidFill>
                <a:latin typeface="Times New Roman" pitchFamily="18" charset="0"/>
                <a:cs typeface="Times New Roman" pitchFamily="18" charset="0"/>
              </a:rPr>
              <a:t>(070 </a:t>
            </a:r>
            <a:r>
              <a:rPr lang="en-GB" dirty="0" err="1">
                <a:solidFill>
                  <a:schemeClr val="tx1"/>
                </a:solidFill>
                <a:latin typeface="Times New Roman" pitchFamily="18" charset="0"/>
                <a:cs typeface="Times New Roman" pitchFamily="18" charset="0"/>
              </a:rPr>
              <a:t>bme</a:t>
            </a:r>
            <a:r>
              <a:rPr lang="en-GB" dirty="0">
                <a:solidFill>
                  <a:schemeClr val="tx1"/>
                </a:solidFill>
                <a:latin typeface="Times New Roman" pitchFamily="18" charset="0"/>
                <a:cs typeface="Times New Roman" pitchFamily="18" charset="0"/>
              </a:rPr>
              <a:t> 616)</a:t>
            </a:r>
          </a:p>
        </p:txBody>
      </p:sp>
      <p:sp>
        <p:nvSpPr>
          <p:cNvPr id="5" name="TextBox 4"/>
          <p:cNvSpPr txBox="1"/>
          <p:nvPr/>
        </p:nvSpPr>
        <p:spPr>
          <a:xfrm>
            <a:off x="3571868" y="3571876"/>
            <a:ext cx="5769528" cy="2308324"/>
          </a:xfrm>
          <a:prstGeom prst="rect">
            <a:avLst/>
          </a:prstGeom>
          <a:noFill/>
        </p:spPr>
        <p:txBody>
          <a:bodyPr wrap="none" rtlCol="0">
            <a:spAutoFit/>
          </a:bodyPr>
          <a:lstStyle/>
          <a:p>
            <a:r>
              <a:rPr lang="en-GB" sz="2800" dirty="0">
                <a:latin typeface="Times New Roman" pitchFamily="18" charset="0"/>
                <a:cs typeface="Times New Roman" pitchFamily="18" charset="0"/>
              </a:rPr>
              <a:t>Submitted to</a:t>
            </a:r>
            <a:r>
              <a:rPr lang="en-GB" sz="2800" dirty="0"/>
              <a:t>:</a:t>
            </a:r>
          </a:p>
          <a:p>
            <a:r>
              <a:rPr lang="en-GB" sz="2800" dirty="0" err="1">
                <a:latin typeface="Times New Roman" pitchFamily="18" charset="0"/>
                <a:cs typeface="Times New Roman" pitchFamily="18" charset="0"/>
              </a:rPr>
              <a:t>Asso</a:t>
            </a:r>
            <a:r>
              <a:rPr lang="en-GB" sz="2800" dirty="0">
                <a:latin typeface="Times New Roman" pitchFamily="18" charset="0"/>
                <a:cs typeface="Times New Roman" pitchFamily="18" charset="0"/>
              </a:rPr>
              <a:t>. Prof  Dr </a:t>
            </a:r>
            <a:r>
              <a:rPr lang="en-GB" sz="2800" dirty="0" err="1">
                <a:latin typeface="Times New Roman" pitchFamily="18" charset="0"/>
                <a:cs typeface="Times New Roman" pitchFamily="18" charset="0"/>
              </a:rPr>
              <a:t>Nawaraj</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Bhattarai</a:t>
            </a:r>
            <a:endParaRPr lang="en-GB" sz="2800" dirty="0">
              <a:latin typeface="Times New Roman" pitchFamily="18" charset="0"/>
              <a:cs typeface="Times New Roman" pitchFamily="18" charset="0"/>
            </a:endParaRPr>
          </a:p>
          <a:p>
            <a:r>
              <a:rPr lang="en-GB" sz="2800" dirty="0">
                <a:latin typeface="Times New Roman" pitchFamily="18" charset="0"/>
                <a:cs typeface="Times New Roman" pitchFamily="18" charset="0"/>
              </a:rPr>
              <a:t>Department of mechanical engineering</a:t>
            </a:r>
          </a:p>
          <a:p>
            <a:endParaRPr lang="en-GB" sz="3000" dirty="0">
              <a:latin typeface="Times New Roman" pitchFamily="18" charset="0"/>
              <a:cs typeface="Times New Roman" pitchFamily="18" charset="0"/>
            </a:endParaRPr>
          </a:p>
          <a:p>
            <a:endParaRPr lang="en-US" sz="3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t>Wastewater Treatment in Kathmandu</a:t>
            </a:r>
          </a:p>
        </p:txBody>
      </p:sp>
      <p:sp>
        <p:nvSpPr>
          <p:cNvPr id="3" name="Content Placeholder 2"/>
          <p:cNvSpPr>
            <a:spLocks noGrp="1"/>
          </p:cNvSpPr>
          <p:nvPr>
            <p:ph idx="1"/>
          </p:nvPr>
        </p:nvSpPr>
        <p:spPr/>
        <p:txBody>
          <a:bodyPr>
            <a:normAutofit/>
          </a:bodyPr>
          <a:lstStyle/>
          <a:p>
            <a:pPr marL="514350" indent="-514350">
              <a:buAutoNum type="arabicPeriod"/>
            </a:pPr>
            <a:r>
              <a:rPr lang="en-US" b="1" dirty="0"/>
              <a:t>Introduction</a:t>
            </a:r>
          </a:p>
          <a:p>
            <a:r>
              <a:rPr lang="en-US" dirty="0"/>
              <a:t>60% households wastes directly connected with sewer lines</a:t>
            </a:r>
          </a:p>
          <a:p>
            <a:r>
              <a:rPr lang="en-US" dirty="0"/>
              <a:t>Direct disposal of households wastes in rivers </a:t>
            </a:r>
          </a:p>
          <a:p>
            <a:r>
              <a:rPr lang="en-US" dirty="0"/>
              <a:t>800m3 /day of waste water productions from 50.9% industries in Kathmandu</a:t>
            </a:r>
          </a:p>
          <a:p>
            <a:r>
              <a:rPr lang="en-US" dirty="0"/>
              <a:t>350 MLD of wastewater productions </a:t>
            </a:r>
          </a:p>
          <a:p>
            <a:endParaRPr lang="en-US" dirty="0"/>
          </a:p>
          <a:p>
            <a:endParaRPr lang="en-US" dirty="0"/>
          </a:p>
        </p:txBody>
      </p:sp>
    </p:spTree>
    <p:extLst>
      <p:ext uri="{BB962C8B-B14F-4D97-AF65-F5344CB8AC3E}">
        <p14:creationId xmlns:p14="http://schemas.microsoft.com/office/powerpoint/2010/main" val="1949115221"/>
      </p:ext>
    </p:extLst>
  </p:cSld>
  <p:clrMapOvr>
    <a:masterClrMapping/>
  </p:clrMapOvr>
  <p:transition>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t>Wastewater Treatment in Kathmandu</a:t>
            </a:r>
          </a:p>
        </p:txBody>
      </p:sp>
      <p:sp>
        <p:nvSpPr>
          <p:cNvPr id="3" name="Content Placeholder 2"/>
          <p:cNvSpPr>
            <a:spLocks noGrp="1"/>
          </p:cNvSpPr>
          <p:nvPr>
            <p:ph idx="1"/>
          </p:nvPr>
        </p:nvSpPr>
        <p:spPr/>
        <p:txBody>
          <a:bodyPr>
            <a:normAutofit/>
          </a:bodyPr>
          <a:lstStyle/>
          <a:p>
            <a:pPr marL="0" indent="0">
              <a:buNone/>
            </a:pPr>
            <a:r>
              <a:rPr lang="en-US" b="1" dirty="0"/>
              <a:t>2. Existing wastewater treatment plants</a:t>
            </a:r>
          </a:p>
          <a:p>
            <a:pPr marL="0" indent="0">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602762865"/>
              </p:ext>
            </p:extLst>
          </p:nvPr>
        </p:nvGraphicFramePr>
        <p:xfrm>
          <a:off x="142844" y="2725922"/>
          <a:ext cx="8696356" cy="3560598"/>
        </p:xfrm>
        <a:graphic>
          <a:graphicData uri="http://schemas.openxmlformats.org/drawingml/2006/table">
            <a:tbl>
              <a:tblPr firstRow="1" bandRow="1">
                <a:tableStyleId>{5C22544A-7EE6-4342-B048-85BDC9FD1C3A}</a:tableStyleId>
              </a:tblPr>
              <a:tblGrid>
                <a:gridCol w="1739271">
                  <a:extLst>
                    <a:ext uri="{9D8B030D-6E8A-4147-A177-3AD203B41FA5}">
                      <a16:colId xmlns:a16="http://schemas.microsoft.com/office/drawing/2014/main" val="20000"/>
                    </a:ext>
                  </a:extLst>
                </a:gridCol>
                <a:gridCol w="2767022">
                  <a:extLst>
                    <a:ext uri="{9D8B030D-6E8A-4147-A177-3AD203B41FA5}">
                      <a16:colId xmlns:a16="http://schemas.microsoft.com/office/drawing/2014/main" val="20001"/>
                    </a:ext>
                  </a:extLst>
                </a:gridCol>
                <a:gridCol w="2925138">
                  <a:extLst>
                    <a:ext uri="{9D8B030D-6E8A-4147-A177-3AD203B41FA5}">
                      <a16:colId xmlns:a16="http://schemas.microsoft.com/office/drawing/2014/main" val="20002"/>
                    </a:ext>
                  </a:extLst>
                </a:gridCol>
                <a:gridCol w="1264925">
                  <a:extLst>
                    <a:ext uri="{9D8B030D-6E8A-4147-A177-3AD203B41FA5}">
                      <a16:colId xmlns:a16="http://schemas.microsoft.com/office/drawing/2014/main" val="20003"/>
                    </a:ext>
                  </a:extLst>
                </a:gridCol>
              </a:tblGrid>
              <a:tr h="618774">
                <a:tc>
                  <a:txBody>
                    <a:bodyPr/>
                    <a:lstStyle/>
                    <a:p>
                      <a:r>
                        <a:rPr lang="en-US" dirty="0"/>
                        <a:t>Plant</a:t>
                      </a:r>
                    </a:p>
                  </a:txBody>
                  <a:tcPr/>
                </a:tc>
                <a:tc>
                  <a:txBody>
                    <a:bodyPr/>
                    <a:lstStyle/>
                    <a:p>
                      <a:r>
                        <a:rPr lang="en-US" dirty="0"/>
                        <a:t>Type</a:t>
                      </a:r>
                    </a:p>
                  </a:txBody>
                  <a:tcPr/>
                </a:tc>
                <a:tc>
                  <a:txBody>
                    <a:bodyPr/>
                    <a:lstStyle/>
                    <a:p>
                      <a:r>
                        <a:rPr lang="en-US" dirty="0"/>
                        <a:t>Reported</a:t>
                      </a:r>
                      <a:r>
                        <a:rPr lang="en-US" baseline="0" dirty="0"/>
                        <a:t> Capacity (in MLD)</a:t>
                      </a:r>
                      <a:endParaRPr lang="en-US" dirty="0"/>
                    </a:p>
                  </a:txBody>
                  <a:tcPr/>
                </a:tc>
                <a:tc>
                  <a:txBody>
                    <a:bodyPr/>
                    <a:lstStyle/>
                    <a:p>
                      <a:r>
                        <a:rPr lang="en-US" dirty="0"/>
                        <a:t>Status</a:t>
                      </a:r>
                    </a:p>
                  </a:txBody>
                  <a:tcPr/>
                </a:tc>
                <a:extLst>
                  <a:ext uri="{0D108BD9-81ED-4DB2-BD59-A6C34878D82A}">
                    <a16:rowId xmlns:a16="http://schemas.microsoft.com/office/drawing/2014/main" val="10000"/>
                  </a:ext>
                </a:extLst>
              </a:tr>
              <a:tr h="367728">
                <a:tc>
                  <a:txBody>
                    <a:bodyPr/>
                    <a:lstStyle/>
                    <a:p>
                      <a:r>
                        <a:rPr lang="en-US" dirty="0" err="1"/>
                        <a:t>Guheswori</a:t>
                      </a:r>
                      <a:endParaRPr lang="en-US" dirty="0"/>
                    </a:p>
                  </a:txBody>
                  <a:tcPr/>
                </a:tc>
                <a:tc>
                  <a:txBody>
                    <a:bodyPr/>
                    <a:lstStyle/>
                    <a:p>
                      <a:r>
                        <a:rPr lang="en-US" dirty="0"/>
                        <a:t>Activated</a:t>
                      </a:r>
                      <a:r>
                        <a:rPr lang="en-US" baseline="0" dirty="0"/>
                        <a:t> sludge plant</a:t>
                      </a:r>
                      <a:endParaRPr lang="en-US" dirty="0"/>
                    </a:p>
                  </a:txBody>
                  <a:tcPr/>
                </a:tc>
                <a:tc>
                  <a:txBody>
                    <a:bodyPr/>
                    <a:lstStyle/>
                    <a:p>
                      <a:r>
                        <a:rPr lang="en-US" dirty="0"/>
                        <a:t>17.3</a:t>
                      </a:r>
                    </a:p>
                  </a:txBody>
                  <a:tcPr/>
                </a:tc>
                <a:tc>
                  <a:txBody>
                    <a:bodyPr/>
                    <a:lstStyle/>
                    <a:p>
                      <a:r>
                        <a:rPr lang="en-US" dirty="0"/>
                        <a:t>Operating</a:t>
                      </a:r>
                    </a:p>
                  </a:txBody>
                  <a:tcPr/>
                </a:tc>
                <a:extLst>
                  <a:ext uri="{0D108BD9-81ED-4DB2-BD59-A6C34878D82A}">
                    <a16:rowId xmlns:a16="http://schemas.microsoft.com/office/drawing/2014/main" val="10001"/>
                  </a:ext>
                </a:extLst>
              </a:tr>
              <a:tr h="643524">
                <a:tc>
                  <a:txBody>
                    <a:bodyPr/>
                    <a:lstStyle/>
                    <a:p>
                      <a:r>
                        <a:rPr lang="en-US" dirty="0" err="1"/>
                        <a:t>Hanumanghat</a:t>
                      </a:r>
                      <a:endParaRPr lang="en-US" dirty="0"/>
                    </a:p>
                  </a:txBody>
                  <a:tcPr/>
                </a:tc>
                <a:tc>
                  <a:txBody>
                    <a:bodyPr/>
                    <a:lstStyle/>
                    <a:p>
                      <a:r>
                        <a:rPr lang="en-US" dirty="0"/>
                        <a:t>Aerated lagoons</a:t>
                      </a:r>
                    </a:p>
                  </a:txBody>
                  <a:tcPr/>
                </a:tc>
                <a:tc>
                  <a:txBody>
                    <a:bodyPr/>
                    <a:lstStyle/>
                    <a:p>
                      <a:r>
                        <a:rPr lang="en-US" dirty="0"/>
                        <a:t>0.5</a:t>
                      </a:r>
                    </a:p>
                  </a:txBody>
                  <a:tcPr/>
                </a:tc>
                <a:tc>
                  <a:txBody>
                    <a:bodyPr/>
                    <a:lstStyle/>
                    <a:p>
                      <a:r>
                        <a:rPr lang="en-US" dirty="0"/>
                        <a:t>Not</a:t>
                      </a:r>
                      <a:r>
                        <a:rPr lang="en-US" baseline="0" dirty="0"/>
                        <a:t> operating </a:t>
                      </a:r>
                      <a:endParaRPr lang="en-US" dirty="0"/>
                    </a:p>
                  </a:txBody>
                  <a:tcPr/>
                </a:tc>
                <a:extLst>
                  <a:ext uri="{0D108BD9-81ED-4DB2-BD59-A6C34878D82A}">
                    <a16:rowId xmlns:a16="http://schemas.microsoft.com/office/drawing/2014/main" val="10002"/>
                  </a:ext>
                </a:extLst>
              </a:tr>
              <a:tr h="643524">
                <a:tc>
                  <a:txBody>
                    <a:bodyPr/>
                    <a:lstStyle/>
                    <a:p>
                      <a:r>
                        <a:rPr lang="en-US" dirty="0" err="1"/>
                        <a:t>Sallaghari</a:t>
                      </a:r>
                      <a:endParaRPr lang="en-US" dirty="0"/>
                    </a:p>
                  </a:txBody>
                  <a:tcPr/>
                </a:tc>
                <a:tc>
                  <a:txBody>
                    <a:bodyPr/>
                    <a:lstStyle/>
                    <a:p>
                      <a:r>
                        <a:rPr lang="en-US" dirty="0"/>
                        <a:t>Aerated lagoons</a:t>
                      </a:r>
                    </a:p>
                  </a:txBody>
                  <a:tcPr/>
                </a:tc>
                <a:tc>
                  <a:txBody>
                    <a:bodyPr/>
                    <a:lstStyle/>
                    <a:p>
                      <a:r>
                        <a:rPr lang="en-US" dirty="0"/>
                        <a:t>2</a:t>
                      </a:r>
                    </a:p>
                  </a:txBody>
                  <a:tcPr/>
                </a:tc>
                <a:tc>
                  <a:txBody>
                    <a:bodyPr/>
                    <a:lstStyle/>
                    <a:p>
                      <a:r>
                        <a:rPr lang="en-US" dirty="0"/>
                        <a:t>Not operating</a:t>
                      </a:r>
                    </a:p>
                  </a:txBody>
                  <a:tcPr/>
                </a:tc>
                <a:extLst>
                  <a:ext uri="{0D108BD9-81ED-4DB2-BD59-A6C34878D82A}">
                    <a16:rowId xmlns:a16="http://schemas.microsoft.com/office/drawing/2014/main" val="10003"/>
                  </a:ext>
                </a:extLst>
              </a:tr>
              <a:tr h="643524">
                <a:tc>
                  <a:txBody>
                    <a:bodyPr/>
                    <a:lstStyle/>
                    <a:p>
                      <a:r>
                        <a:rPr lang="en-US" dirty="0" err="1"/>
                        <a:t>Kodku</a:t>
                      </a:r>
                      <a:endParaRPr lang="en-US" dirty="0"/>
                    </a:p>
                  </a:txBody>
                  <a:tcPr/>
                </a:tc>
                <a:tc>
                  <a:txBody>
                    <a:bodyPr/>
                    <a:lstStyle/>
                    <a:p>
                      <a:r>
                        <a:rPr lang="en-US" dirty="0"/>
                        <a:t>Non-aerated lagoons</a:t>
                      </a:r>
                    </a:p>
                  </a:txBody>
                  <a:tcPr/>
                </a:tc>
                <a:tc>
                  <a:txBody>
                    <a:bodyPr/>
                    <a:lstStyle/>
                    <a:p>
                      <a:r>
                        <a:rPr lang="en-US" dirty="0"/>
                        <a:t>1.1</a:t>
                      </a:r>
                    </a:p>
                  </a:txBody>
                  <a:tcPr/>
                </a:tc>
                <a:tc>
                  <a:txBody>
                    <a:bodyPr/>
                    <a:lstStyle/>
                    <a:p>
                      <a:r>
                        <a:rPr lang="en-US" dirty="0"/>
                        <a:t>Partially</a:t>
                      </a:r>
                      <a:r>
                        <a:rPr lang="en-US" baseline="0" dirty="0"/>
                        <a:t> operating</a:t>
                      </a:r>
                      <a:endParaRPr lang="en-US" dirty="0"/>
                    </a:p>
                  </a:txBody>
                  <a:tcPr/>
                </a:tc>
                <a:extLst>
                  <a:ext uri="{0D108BD9-81ED-4DB2-BD59-A6C34878D82A}">
                    <a16:rowId xmlns:a16="http://schemas.microsoft.com/office/drawing/2014/main" val="10004"/>
                  </a:ext>
                </a:extLst>
              </a:tr>
              <a:tr h="643524">
                <a:tc>
                  <a:txBody>
                    <a:bodyPr/>
                    <a:lstStyle/>
                    <a:p>
                      <a:r>
                        <a:rPr lang="en-US" dirty="0" err="1"/>
                        <a:t>Dhobighat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Non-aerated lagoons</a:t>
                      </a:r>
                    </a:p>
                    <a:p>
                      <a:endParaRPr lang="en-US" dirty="0"/>
                    </a:p>
                  </a:txBody>
                  <a:tcPr/>
                </a:tc>
                <a:tc>
                  <a:txBody>
                    <a:bodyPr/>
                    <a:lstStyle/>
                    <a:p>
                      <a:r>
                        <a:rPr lang="en-US" dirty="0"/>
                        <a:t>15.4</a:t>
                      </a:r>
                    </a:p>
                  </a:txBody>
                  <a:tcPr/>
                </a:tc>
                <a:tc>
                  <a:txBody>
                    <a:bodyPr/>
                    <a:lstStyle/>
                    <a:p>
                      <a:r>
                        <a:rPr lang="en-US" dirty="0"/>
                        <a:t>Not operating</a:t>
                      </a:r>
                      <a:r>
                        <a:rPr lang="en-US" baseline="0" dirty="0"/>
                        <a:t> </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30527312"/>
      </p:ext>
    </p:extLst>
  </p:cSld>
  <p:clrMapOvr>
    <a:masterClrMapping/>
  </p:clrMapOvr>
  <p:transition>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1143000"/>
          </a:xfrm>
        </p:spPr>
        <p:txBody>
          <a:bodyPr>
            <a:normAutofit/>
          </a:bodyPr>
          <a:lstStyle/>
          <a:p>
            <a:r>
              <a:rPr lang="en-US" sz="3300" b="1" dirty="0"/>
              <a:t>Wastewater Treatment in Kathmandu</a:t>
            </a:r>
          </a:p>
        </p:txBody>
      </p:sp>
      <p:sp>
        <p:nvSpPr>
          <p:cNvPr id="3" name="Content Placeholder 2"/>
          <p:cNvSpPr>
            <a:spLocks noGrp="1"/>
          </p:cNvSpPr>
          <p:nvPr>
            <p:ph idx="1"/>
          </p:nvPr>
        </p:nvSpPr>
        <p:spPr>
          <a:xfrm>
            <a:off x="428596" y="1643050"/>
            <a:ext cx="8229600" cy="4525963"/>
          </a:xfrm>
        </p:spPr>
        <p:txBody>
          <a:bodyPr>
            <a:normAutofit lnSpcReduction="10000"/>
          </a:bodyPr>
          <a:lstStyle/>
          <a:p>
            <a:pPr marL="0" indent="0">
              <a:buNone/>
            </a:pPr>
            <a:r>
              <a:rPr lang="en-US" b="1" dirty="0"/>
              <a:t>3. Major pollutants</a:t>
            </a:r>
          </a:p>
          <a:p>
            <a:r>
              <a:rPr lang="en-US" dirty="0"/>
              <a:t>Oxygen Demanding Wastes</a:t>
            </a:r>
          </a:p>
          <a:p>
            <a:r>
              <a:rPr lang="en-US" dirty="0"/>
              <a:t>Disease-causing Agents</a:t>
            </a:r>
          </a:p>
          <a:p>
            <a:r>
              <a:rPr lang="en-US" dirty="0"/>
              <a:t>Synthetic Organic Compounds</a:t>
            </a:r>
          </a:p>
          <a:p>
            <a:r>
              <a:rPr lang="en-US" dirty="0"/>
              <a:t>Plant Nutrients</a:t>
            </a:r>
          </a:p>
          <a:p>
            <a:r>
              <a:rPr lang="en-US" dirty="0"/>
              <a:t>Inorganic Chemicals and Minerals</a:t>
            </a:r>
          </a:p>
          <a:p>
            <a:r>
              <a:rPr lang="en-US" dirty="0"/>
              <a:t>Sediments</a:t>
            </a:r>
          </a:p>
          <a:p>
            <a:r>
              <a:rPr lang="en-US" dirty="0"/>
              <a:t>Thermal Discharges</a:t>
            </a:r>
          </a:p>
          <a:p>
            <a:pPr marL="0" indent="0">
              <a:buNone/>
            </a:pPr>
            <a:endParaRPr lang="en-US" b="1" dirty="0"/>
          </a:p>
        </p:txBody>
      </p:sp>
    </p:spTree>
    <p:extLst>
      <p:ext uri="{BB962C8B-B14F-4D97-AF65-F5344CB8AC3E}">
        <p14:creationId xmlns:p14="http://schemas.microsoft.com/office/powerpoint/2010/main" val="3082603077"/>
      </p:ext>
    </p:extLst>
  </p:cSld>
  <p:clrMapOvr>
    <a:masterClrMapping/>
  </p:clrMapOvr>
  <p:transition>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t>Wastewater Treatment in Kathmandu</a:t>
            </a:r>
          </a:p>
        </p:txBody>
      </p:sp>
      <p:sp>
        <p:nvSpPr>
          <p:cNvPr id="3" name="Content Placeholder 2"/>
          <p:cNvSpPr>
            <a:spLocks noGrp="1"/>
          </p:cNvSpPr>
          <p:nvPr>
            <p:ph idx="1"/>
          </p:nvPr>
        </p:nvSpPr>
        <p:spPr>
          <a:xfrm>
            <a:off x="428596" y="1785926"/>
            <a:ext cx="8229600" cy="4525963"/>
          </a:xfrm>
        </p:spPr>
        <p:txBody>
          <a:bodyPr>
            <a:normAutofit/>
          </a:bodyPr>
          <a:lstStyle/>
          <a:p>
            <a:pPr marL="0" indent="0">
              <a:buNone/>
            </a:pPr>
            <a:r>
              <a:rPr lang="en-US" b="1" dirty="0"/>
              <a:t>4. Importance</a:t>
            </a:r>
          </a:p>
          <a:p>
            <a:r>
              <a:rPr lang="en-US" dirty="0"/>
              <a:t>Prevention of water-borne diseases like cholera , dysentery, typhoid, etc.</a:t>
            </a:r>
          </a:p>
          <a:p>
            <a:r>
              <a:rPr lang="en-US" dirty="0"/>
              <a:t>Preservation of aquatic eco-system</a:t>
            </a:r>
          </a:p>
          <a:p>
            <a:r>
              <a:rPr lang="en-US" dirty="0"/>
              <a:t>Prevention of lead poisoning , foul smell, discomfort, etc.</a:t>
            </a:r>
          </a:p>
          <a:p>
            <a:endParaRPr lang="en-US" dirty="0"/>
          </a:p>
          <a:p>
            <a:endParaRPr lang="en-US" dirty="0"/>
          </a:p>
        </p:txBody>
      </p:sp>
    </p:spTree>
    <p:extLst>
      <p:ext uri="{BB962C8B-B14F-4D97-AF65-F5344CB8AC3E}">
        <p14:creationId xmlns:p14="http://schemas.microsoft.com/office/powerpoint/2010/main" val="2712096833"/>
      </p:ext>
    </p:extLst>
  </p:cSld>
  <p:clrMapOvr>
    <a:masterClrMapping/>
  </p:clrMapOvr>
  <p:transition>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endParaRPr lang="en-US" dirty="0"/>
          </a:p>
        </p:txBody>
      </p:sp>
      <p:sp>
        <p:nvSpPr>
          <p:cNvPr id="3" name="Content Placeholder 2"/>
          <p:cNvSpPr>
            <a:spLocks noGrp="1"/>
          </p:cNvSpPr>
          <p:nvPr>
            <p:ph idx="1"/>
          </p:nvPr>
        </p:nvSpPr>
        <p:spPr/>
        <p:txBody>
          <a:bodyPr/>
          <a:lstStyle/>
          <a:p>
            <a:r>
              <a:rPr lang="en-GB" dirty="0"/>
              <a:t>Industrial waste water treatment</a:t>
            </a:r>
          </a:p>
          <a:p>
            <a:r>
              <a:rPr lang="en-GB" dirty="0"/>
              <a:t>Septic tank </a:t>
            </a:r>
          </a:p>
          <a:p>
            <a:r>
              <a:rPr lang="en-GB" dirty="0"/>
              <a:t>Ozone wastewater treatment</a:t>
            </a:r>
          </a:p>
          <a:p>
            <a:r>
              <a:rPr lang="en-GB" dirty="0"/>
              <a:t>De-nitrification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Solid waste management(SWM)</a:t>
            </a:r>
          </a:p>
        </p:txBody>
      </p:sp>
      <p:sp>
        <p:nvSpPr>
          <p:cNvPr id="3" name="Content Placeholder 2"/>
          <p:cNvSpPr>
            <a:spLocks noGrp="1"/>
          </p:cNvSpPr>
          <p:nvPr>
            <p:ph idx="1"/>
          </p:nvPr>
        </p:nvSpPr>
        <p:spPr/>
        <p:txBody>
          <a:bodyPr>
            <a:normAutofit fontScale="92500" lnSpcReduction="20000"/>
          </a:bodyPr>
          <a:lstStyle/>
          <a:p>
            <a:r>
              <a:rPr lang="en-US" sz="2800" dirty="0"/>
              <a:t>Solid waste management (SWM) is one of the major environmental issues in cities of many developing countries, including Nepal. </a:t>
            </a:r>
          </a:p>
          <a:p>
            <a:r>
              <a:rPr lang="en-US" sz="2800" dirty="0"/>
              <a:t>Urban population growth and economic development lead to increasing generation of municipal solid waste (MSW). </a:t>
            </a:r>
          </a:p>
          <a:p>
            <a:r>
              <a:rPr lang="en-US" sz="2800" dirty="0"/>
              <a:t>The use of products that generate hazardous waste is another concern. </a:t>
            </a:r>
          </a:p>
          <a:p>
            <a:r>
              <a:rPr lang="en-US" sz="2800" dirty="0"/>
              <a:t>Unmanaged disposal of medical wastes from hospitals and clinics also contribute to pollution and public health hazards in the localities. Therefore, SWM has become a major concern for the municipalities of Nepal.</a:t>
            </a:r>
          </a:p>
          <a:p>
            <a:endParaRPr lang="en-US" dirty="0"/>
          </a:p>
        </p:txBody>
      </p:sp>
    </p:spTree>
    <p:extLst>
      <p:ext uri="{BB962C8B-B14F-4D97-AF65-F5344CB8AC3E}">
        <p14:creationId xmlns:p14="http://schemas.microsoft.com/office/powerpoint/2010/main" val="74757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t>Wastewater Treatment in Kathmandu</a:t>
            </a:r>
          </a:p>
        </p:txBody>
      </p:sp>
      <p:sp>
        <p:nvSpPr>
          <p:cNvPr id="3" name="Content Placeholder 2"/>
          <p:cNvSpPr>
            <a:spLocks noGrp="1"/>
          </p:cNvSpPr>
          <p:nvPr>
            <p:ph sz="half" idx="1"/>
          </p:nvPr>
        </p:nvSpPr>
        <p:spPr>
          <a:xfrm>
            <a:off x="285720" y="1928802"/>
            <a:ext cx="4648200" cy="4351338"/>
          </a:xfrm>
        </p:spPr>
        <p:txBody>
          <a:bodyPr>
            <a:normAutofit/>
          </a:bodyPr>
          <a:lstStyle/>
          <a:p>
            <a:pPr marL="0" indent="0">
              <a:buNone/>
            </a:pPr>
            <a:r>
              <a:rPr lang="en-US" sz="2000" b="1" dirty="0"/>
              <a:t>6. </a:t>
            </a:r>
            <a:r>
              <a:rPr lang="en-US" sz="2000" b="1" dirty="0" err="1"/>
              <a:t>Guheswori</a:t>
            </a:r>
            <a:r>
              <a:rPr lang="en-US" sz="2000" b="1" dirty="0"/>
              <a:t> Wastewater Treatment Plant (GWWTP)</a:t>
            </a:r>
          </a:p>
          <a:p>
            <a:r>
              <a:rPr lang="en-US" sz="2000" b="1" dirty="0"/>
              <a:t>Location: </a:t>
            </a:r>
          </a:p>
          <a:p>
            <a:pPr marL="0" indent="0">
              <a:buNone/>
            </a:pPr>
            <a:r>
              <a:rPr lang="en-US" sz="2000" b="1" dirty="0"/>
              <a:t>At the bank of </a:t>
            </a:r>
            <a:r>
              <a:rPr lang="en-US" sz="2000" b="1" dirty="0" err="1"/>
              <a:t>Bagmati</a:t>
            </a:r>
            <a:r>
              <a:rPr lang="en-US" sz="2000" b="1" dirty="0"/>
              <a:t>         river    (North-eastern part of Kathmandu)</a:t>
            </a:r>
          </a:p>
          <a:p>
            <a:r>
              <a:rPr lang="en-US" sz="2000" b="1" dirty="0"/>
              <a:t>Treatment of wastewater from </a:t>
            </a:r>
            <a:r>
              <a:rPr lang="en-US" sz="2000" b="1" dirty="0" err="1"/>
              <a:t>Gokarna</a:t>
            </a:r>
            <a:r>
              <a:rPr lang="en-US" sz="2000" b="1" dirty="0"/>
              <a:t>, </a:t>
            </a:r>
            <a:r>
              <a:rPr lang="en-US" sz="2000" b="1" dirty="0" err="1"/>
              <a:t>Chabahil</a:t>
            </a:r>
            <a:r>
              <a:rPr lang="en-US" sz="2000" b="1" dirty="0"/>
              <a:t>, etc.</a:t>
            </a:r>
          </a:p>
          <a:p>
            <a:r>
              <a:rPr lang="en-US" sz="2000" b="1" dirty="0"/>
              <a:t>Activated sludge type plant</a:t>
            </a:r>
          </a:p>
          <a:p>
            <a:r>
              <a:rPr lang="en-US" sz="2000" b="1" dirty="0"/>
              <a:t>Reported capacity: 17.4 MLD </a:t>
            </a:r>
          </a:p>
          <a:p>
            <a:endParaRPr lang="en-US" b="1" dirty="0"/>
          </a:p>
        </p:txBody>
      </p:sp>
      <p:pic>
        <p:nvPicPr>
          <p:cNvPr id="6" name="Content Placeholder 5"/>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2641629"/>
            <a:ext cx="4038600" cy="2443104"/>
          </a:xfrm>
          <a:prstGeom prst="rect">
            <a:avLst/>
          </a:prstGeom>
        </p:spPr>
      </p:pic>
    </p:spTree>
    <p:extLst>
      <p:ext uri="{BB962C8B-B14F-4D97-AF65-F5344CB8AC3E}">
        <p14:creationId xmlns:p14="http://schemas.microsoft.com/office/powerpoint/2010/main" val="1317597545"/>
      </p:ext>
    </p:extLst>
  </p:cSld>
  <p:clrMapOvr>
    <a:masterClrMapping/>
  </p:clrMapOvr>
  <p:transition>
    <p:pull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t>Wastewater Treatment in Kathmandu</a:t>
            </a:r>
          </a:p>
        </p:txBody>
      </p:sp>
      <p:sp>
        <p:nvSpPr>
          <p:cNvPr id="3" name="Content Placeholder 2"/>
          <p:cNvSpPr>
            <a:spLocks noGrp="1"/>
          </p:cNvSpPr>
          <p:nvPr>
            <p:ph idx="1"/>
          </p:nvPr>
        </p:nvSpPr>
        <p:spPr>
          <a:xfrm>
            <a:off x="500034" y="1500174"/>
            <a:ext cx="8229600" cy="4525963"/>
          </a:xfrm>
        </p:spPr>
        <p:txBody>
          <a:bodyPr>
            <a:normAutofit/>
          </a:bodyPr>
          <a:lstStyle/>
          <a:p>
            <a:pPr marL="0" indent="0">
              <a:buNone/>
            </a:pPr>
            <a:r>
              <a:rPr lang="en-US" b="1" dirty="0"/>
              <a:t>7. Plant Layout</a:t>
            </a:r>
          </a:p>
          <a:p>
            <a:endParaRPr lang="en-US" b="1" dirty="0"/>
          </a:p>
        </p:txBody>
      </p:sp>
      <p:pic>
        <p:nvPicPr>
          <p:cNvPr id="7"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219200" y="2296970"/>
            <a:ext cx="6705600" cy="4014929"/>
          </a:xfrm>
          <a:prstGeom prst="rect">
            <a:avLst/>
          </a:prstGeom>
        </p:spPr>
      </p:pic>
    </p:spTree>
    <p:extLst>
      <p:ext uri="{BB962C8B-B14F-4D97-AF65-F5344CB8AC3E}">
        <p14:creationId xmlns:p14="http://schemas.microsoft.com/office/powerpoint/2010/main" val="623195598"/>
      </p:ext>
    </p:extLst>
  </p:cSld>
  <p:clrMapOvr>
    <a:masterClrMapping/>
  </p:clrMapOvr>
  <p:transition>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t>Wastewater Treatment in Kathmandu</a:t>
            </a:r>
          </a:p>
        </p:txBody>
      </p:sp>
      <p:sp>
        <p:nvSpPr>
          <p:cNvPr id="3" name="Content Placeholder 2"/>
          <p:cNvSpPr>
            <a:spLocks noGrp="1"/>
          </p:cNvSpPr>
          <p:nvPr>
            <p:ph idx="1"/>
          </p:nvPr>
        </p:nvSpPr>
        <p:spPr>
          <a:xfrm>
            <a:off x="428596" y="1500174"/>
            <a:ext cx="8229600" cy="4883153"/>
          </a:xfrm>
        </p:spPr>
        <p:txBody>
          <a:bodyPr>
            <a:normAutofit/>
          </a:bodyPr>
          <a:lstStyle/>
          <a:p>
            <a:pPr marL="0" indent="0">
              <a:buNone/>
            </a:pPr>
            <a:r>
              <a:rPr lang="en-US" b="1" dirty="0"/>
              <a:t>8. General Design Parameters of GWWTP</a:t>
            </a:r>
          </a:p>
          <a:p>
            <a:pPr marL="0" indent="0">
              <a:buNone/>
            </a:pPr>
            <a:r>
              <a:rPr lang="en-US" sz="2000" b="1" dirty="0"/>
              <a:t>A</a:t>
            </a:r>
            <a:r>
              <a:rPr lang="en-US" b="1" dirty="0"/>
              <a:t>. </a:t>
            </a:r>
            <a:r>
              <a:rPr lang="en-US" sz="2000" b="1" dirty="0"/>
              <a:t>Design </a:t>
            </a:r>
            <a:r>
              <a:rPr lang="en-US" sz="2000" b="1" dirty="0" err="1"/>
              <a:t>paraemeters</a:t>
            </a:r>
            <a:endParaRPr lang="en-US" sz="2000" b="1" dirty="0"/>
          </a:p>
          <a:p>
            <a:pPr marL="0" indent="0">
              <a:buNone/>
            </a:pP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895600"/>
            <a:ext cx="6858000" cy="3839185"/>
          </a:xfrm>
          <a:prstGeom prst="rect">
            <a:avLst/>
          </a:prstGeom>
        </p:spPr>
      </p:pic>
    </p:spTree>
    <p:extLst>
      <p:ext uri="{BB962C8B-B14F-4D97-AF65-F5344CB8AC3E}">
        <p14:creationId xmlns:p14="http://schemas.microsoft.com/office/powerpoint/2010/main" val="3409809977"/>
      </p:ext>
    </p:extLst>
  </p:cSld>
  <p:clrMapOvr>
    <a:masterClrMapping/>
  </p:clrMapOvr>
  <p:transition>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t>Wastewater Treatment in Kathmandu</a:t>
            </a:r>
          </a:p>
        </p:txBody>
      </p:sp>
      <p:sp>
        <p:nvSpPr>
          <p:cNvPr id="3" name="Content Placeholder 2"/>
          <p:cNvSpPr>
            <a:spLocks noGrp="1"/>
          </p:cNvSpPr>
          <p:nvPr>
            <p:ph idx="1"/>
          </p:nvPr>
        </p:nvSpPr>
        <p:spPr>
          <a:xfrm>
            <a:off x="628650" y="1600200"/>
            <a:ext cx="7886700" cy="4576763"/>
          </a:xfrm>
        </p:spPr>
        <p:txBody>
          <a:bodyPr>
            <a:normAutofit fontScale="85000" lnSpcReduction="20000"/>
          </a:bodyPr>
          <a:lstStyle/>
          <a:p>
            <a:pPr marL="0" indent="0">
              <a:buNone/>
            </a:pPr>
            <a:r>
              <a:rPr lang="en-US" b="1" dirty="0"/>
              <a:t>8. General Design Parameters of GWWTP</a:t>
            </a:r>
          </a:p>
          <a:p>
            <a:pPr marL="0" indent="0">
              <a:buNone/>
            </a:pPr>
            <a:r>
              <a:rPr lang="en-US" sz="2200" b="1" dirty="0"/>
              <a:t>B. Oxidation Ditch</a:t>
            </a:r>
          </a:p>
          <a:p>
            <a:pPr lvl="0"/>
            <a:r>
              <a:rPr lang="en-US" dirty="0"/>
              <a:t>Carrousel type oxidation ditch (80mx20m)= 2 units</a:t>
            </a:r>
          </a:p>
          <a:p>
            <a:pPr lvl="0"/>
            <a:r>
              <a:rPr lang="en-US" dirty="0"/>
              <a:t>Capacity, m3 =10400 </a:t>
            </a:r>
          </a:p>
          <a:p>
            <a:pPr lvl="0"/>
            <a:r>
              <a:rPr lang="en-US" dirty="0"/>
              <a:t>Hydraulic Residence Time (HRT,) </a:t>
            </a:r>
            <a:r>
              <a:rPr lang="en-US" dirty="0" err="1"/>
              <a:t>hr</a:t>
            </a:r>
            <a:r>
              <a:rPr lang="en-US" dirty="0"/>
              <a:t> =15.2 </a:t>
            </a:r>
          </a:p>
          <a:p>
            <a:pPr lvl="0"/>
            <a:r>
              <a:rPr lang="en-US" dirty="0"/>
              <a:t>Total Oxygen Demand, kg/</a:t>
            </a:r>
            <a:r>
              <a:rPr lang="en-US" dirty="0" err="1"/>
              <a:t>hr</a:t>
            </a:r>
            <a:r>
              <a:rPr lang="en-US" dirty="0"/>
              <a:t> =355 </a:t>
            </a:r>
          </a:p>
          <a:p>
            <a:pPr lvl="0"/>
            <a:r>
              <a:rPr lang="en-US" dirty="0"/>
              <a:t>Mixed Liquor Suspended Solid Concentration, mg/L =3500 </a:t>
            </a:r>
          </a:p>
          <a:p>
            <a:pPr lvl="0"/>
            <a:r>
              <a:rPr lang="en-US" dirty="0"/>
              <a:t>Food/Microorganisms (F/M) =0.34 </a:t>
            </a:r>
          </a:p>
          <a:p>
            <a:pPr lvl="0"/>
            <a:r>
              <a:rPr lang="en-US" dirty="0"/>
              <a:t>Re-circulation Demand, % =67-100 </a:t>
            </a:r>
          </a:p>
          <a:p>
            <a:pPr lvl="0"/>
            <a:r>
              <a:rPr lang="en-US" dirty="0"/>
              <a:t>Power Required to Drive Aerator, kWh =375</a:t>
            </a:r>
            <a:endParaRPr lang="en-US" b="1" dirty="0"/>
          </a:p>
          <a:p>
            <a:pPr marL="0" indent="0">
              <a:buNone/>
            </a:pPr>
            <a:endParaRPr lang="en-US" b="1" dirty="0"/>
          </a:p>
        </p:txBody>
      </p:sp>
    </p:spTree>
    <p:extLst>
      <p:ext uri="{BB962C8B-B14F-4D97-AF65-F5344CB8AC3E}">
        <p14:creationId xmlns:p14="http://schemas.microsoft.com/office/powerpoint/2010/main" val="1673930363"/>
      </p:ext>
    </p:extLst>
  </p:cSld>
  <p:clrMapOvr>
    <a:masterClrMapping/>
  </p:clrMapOvr>
  <p:transition>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t>Wastewater Treatment in Kathmandu</a:t>
            </a:r>
          </a:p>
        </p:txBody>
      </p:sp>
      <p:sp>
        <p:nvSpPr>
          <p:cNvPr id="3" name="Content Placeholder 2"/>
          <p:cNvSpPr>
            <a:spLocks noGrp="1"/>
          </p:cNvSpPr>
          <p:nvPr>
            <p:ph idx="1"/>
          </p:nvPr>
        </p:nvSpPr>
        <p:spPr>
          <a:xfrm>
            <a:off x="628650" y="1600200"/>
            <a:ext cx="7886700" cy="4576763"/>
          </a:xfrm>
        </p:spPr>
        <p:txBody>
          <a:bodyPr>
            <a:normAutofit fontScale="92500" lnSpcReduction="20000"/>
          </a:bodyPr>
          <a:lstStyle/>
          <a:p>
            <a:pPr marL="0" indent="0">
              <a:buNone/>
            </a:pPr>
            <a:r>
              <a:rPr lang="en-US" b="1" dirty="0"/>
              <a:t>8. General Design Parameters of GWWTP</a:t>
            </a:r>
          </a:p>
          <a:p>
            <a:pPr marL="0" indent="0">
              <a:buNone/>
            </a:pPr>
            <a:r>
              <a:rPr lang="en-US" sz="2200" b="1" dirty="0"/>
              <a:t>C. Secondary clarifier</a:t>
            </a:r>
          </a:p>
          <a:p>
            <a:pPr lvl="0"/>
            <a:r>
              <a:rPr lang="en-US" dirty="0"/>
              <a:t>Diameter of 27m =2 units</a:t>
            </a:r>
          </a:p>
          <a:p>
            <a:pPr lvl="0"/>
            <a:r>
              <a:rPr lang="en-US" dirty="0"/>
              <a:t>Capacity =1650 m</a:t>
            </a:r>
            <a:r>
              <a:rPr lang="en-US" baseline="30000" dirty="0"/>
              <a:t>3</a:t>
            </a:r>
            <a:endParaRPr lang="en-US" dirty="0"/>
          </a:p>
          <a:p>
            <a:pPr lvl="0"/>
            <a:r>
              <a:rPr lang="en-US" dirty="0"/>
              <a:t>Hydraulic Residence Time (HRT) =4.8 </a:t>
            </a:r>
            <a:r>
              <a:rPr lang="en-US" dirty="0" err="1"/>
              <a:t>hr</a:t>
            </a:r>
            <a:r>
              <a:rPr lang="en-US" dirty="0"/>
              <a:t> </a:t>
            </a:r>
          </a:p>
          <a:p>
            <a:pPr lvl="0"/>
            <a:r>
              <a:rPr lang="en-US" dirty="0"/>
              <a:t>Drying Beds (27m x 74m)= 2 units</a:t>
            </a:r>
          </a:p>
          <a:p>
            <a:pPr lvl="0"/>
            <a:r>
              <a:rPr lang="en-US" dirty="0"/>
              <a:t>Drying Period= 2-3 weeks</a:t>
            </a:r>
          </a:p>
          <a:p>
            <a:pPr lvl="0"/>
            <a:r>
              <a:rPr lang="en-US" dirty="0"/>
              <a:t>Sludge Production= 40 m</a:t>
            </a:r>
            <a:r>
              <a:rPr lang="en-US" baseline="30000" dirty="0"/>
              <a:t>3</a:t>
            </a:r>
            <a:r>
              <a:rPr lang="en-US" dirty="0"/>
              <a:t>/d</a:t>
            </a:r>
          </a:p>
          <a:p>
            <a:pPr lvl="0"/>
            <a:r>
              <a:rPr lang="en-US" dirty="0"/>
              <a:t>Grit and Sand= 3 m</a:t>
            </a:r>
            <a:r>
              <a:rPr lang="en-US" baseline="30000" dirty="0"/>
              <a:t>3</a:t>
            </a:r>
            <a:r>
              <a:rPr lang="en-US" dirty="0"/>
              <a:t>/d</a:t>
            </a:r>
          </a:p>
          <a:p>
            <a:pPr lvl="0"/>
            <a:r>
              <a:rPr lang="en-US" dirty="0"/>
              <a:t>Screenings= 2-3 m</a:t>
            </a:r>
            <a:r>
              <a:rPr lang="en-US" baseline="30000" dirty="0"/>
              <a:t>3</a:t>
            </a:r>
            <a:r>
              <a:rPr lang="en-US" dirty="0"/>
              <a:t>/d</a:t>
            </a:r>
            <a:endParaRPr lang="en-US" b="1" dirty="0"/>
          </a:p>
        </p:txBody>
      </p:sp>
    </p:spTree>
    <p:extLst>
      <p:ext uri="{BB962C8B-B14F-4D97-AF65-F5344CB8AC3E}">
        <p14:creationId xmlns:p14="http://schemas.microsoft.com/office/powerpoint/2010/main" val="3482403720"/>
      </p:ext>
    </p:extLst>
  </p:cSld>
  <p:clrMapOvr>
    <a:masterClrMapping/>
  </p:clrMapOvr>
  <p:transition>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t>Wastewater Treatment in Kathmandu</a:t>
            </a:r>
          </a:p>
        </p:txBody>
      </p:sp>
      <p:sp>
        <p:nvSpPr>
          <p:cNvPr id="3" name="Content Placeholder 2"/>
          <p:cNvSpPr>
            <a:spLocks noGrp="1"/>
          </p:cNvSpPr>
          <p:nvPr>
            <p:ph idx="1"/>
          </p:nvPr>
        </p:nvSpPr>
        <p:spPr>
          <a:xfrm>
            <a:off x="628650" y="1600200"/>
            <a:ext cx="7886700" cy="4576763"/>
          </a:xfrm>
        </p:spPr>
        <p:txBody>
          <a:bodyPr>
            <a:normAutofit/>
          </a:bodyPr>
          <a:lstStyle/>
          <a:p>
            <a:pPr marL="0" indent="0">
              <a:buNone/>
            </a:pPr>
            <a:r>
              <a:rPr lang="en-US" b="1" dirty="0"/>
              <a:t>9. Data collection</a:t>
            </a:r>
          </a:p>
          <a:p>
            <a:pPr marL="0" indent="0">
              <a:buNone/>
            </a:pPr>
            <a:r>
              <a:rPr lang="en-US" b="1" dirty="0"/>
              <a:t> A. For the month of November  </a:t>
            </a:r>
          </a:p>
          <a:p>
            <a:pPr marL="0" indent="0">
              <a:buNone/>
            </a:pPr>
            <a:endParaRPr lang="en-US" b="1" dirty="0"/>
          </a:p>
        </p:txBody>
      </p:sp>
      <p:pic>
        <p:nvPicPr>
          <p:cNvPr id="4" name="Picture 2"/>
          <p:cNvPicPr>
            <a:picLocks noChangeAspect="1" noChangeArrowheads="1"/>
          </p:cNvPicPr>
          <p:nvPr/>
        </p:nvPicPr>
        <p:blipFill>
          <a:blip r:embed="rId2" cstate="print"/>
          <a:srcRect/>
          <a:stretch>
            <a:fillRect/>
          </a:stretch>
        </p:blipFill>
        <p:spPr bwMode="auto">
          <a:xfrm>
            <a:off x="838200" y="2943883"/>
            <a:ext cx="6324599" cy="3699827"/>
          </a:xfrm>
          <a:prstGeom prst="rect">
            <a:avLst/>
          </a:prstGeom>
          <a:noFill/>
          <a:ln w="9525">
            <a:noFill/>
            <a:miter lim="800000"/>
            <a:headEnd/>
            <a:tailEnd/>
          </a:ln>
          <a:effectLst/>
        </p:spPr>
      </p:pic>
    </p:spTree>
    <p:extLst>
      <p:ext uri="{BB962C8B-B14F-4D97-AF65-F5344CB8AC3E}">
        <p14:creationId xmlns:p14="http://schemas.microsoft.com/office/powerpoint/2010/main" val="749549226"/>
      </p:ext>
    </p:extLst>
  </p:cSld>
  <p:clrMapOvr>
    <a:masterClrMapping/>
  </p:clrMapOvr>
  <p:transition>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t>Wastewater Treatment in Kathmandu</a:t>
            </a:r>
          </a:p>
        </p:txBody>
      </p:sp>
      <p:sp>
        <p:nvSpPr>
          <p:cNvPr id="3" name="Content Placeholder 2"/>
          <p:cNvSpPr>
            <a:spLocks noGrp="1"/>
          </p:cNvSpPr>
          <p:nvPr>
            <p:ph idx="1"/>
          </p:nvPr>
        </p:nvSpPr>
        <p:spPr>
          <a:xfrm>
            <a:off x="628650" y="1600200"/>
            <a:ext cx="7886700" cy="4576763"/>
          </a:xfrm>
        </p:spPr>
        <p:txBody>
          <a:bodyPr>
            <a:normAutofit/>
          </a:bodyPr>
          <a:lstStyle/>
          <a:p>
            <a:pPr marL="0" indent="0">
              <a:buNone/>
            </a:pPr>
            <a:r>
              <a:rPr lang="en-US" b="1" dirty="0"/>
              <a:t>9. Data collection</a:t>
            </a:r>
          </a:p>
          <a:p>
            <a:pPr marL="0" indent="0">
              <a:buNone/>
            </a:pPr>
            <a:r>
              <a:rPr lang="en-US" b="1" dirty="0"/>
              <a:t> B. For the month of December </a:t>
            </a:r>
          </a:p>
          <a:p>
            <a:pPr marL="0" indent="0">
              <a:buNone/>
            </a:pPr>
            <a:endParaRPr lang="en-US" b="1" dirty="0"/>
          </a:p>
        </p:txBody>
      </p:sp>
      <p:pic>
        <p:nvPicPr>
          <p:cNvPr id="5" name="Content Placeholder 3" descr="11.PNG"/>
          <p:cNvPicPr>
            <a:picLocks/>
          </p:cNvPicPr>
          <p:nvPr/>
        </p:nvPicPr>
        <p:blipFill>
          <a:blip r:embed="rId2" cstate="print"/>
          <a:stretch>
            <a:fillRect/>
          </a:stretch>
        </p:blipFill>
        <p:spPr>
          <a:xfrm>
            <a:off x="628650" y="2590824"/>
            <a:ext cx="6781800" cy="4267200"/>
          </a:xfrm>
          <a:prstGeom prst="rect">
            <a:avLst/>
          </a:prstGeom>
        </p:spPr>
      </p:pic>
    </p:spTree>
    <p:extLst>
      <p:ext uri="{BB962C8B-B14F-4D97-AF65-F5344CB8AC3E}">
        <p14:creationId xmlns:p14="http://schemas.microsoft.com/office/powerpoint/2010/main" val="342767785"/>
      </p:ext>
    </p:extLst>
  </p:cSld>
  <p:clrMapOvr>
    <a:masterClrMapping/>
  </p:clrMapOvr>
  <p:transition>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t>Wastewater Treatment in Kathmandu</a:t>
            </a:r>
          </a:p>
        </p:txBody>
      </p:sp>
      <p:sp>
        <p:nvSpPr>
          <p:cNvPr id="3" name="Content Placeholder 2"/>
          <p:cNvSpPr>
            <a:spLocks noGrp="1"/>
          </p:cNvSpPr>
          <p:nvPr>
            <p:ph idx="1"/>
          </p:nvPr>
        </p:nvSpPr>
        <p:spPr>
          <a:xfrm>
            <a:off x="428596" y="1500174"/>
            <a:ext cx="7886700" cy="4576763"/>
          </a:xfrm>
        </p:spPr>
        <p:txBody>
          <a:bodyPr>
            <a:normAutofit/>
          </a:bodyPr>
          <a:lstStyle/>
          <a:p>
            <a:pPr marL="0" indent="0">
              <a:buNone/>
            </a:pPr>
            <a:r>
              <a:rPr lang="en-US" b="1" dirty="0"/>
              <a:t>10. Results</a:t>
            </a:r>
          </a:p>
          <a:p>
            <a:r>
              <a:rPr lang="en-US" dirty="0"/>
              <a:t>For November:</a:t>
            </a:r>
          </a:p>
          <a:p>
            <a:pPr>
              <a:buNone/>
            </a:pPr>
            <a:r>
              <a:rPr lang="en-US" dirty="0"/>
              <a:t>		77% reduction in COD</a:t>
            </a:r>
          </a:p>
          <a:p>
            <a:pPr>
              <a:buNone/>
            </a:pPr>
            <a:r>
              <a:rPr lang="en-US" dirty="0"/>
              <a:t>		65% reduction in TSS</a:t>
            </a:r>
          </a:p>
          <a:p>
            <a:r>
              <a:rPr lang="en-US" dirty="0"/>
              <a:t>For December:</a:t>
            </a:r>
          </a:p>
          <a:p>
            <a:pPr>
              <a:buNone/>
            </a:pPr>
            <a:r>
              <a:rPr lang="en-US" dirty="0"/>
              <a:t>		77% reduction in COD</a:t>
            </a:r>
          </a:p>
          <a:p>
            <a:pPr>
              <a:buNone/>
            </a:pPr>
            <a:r>
              <a:rPr lang="en-US" dirty="0"/>
              <a:t>		50% reduction in TSS</a:t>
            </a:r>
          </a:p>
          <a:p>
            <a:pPr marL="0" indent="0">
              <a:buNone/>
            </a:pPr>
            <a:endParaRPr lang="en-US" b="1" dirty="0"/>
          </a:p>
        </p:txBody>
      </p:sp>
    </p:spTree>
    <p:extLst>
      <p:ext uri="{BB962C8B-B14F-4D97-AF65-F5344CB8AC3E}">
        <p14:creationId xmlns:p14="http://schemas.microsoft.com/office/powerpoint/2010/main" val="3682770005"/>
      </p:ext>
    </p:extLst>
  </p:cSld>
  <p:clrMapOvr>
    <a:masterClrMapping/>
  </p:clrMapOvr>
  <p:transition>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t>Wastewater Treatment in Kathmandu</a:t>
            </a:r>
          </a:p>
        </p:txBody>
      </p:sp>
      <p:sp>
        <p:nvSpPr>
          <p:cNvPr id="3" name="Content Placeholder 2"/>
          <p:cNvSpPr>
            <a:spLocks noGrp="1"/>
          </p:cNvSpPr>
          <p:nvPr>
            <p:ph idx="1"/>
          </p:nvPr>
        </p:nvSpPr>
        <p:spPr>
          <a:xfrm>
            <a:off x="628650" y="1600200"/>
            <a:ext cx="7886700" cy="4576763"/>
          </a:xfrm>
        </p:spPr>
        <p:txBody>
          <a:bodyPr>
            <a:normAutofit/>
          </a:bodyPr>
          <a:lstStyle/>
          <a:p>
            <a:pPr marL="0" indent="0">
              <a:buNone/>
            </a:pPr>
            <a:r>
              <a:rPr lang="en-US" b="1" dirty="0"/>
              <a:t>11. Conclusion and Recommendations</a:t>
            </a:r>
          </a:p>
          <a:p>
            <a:r>
              <a:rPr lang="en-US" dirty="0"/>
              <a:t>Management of households and industrial  wastes </a:t>
            </a:r>
          </a:p>
          <a:p>
            <a:r>
              <a:rPr lang="en-US" dirty="0"/>
              <a:t>Establishment of disposal sites </a:t>
            </a:r>
          </a:p>
          <a:p>
            <a:r>
              <a:rPr lang="en-US" dirty="0"/>
              <a:t>Establishment of  decentralized treatment facilities (industries, hospitals ,</a:t>
            </a:r>
            <a:r>
              <a:rPr lang="en-US" dirty="0" err="1"/>
              <a:t>etc</a:t>
            </a:r>
            <a:r>
              <a:rPr lang="en-US" dirty="0"/>
              <a:t>)</a:t>
            </a:r>
          </a:p>
          <a:p>
            <a:r>
              <a:rPr lang="en-US" dirty="0"/>
              <a:t>Source management </a:t>
            </a:r>
          </a:p>
          <a:p>
            <a:pPr marL="0" indent="0">
              <a:buNone/>
            </a:pPr>
            <a:endParaRPr lang="en-US" b="1" dirty="0"/>
          </a:p>
        </p:txBody>
      </p:sp>
    </p:spTree>
    <p:extLst>
      <p:ext uri="{BB962C8B-B14F-4D97-AF65-F5344CB8AC3E}">
        <p14:creationId xmlns:p14="http://schemas.microsoft.com/office/powerpoint/2010/main" val="1245392548"/>
      </p:ext>
    </p:extLst>
  </p:cSld>
  <p:clrMapOvr>
    <a:masterClrMapping/>
  </p:clrMapOvr>
  <p:transition>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GB" sz="8000" dirty="0">
                <a:latin typeface="Times New Roman" pitchFamily="18" charset="0"/>
                <a:cs typeface="Times New Roman" pitchFamily="18" charset="0"/>
              </a:rPr>
              <a:t>   </a:t>
            </a:r>
            <a:r>
              <a:rPr lang="en-GB" sz="8000" dirty="0">
                <a:solidFill>
                  <a:schemeClr val="accent6">
                    <a:lumMod val="50000"/>
                  </a:schemeClr>
                </a:solidFill>
                <a:latin typeface="Times New Roman" pitchFamily="18" charset="0"/>
                <a:cs typeface="Times New Roman" pitchFamily="18" charset="0"/>
              </a:rPr>
              <a:t>  </a:t>
            </a:r>
          </a:p>
          <a:p>
            <a:pPr>
              <a:buNone/>
            </a:pPr>
            <a:r>
              <a:rPr lang="en-GB" sz="8000" dirty="0">
                <a:solidFill>
                  <a:schemeClr val="accent6">
                    <a:lumMod val="50000"/>
                  </a:schemeClr>
                </a:solidFill>
                <a:latin typeface="Times New Roman" pitchFamily="18" charset="0"/>
                <a:cs typeface="Times New Roman" pitchFamily="18" charset="0"/>
              </a:rPr>
              <a:t>		  </a:t>
            </a:r>
            <a:r>
              <a:rPr lang="en-GB" sz="8000" dirty="0">
                <a:solidFill>
                  <a:schemeClr val="accent6">
                    <a:lumMod val="50000"/>
                  </a:schemeClr>
                </a:solidFill>
                <a:latin typeface="Baskerville Old Face" pitchFamily="18" charset="0"/>
                <a:cs typeface="Times New Roman" pitchFamily="18" charset="0"/>
              </a:rPr>
              <a:t>THANK</a:t>
            </a:r>
            <a:r>
              <a:rPr lang="en-GB" sz="8000" dirty="0">
                <a:solidFill>
                  <a:schemeClr val="accent6">
                    <a:lumMod val="50000"/>
                  </a:schemeClr>
                </a:solidFill>
                <a:latin typeface="Times New Roman" pitchFamily="18" charset="0"/>
                <a:cs typeface="Times New Roman" pitchFamily="18" charset="0"/>
              </a:rPr>
              <a:t> YOU</a:t>
            </a:r>
            <a:endParaRPr lang="en-US" sz="8000" dirty="0">
              <a:solidFill>
                <a:schemeClr val="accent6">
                  <a:lumMod val="50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a:t>
            </a:r>
          </a:p>
        </p:txBody>
      </p:sp>
      <p:sp>
        <p:nvSpPr>
          <p:cNvPr id="3" name="Content Placeholder 2"/>
          <p:cNvSpPr>
            <a:spLocks noGrp="1"/>
          </p:cNvSpPr>
          <p:nvPr>
            <p:ph idx="1"/>
          </p:nvPr>
        </p:nvSpPr>
        <p:spPr/>
        <p:txBody>
          <a:bodyPr>
            <a:normAutofit fontScale="92500" lnSpcReduction="20000"/>
          </a:bodyPr>
          <a:lstStyle/>
          <a:p>
            <a:r>
              <a:rPr lang="en-US" dirty="0"/>
              <a:t>The Government of Nepal enacted the Solid Waste Management Act of 2011 effective from 15 June 2011.</a:t>
            </a:r>
          </a:p>
          <a:p>
            <a:r>
              <a:rPr lang="en-US" dirty="0"/>
              <a:t> The objectives of the act include maintaining a clean and healthy environment by minimizing the adverse effects of solid waste on public health and the environment. </a:t>
            </a:r>
          </a:p>
          <a:p>
            <a:r>
              <a:rPr lang="en-US" dirty="0"/>
              <a:t>The local bodies, such as municipalities, have been made responsible for the construction, operation, and management of infrastructure for collection, treatment, and final disposal of MSW</a:t>
            </a:r>
          </a:p>
        </p:txBody>
      </p:sp>
    </p:spTree>
    <p:extLst>
      <p:ext uri="{BB962C8B-B14F-4D97-AF65-F5344CB8AC3E}">
        <p14:creationId xmlns:p14="http://schemas.microsoft.com/office/powerpoint/2010/main" val="294336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Poor waste management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4836" y="1824547"/>
            <a:ext cx="7354327" cy="4077269"/>
          </a:xfrm>
        </p:spPr>
      </p:pic>
    </p:spTree>
    <p:extLst>
      <p:ext uri="{BB962C8B-B14F-4D97-AF65-F5344CB8AC3E}">
        <p14:creationId xmlns:p14="http://schemas.microsoft.com/office/powerpoint/2010/main" val="415692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Procedure for SWM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0" y="1509393"/>
            <a:ext cx="5720629" cy="5136705"/>
          </a:xfrm>
        </p:spPr>
      </p:pic>
    </p:spTree>
    <p:extLst>
      <p:ext uri="{BB962C8B-B14F-4D97-AF65-F5344CB8AC3E}">
        <p14:creationId xmlns:p14="http://schemas.microsoft.com/office/powerpoint/2010/main" val="176470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Key component of SWM</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8276920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07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Solid waste management in </a:t>
            </a:r>
            <a:r>
              <a:rPr lang="en-US" dirty="0" err="1"/>
              <a:t>kathmandu</a:t>
            </a:r>
            <a:endParaRPr lang="en-US" dirty="0"/>
          </a:p>
        </p:txBody>
      </p:sp>
      <p:sp>
        <p:nvSpPr>
          <p:cNvPr id="10" name="Content Placeholder 9"/>
          <p:cNvSpPr>
            <a:spLocks noGrp="1"/>
          </p:cNvSpPr>
          <p:nvPr>
            <p:ph idx="1"/>
          </p:nvPr>
        </p:nvSpPr>
        <p:spPr/>
        <p:txBody>
          <a:bodyPr/>
          <a:lstStyle/>
          <a:p>
            <a:r>
              <a:rPr lang="en-US" dirty="0"/>
              <a:t>In year 2013 A.D, the research carried out by Asian Development Bank, on solid waste management on various sector such as residential, commercial, and institutional, collected the data that conforms the material generates maximum and minimum waste.</a:t>
            </a:r>
          </a:p>
        </p:txBody>
      </p:sp>
    </p:spTree>
    <p:extLst>
      <p:ext uri="{BB962C8B-B14F-4D97-AF65-F5344CB8AC3E}">
        <p14:creationId xmlns:p14="http://schemas.microsoft.com/office/powerpoint/2010/main" val="2080073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917</TotalTime>
  <Words>1900</Words>
  <Application>Microsoft Office PowerPoint</Application>
  <PresentationFormat>On-screen Show (4:3)</PresentationFormat>
  <Paragraphs>270</Paragraphs>
  <Slides>49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Baskerville Old Face</vt:lpstr>
      <vt:lpstr>Calibri</vt:lpstr>
      <vt:lpstr>Times New Roman</vt:lpstr>
      <vt:lpstr>Office Theme</vt:lpstr>
      <vt:lpstr> A Presentation  on    solid waste management</vt:lpstr>
      <vt:lpstr>Introduction </vt:lpstr>
      <vt:lpstr>Classification of solid waste</vt:lpstr>
      <vt:lpstr>Solid waste management(SWM)</vt:lpstr>
      <vt:lpstr>Cont..</vt:lpstr>
      <vt:lpstr>Poor waste management</vt:lpstr>
      <vt:lpstr>Procedure for SWM    </vt:lpstr>
      <vt:lpstr>Key component of SWM</vt:lpstr>
      <vt:lpstr>Solid waste management in kathmandu</vt:lpstr>
      <vt:lpstr>Composition of household solid waste</vt:lpstr>
      <vt:lpstr>composition of institutional solid waste</vt:lpstr>
      <vt:lpstr>Composition of commercial solid waste</vt:lpstr>
      <vt:lpstr>Solid Waste Management Hierarchy</vt:lpstr>
      <vt:lpstr>PowerPoint Presentation</vt:lpstr>
      <vt:lpstr>Cont..</vt:lpstr>
      <vt:lpstr>Cont..</vt:lpstr>
      <vt:lpstr>Cont..</vt:lpstr>
      <vt:lpstr>Cont..</vt:lpstr>
      <vt:lpstr>Cont..</vt:lpstr>
      <vt:lpstr>conclusion</vt:lpstr>
      <vt:lpstr>Recommendation </vt:lpstr>
      <vt:lpstr>Air pollution</vt:lpstr>
      <vt:lpstr>National Ambient Air Quality Standards, 2012 </vt:lpstr>
      <vt:lpstr>Pollution in Kathmandu Valley</vt:lpstr>
      <vt:lpstr>Pollutant concentration level (2070 B.S)</vt:lpstr>
      <vt:lpstr>PowerPoint Presentation</vt:lpstr>
      <vt:lpstr>PowerPoint Presentation</vt:lpstr>
      <vt:lpstr>Pollutant concentration level(2070 B.S)</vt:lpstr>
      <vt:lpstr>Discussion</vt:lpstr>
      <vt:lpstr>PowerPoint Presentation</vt:lpstr>
      <vt:lpstr>Recommendations</vt:lpstr>
      <vt:lpstr>Reference </vt:lpstr>
      <vt:lpstr>Thank you</vt:lpstr>
      <vt:lpstr>A presentation on waste water treatment in Kathmandu</vt:lpstr>
      <vt:lpstr>Wastewater Treatment in Kathmandu</vt:lpstr>
      <vt:lpstr>Wastewater Treatment in Kathmandu</vt:lpstr>
      <vt:lpstr>Wastewater Treatment in Kathmandu</vt:lpstr>
      <vt:lpstr>Wastewater Treatment in Kathmandu</vt:lpstr>
      <vt:lpstr>Methodology</vt:lpstr>
      <vt:lpstr>Wastewater Treatment in Kathmandu</vt:lpstr>
      <vt:lpstr>Wastewater Treatment in Kathmandu</vt:lpstr>
      <vt:lpstr>Wastewater Treatment in Kathmandu</vt:lpstr>
      <vt:lpstr>Wastewater Treatment in Kathmandu</vt:lpstr>
      <vt:lpstr>Wastewater Treatment in Kathmandu</vt:lpstr>
      <vt:lpstr>Wastewater Treatment in Kathmandu</vt:lpstr>
      <vt:lpstr>Wastewater Treatment in Kathmandu</vt:lpstr>
      <vt:lpstr>Wastewater Treatment in Kathmandu</vt:lpstr>
      <vt:lpstr>Wastewater Treatment in Kathmandu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Yubraj Kawar</cp:lastModifiedBy>
  <cp:revision>49</cp:revision>
  <dcterms:created xsi:type="dcterms:W3CDTF">2006-08-16T00:00:00Z</dcterms:created>
  <dcterms:modified xsi:type="dcterms:W3CDTF">2020-01-24T08:22:40Z</dcterms:modified>
</cp:coreProperties>
</file>