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2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5A320-12EC-4AB4-B2B6-AD9AE9565CFD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BAC55-41F6-4C40-95BA-0192A2165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BAC55-41F6-4C40-95BA-0192A21653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ineeringtoolbox.com/vector-addition-d_320.html" TargetMode="External"/><Relationship Id="rId2" Type="http://schemas.openxmlformats.org/officeDocument/2006/relationships/hyperlink" Target="https://www.engineeringtoolbox.com/sound-power-level-d_58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vel_(logarithmic_quantity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n.wikipedia.org/wiki/Sound_pressure#cite_note-5" TargetMode="External"/><Relationship Id="rId4" Type="http://schemas.openxmlformats.org/officeDocument/2006/relationships/hyperlink" Target="https://en.wikipedia.org/wiki/Root_mean_squa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</a:t>
            </a:r>
            <a:br>
              <a:rPr lang="en-US" b="1" dirty="0"/>
            </a:br>
            <a:r>
              <a:rPr lang="en-US" b="1" dirty="0"/>
              <a:t> PRESENTATION ON NOISE POLLUTION</a:t>
            </a:r>
          </a:p>
        </p:txBody>
      </p:sp>
    </p:spTree>
    <p:extLst>
      <p:ext uri="{BB962C8B-B14F-4D97-AF65-F5344CB8AC3E}">
        <p14:creationId xmlns:p14="http://schemas.microsoft.com/office/powerpoint/2010/main" val="334322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u="sng" dirty="0"/>
              <a:t>Control in the transmission path:</a:t>
            </a:r>
          </a:p>
          <a:p>
            <a:pPr lvl="0"/>
            <a:r>
              <a:rPr lang="en-US" dirty="0"/>
              <a:t>Installation of barriers (porous surface material for sound absorptive) and hard surface reflected back like concrete,</a:t>
            </a:r>
          </a:p>
          <a:p>
            <a:pPr lvl="0"/>
            <a:r>
              <a:rPr lang="en-US" dirty="0"/>
              <a:t>Installations of panels or enclosures (An </a:t>
            </a:r>
            <a:r>
              <a:rPr lang="en-US" b="1" dirty="0"/>
              <a:t>enclosure</a:t>
            </a:r>
            <a:r>
              <a:rPr lang="en-US" dirty="0"/>
              <a:t> is something that closes you in, like a cage),</a:t>
            </a:r>
          </a:p>
          <a:p>
            <a:pPr lvl="0"/>
            <a:r>
              <a:rPr lang="en-US" dirty="0"/>
              <a:t>Green belt development (a green belt is an invisible line designating a border around a certain area, preventing development of the area and allowing wildlife to return and be established), etc.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u="sng" dirty="0"/>
              <a:t>Using protection equipment at receiver: </a:t>
            </a:r>
          </a:p>
          <a:p>
            <a:pPr marL="0" lvl="0" indent="0">
              <a:buNone/>
            </a:pPr>
            <a:endParaRPr lang="en-US" u="sng" dirty="0"/>
          </a:p>
          <a:p>
            <a:pPr lvl="0"/>
            <a:r>
              <a:rPr lang="en-US" dirty="0"/>
              <a:t>Job rotation,</a:t>
            </a:r>
          </a:p>
          <a:p>
            <a:pPr lvl="0"/>
            <a:r>
              <a:rPr lang="en-US" dirty="0"/>
              <a:t>Exposure reduction,</a:t>
            </a:r>
          </a:p>
          <a:p>
            <a:pPr lvl="0"/>
            <a:r>
              <a:rPr lang="en-US" dirty="0"/>
              <a:t>Hearing protection, etc.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6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8229599" cy="61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3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STUDIES OF NOISE POLLUTION IN KATHMANDU VALLEY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of Nepal has formulated noise level standard for different area for day and night time.</a:t>
            </a:r>
          </a:p>
          <a:p>
            <a:r>
              <a:rPr lang="en-US" dirty="0"/>
              <a:t>Environment Department has been established under the Ministry of Science, Technology and Environment for monitoring the environmental condition.</a:t>
            </a:r>
          </a:p>
        </p:txBody>
      </p:sp>
    </p:spTree>
    <p:extLst>
      <p:ext uri="{BB962C8B-B14F-4D97-AF65-F5344CB8AC3E}">
        <p14:creationId xmlns:p14="http://schemas.microsoft.com/office/powerpoint/2010/main" val="65529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Sound quality national standard of Nepal(2012):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104629"/>
              </p:ext>
            </p:extLst>
          </p:nvPr>
        </p:nvGraphicFramePr>
        <p:xfrm>
          <a:off x="685802" y="1295396"/>
          <a:ext cx="7619998" cy="502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Location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 gridSpan="2"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Noise Limit, Leq (dBA)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Industrial Area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Commercial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Rural Residential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Urban Residential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Mixed Residential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Peace zone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4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Nepal, there were very few researches on noise pollution being carried out.</a:t>
            </a:r>
          </a:p>
          <a:p>
            <a:r>
              <a:rPr lang="en-US" dirty="0"/>
              <a:t>Road traffic noise levels in Kathmandu valley: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54570"/>
            <a:ext cx="6858000" cy="29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9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7620000" cy="52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7924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2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noise level (indoor) in Nepal: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1"/>
            <a:ext cx="7772400" cy="3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8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8504"/>
            <a:ext cx="7886700" cy="4351338"/>
          </a:xfrm>
        </p:spPr>
        <p:txBody>
          <a:bodyPr/>
          <a:lstStyle/>
          <a:p>
            <a:r>
              <a:rPr lang="en-US" dirty="0"/>
              <a:t>Industrial noise level in Kathmandu valley: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7442"/>
            <a:ext cx="7620000" cy="36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8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unwanted or undesirable sound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group of loud, non-harmonious sounds or vibrations that are unpleasant and irritating to our 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a relative thing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sound that pleases one person may become noise for another person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6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Quality National Standard of Nepal (2012),</a:t>
            </a:r>
          </a:p>
          <a:p>
            <a:r>
              <a:rPr lang="en-US" dirty="0"/>
              <a:t> Nepal Health Research Council (NHRC),</a:t>
            </a:r>
          </a:p>
          <a:p>
            <a:r>
              <a:rPr lang="en-US" i="1" dirty="0"/>
              <a:t>Shrestha and Shrestha </a:t>
            </a:r>
            <a:r>
              <a:rPr lang="en-US" dirty="0"/>
              <a:t>(1985), </a:t>
            </a:r>
            <a:r>
              <a:rPr lang="en-US" i="1" dirty="0" err="1"/>
              <a:t>Manandhar</a:t>
            </a:r>
            <a:r>
              <a:rPr lang="en-US" i="1" dirty="0"/>
              <a:t> et al.</a:t>
            </a:r>
            <a:r>
              <a:rPr lang="en-US" dirty="0"/>
              <a:t> (1987), </a:t>
            </a:r>
            <a:r>
              <a:rPr lang="en-US" i="1" dirty="0"/>
              <a:t>Miyoshi</a:t>
            </a:r>
            <a:r>
              <a:rPr lang="en-US" dirty="0"/>
              <a:t> (1987), </a:t>
            </a:r>
            <a:r>
              <a:rPr lang="en-US" i="1" dirty="0" err="1"/>
              <a:t>Sapkota</a:t>
            </a:r>
            <a:r>
              <a:rPr lang="en-US" i="1" dirty="0"/>
              <a:t> et al.</a:t>
            </a:r>
            <a:r>
              <a:rPr lang="en-US" dirty="0"/>
              <a:t> (1999), </a:t>
            </a:r>
            <a:r>
              <a:rPr lang="en-US" i="1" dirty="0" err="1"/>
              <a:t>Khanal</a:t>
            </a:r>
            <a:r>
              <a:rPr lang="en-US" i="1" dirty="0"/>
              <a:t> et al.</a:t>
            </a:r>
            <a:r>
              <a:rPr lang="en-US" dirty="0"/>
              <a:t> (1994) </a:t>
            </a:r>
          </a:p>
        </p:txBody>
      </p:sp>
    </p:spTree>
    <p:extLst>
      <p:ext uri="{BB962C8B-B14F-4D97-AF65-F5344CB8AC3E}">
        <p14:creationId xmlns:p14="http://schemas.microsoft.com/office/powerpoint/2010/main" val="270087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8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8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GB" sz="8000" dirty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THANK</a:t>
            </a:r>
            <a:r>
              <a:rPr lang="en-GB" sz="8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YOU</a:t>
            </a:r>
            <a:endParaRPr lang="en-US" sz="8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Sound power: Rate at which a source produces and radiates acoustical or sound  energy per unit time.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</a:t>
            </a:r>
            <a:r>
              <a:rPr lang="en-US" dirty="0"/>
              <a:t> = 10 log10 Pc/Po, dB</a:t>
            </a:r>
          </a:p>
          <a:p>
            <a:pPr marL="0" indent="0">
              <a:buNone/>
            </a:pPr>
            <a:r>
              <a:rPr lang="en-US" dirty="0"/>
              <a:t>	where,</a:t>
            </a:r>
          </a:p>
          <a:p>
            <a:pPr marL="0" indent="0">
              <a:buNone/>
            </a:pPr>
            <a:r>
              <a:rPr lang="en-US" dirty="0"/>
              <a:t>	Pc – measured sound energy, W</a:t>
            </a:r>
          </a:p>
          <a:p>
            <a:pPr marL="0" indent="0">
              <a:buNone/>
            </a:pPr>
            <a:r>
              <a:rPr lang="en-US" dirty="0"/>
              <a:t>	Po - reference sound power, 10^ (-12) 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9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Sound intensity: </a:t>
            </a:r>
            <a:r>
              <a:rPr lang="en-US" dirty="0"/>
              <a:t>The sound intensity is the s</a:t>
            </a:r>
            <a:r>
              <a:rPr lang="en-US" dirty="0">
                <a:hlinkClick r:id="rId2" tooltip="Sound pow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ound power</a:t>
            </a:r>
            <a:r>
              <a:rPr lang="en-US" dirty="0"/>
              <a:t> transmission through a surface </a:t>
            </a:r>
            <a:r>
              <a:rPr lang="en-US" i="1" dirty="0"/>
              <a:t>(W/m</a:t>
            </a:r>
            <a:r>
              <a:rPr lang="en-US" i="1" baseline="30000" dirty="0"/>
              <a:t>2</a:t>
            </a:r>
            <a:r>
              <a:rPr lang="en-US" i="1" dirty="0"/>
              <a:t>) - </a:t>
            </a:r>
            <a:r>
              <a:rPr lang="en-US" dirty="0"/>
              <a:t>a </a:t>
            </a:r>
            <a:r>
              <a:rPr lang="en-US" dirty="0">
                <a:hlinkClick r:id="rId3" tooltip="Vector add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</a:t>
            </a:r>
            <a:r>
              <a:rPr lang="en-US" dirty="0"/>
              <a:t> quantity with direction through a surface. </a:t>
            </a:r>
          </a:p>
          <a:p>
            <a:r>
              <a:rPr lang="en-US" dirty="0"/>
              <a:t>Human hearing is directly sensitive to sound pressure which is related to sound intensity</a:t>
            </a:r>
          </a:p>
          <a:p>
            <a:r>
              <a:rPr lang="en-US" dirty="0"/>
              <a:t>The Sound Pressure is the force (</a:t>
            </a:r>
            <a:r>
              <a:rPr lang="en-US" i="1" dirty="0"/>
              <a:t>N</a:t>
            </a:r>
            <a:r>
              <a:rPr lang="en-US" dirty="0"/>
              <a:t>) of sound on a surface area (</a:t>
            </a:r>
            <a:r>
              <a:rPr lang="en-US" i="1" dirty="0"/>
              <a:t>m</a:t>
            </a:r>
            <a:r>
              <a:rPr lang="en-US" i="1" baseline="30000" dirty="0"/>
              <a:t>2</a:t>
            </a:r>
            <a:r>
              <a:rPr lang="en-US" dirty="0"/>
              <a:t>) perpendicular to the direction of the sound. Measured by microphone in air.</a:t>
            </a:r>
          </a:p>
          <a:p>
            <a:pPr marL="0" indent="0">
              <a:buNone/>
            </a:pPr>
            <a:r>
              <a:rPr lang="en-US" dirty="0"/>
              <a:t>	I = SI = P^2/(</a:t>
            </a:r>
            <a:r>
              <a:rPr lang="en-US" dirty="0" err="1"/>
              <a:t>ρ.v</a:t>
            </a:r>
            <a:r>
              <a:rPr lang="en-US" dirty="0"/>
              <a:t>), W/m2</a:t>
            </a:r>
          </a:p>
          <a:p>
            <a:pPr marL="0" indent="0">
              <a:buNone/>
            </a:pPr>
            <a:r>
              <a:rPr lang="en-US" dirty="0"/>
              <a:t>	where,</a:t>
            </a:r>
          </a:p>
          <a:p>
            <a:pPr marL="0" indent="0">
              <a:buNone/>
            </a:pPr>
            <a:r>
              <a:rPr lang="en-US" dirty="0"/>
              <a:t>	P – sound pressure, Pa; </a:t>
            </a:r>
          </a:p>
          <a:p>
            <a:pPr marL="0" indent="0">
              <a:buNone/>
            </a:pPr>
            <a:r>
              <a:rPr lang="en-US" dirty="0"/>
              <a:t>	ρ – density of media, kg/m3;</a:t>
            </a:r>
          </a:p>
          <a:p>
            <a:pPr marL="0" indent="0">
              <a:buNone/>
            </a:pPr>
            <a:r>
              <a:rPr lang="en-US" dirty="0"/>
              <a:t>	v –  speed of sound, m/s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Sound Power level (PWL):</a:t>
            </a:r>
          </a:p>
          <a:p>
            <a:pPr marL="0" indent="0">
              <a:buNone/>
            </a:pPr>
            <a:r>
              <a:rPr lang="en-US" dirty="0"/>
              <a:t>		 rate at which a source produces and radiates acoustical or sound energy</a:t>
            </a:r>
          </a:p>
          <a:p>
            <a:r>
              <a:rPr lang="en-US" dirty="0"/>
              <a:t> Sound pressure level (SPL): </a:t>
            </a:r>
          </a:p>
          <a:p>
            <a:pPr marL="0" indent="0">
              <a:buNone/>
            </a:pPr>
            <a:r>
              <a:rPr lang="en-US" dirty="0"/>
              <a:t>		measures the acoustical power applied over an area. </a:t>
            </a:r>
            <a:r>
              <a:rPr lang="en-US" b="1" dirty="0"/>
              <a:t>Sound pressure level</a:t>
            </a:r>
            <a:r>
              <a:rPr lang="en-US" dirty="0"/>
              <a:t> (SPL) is a </a:t>
            </a:r>
            <a:r>
              <a:rPr lang="en-US" dirty="0">
                <a:hlinkClick r:id="rId3" tooltip="Level (logarithmic quantity)"/>
              </a:rPr>
              <a:t>logarithmic measure</a:t>
            </a:r>
            <a:r>
              <a:rPr lang="en-US" dirty="0"/>
              <a:t> of the effective pressure of a sound relative to a reference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Where,	p</a:t>
            </a:r>
            <a:r>
              <a:rPr lang="en-US" dirty="0"/>
              <a:t> is the </a:t>
            </a:r>
            <a:r>
              <a:rPr lang="en-US" dirty="0">
                <a:hlinkClick r:id="rId4" tooltip="Root mean square"/>
              </a:rPr>
              <a:t>root mean square</a:t>
            </a:r>
            <a:r>
              <a:rPr lang="en-US" dirty="0"/>
              <a:t> sound pressure;</a:t>
            </a:r>
            <a:r>
              <a:rPr lang="en-US" baseline="30000" dirty="0">
                <a:hlinkClick r:id="rId5"/>
              </a:rPr>
              <a:t>[5]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p</a:t>
            </a:r>
            <a:r>
              <a:rPr lang="en-US" baseline="-25000" dirty="0"/>
              <a:t>0</a:t>
            </a:r>
            <a:r>
              <a:rPr lang="en-US" dirty="0"/>
              <a:t> is the </a:t>
            </a:r>
            <a:r>
              <a:rPr lang="en-US" i="1" dirty="0"/>
              <a:t>reference sound pressure</a:t>
            </a:r>
            <a:r>
              <a:rPr lang="en-US" dirty="0"/>
              <a:t>;</a:t>
            </a:r>
          </a:p>
          <a:p>
            <a:r>
              <a:rPr lang="en-US" dirty="0"/>
              <a:t> Noise level is measured by a Sound level meter.</a:t>
            </a:r>
          </a:p>
          <a:p>
            <a:r>
              <a:rPr lang="en-US" dirty="0"/>
              <a:t> A decibel (dB) is the standard for the measurement of noise.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C7D39-7BA9-4C04-A422-1F731D0AD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371" y="3124200"/>
            <a:ext cx="716925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5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7924800" cy="5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8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NOISE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Industrialization, urbanizations and modern civilization</a:t>
            </a:r>
          </a:p>
          <a:p>
            <a:r>
              <a:rPr lang="en-US" dirty="0"/>
              <a:t> Construction activities</a:t>
            </a:r>
          </a:p>
          <a:p>
            <a:r>
              <a:rPr lang="en-US" dirty="0"/>
              <a:t> Social activities</a:t>
            </a:r>
          </a:p>
          <a:p>
            <a:r>
              <a:rPr lang="en-US" dirty="0"/>
              <a:t>industrial and non-industrial sources</a:t>
            </a:r>
          </a:p>
          <a:p>
            <a:r>
              <a:rPr lang="en-US" dirty="0"/>
              <a:t> natural or man-made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NOISE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Trouble communicating</a:t>
            </a:r>
          </a:p>
          <a:p>
            <a:pPr>
              <a:lnSpc>
                <a:spcPct val="150000"/>
              </a:lnSpc>
            </a:pPr>
            <a:r>
              <a:rPr lang="en-US" dirty="0"/>
              <a:t>Hearing loss</a:t>
            </a:r>
          </a:p>
          <a:p>
            <a:pPr>
              <a:lnSpc>
                <a:spcPct val="150000"/>
              </a:lnSpc>
            </a:pPr>
            <a:r>
              <a:rPr lang="en-US" dirty="0"/>
              <a:t>Psychological effects</a:t>
            </a:r>
          </a:p>
          <a:p>
            <a:pPr>
              <a:lnSpc>
                <a:spcPct val="150000"/>
              </a:lnSpc>
            </a:pPr>
            <a:r>
              <a:rPr lang="en-US" dirty="0"/>
              <a:t>Effect on Wildlife, Vegetation and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u="sng" dirty="0"/>
              <a:t>Control at source: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Reducing the noise levels from domestic sectors,</a:t>
            </a:r>
          </a:p>
          <a:p>
            <a:pPr lvl="0"/>
            <a:r>
              <a:rPr lang="en-US" dirty="0"/>
              <a:t>Maintenance of automobiles,</a:t>
            </a:r>
          </a:p>
          <a:p>
            <a:pPr lvl="0"/>
            <a:r>
              <a:rPr lang="en-US" dirty="0"/>
              <a:t>Control over vibrations,</a:t>
            </a:r>
          </a:p>
          <a:p>
            <a:pPr lvl="0"/>
            <a:r>
              <a:rPr lang="en-US" dirty="0"/>
              <a:t>Low voice speaking,</a:t>
            </a:r>
          </a:p>
          <a:p>
            <a:pPr lvl="0"/>
            <a:r>
              <a:rPr lang="en-US" dirty="0"/>
              <a:t>Prohibition on usage of loud speakers,</a:t>
            </a:r>
          </a:p>
          <a:p>
            <a:pPr lvl="0"/>
            <a:r>
              <a:rPr lang="en-US" dirty="0"/>
              <a:t>Selection of machinery,</a:t>
            </a:r>
          </a:p>
          <a:p>
            <a:pPr lvl="0"/>
            <a:r>
              <a:rPr lang="en-US" dirty="0"/>
              <a:t>Maintenance of machines, etc. </a:t>
            </a:r>
          </a:p>
        </p:txBody>
      </p:sp>
    </p:spTree>
    <p:extLst>
      <p:ext uri="{BB962C8B-B14F-4D97-AF65-F5344CB8AC3E}">
        <p14:creationId xmlns:p14="http://schemas.microsoft.com/office/powerpoint/2010/main" val="332862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704</Words>
  <Application>Microsoft Office PowerPoint</Application>
  <PresentationFormat>On-screen Show (4:3)</PresentationFormat>
  <Paragraphs>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Baskerville Old Face</vt:lpstr>
      <vt:lpstr>Calibri</vt:lpstr>
      <vt:lpstr>Times New Roman</vt:lpstr>
      <vt:lpstr>Wingdings</vt:lpstr>
      <vt:lpstr>Office Theme</vt:lpstr>
      <vt:lpstr>A  PRESENTATION ON NOISE POLLUTION</vt:lpstr>
      <vt:lpstr>INTRODUCTION</vt:lpstr>
      <vt:lpstr>QUANTIFICATION OF SOUND</vt:lpstr>
      <vt:lpstr>PowerPoint Presentation</vt:lpstr>
      <vt:lpstr>PowerPoint Presentation</vt:lpstr>
      <vt:lpstr>PowerPoint Presentation</vt:lpstr>
      <vt:lpstr>CAUSES OF NOISE POLLUTION</vt:lpstr>
      <vt:lpstr>EFFECTS OF NOISE POLLUTION</vt:lpstr>
      <vt:lpstr>CONTROL METHODS</vt:lpstr>
      <vt:lpstr>PowerPoint Presentation</vt:lpstr>
      <vt:lpstr>PowerPoint Presentation</vt:lpstr>
      <vt:lpstr>PowerPoint Presentation</vt:lpstr>
      <vt:lpstr>STUDIES OF NOISE POLLUTION IN KATHMANDU VALLEY </vt:lpstr>
      <vt:lpstr>Sound quality national standard of Nepal(2012):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Yubraj Kawar</cp:lastModifiedBy>
  <cp:revision>58</cp:revision>
  <dcterms:created xsi:type="dcterms:W3CDTF">2006-08-16T00:00:00Z</dcterms:created>
  <dcterms:modified xsi:type="dcterms:W3CDTF">2020-01-24T04:57:32Z</dcterms:modified>
</cp:coreProperties>
</file>