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46" r:id="rId3"/>
    <p:sldId id="345" r:id="rId4"/>
    <p:sldId id="347" r:id="rId5"/>
    <p:sldId id="348" r:id="rId6"/>
    <p:sldId id="349" r:id="rId7"/>
    <p:sldId id="350" r:id="rId8"/>
    <p:sldId id="351" r:id="rId9"/>
    <p:sldId id="352" r:id="rId10"/>
    <p:sldId id="354" r:id="rId11"/>
    <p:sldId id="353" r:id="rId12"/>
    <p:sldId id="359" r:id="rId13"/>
    <p:sldId id="360" r:id="rId14"/>
    <p:sldId id="355" r:id="rId15"/>
    <p:sldId id="356" r:id="rId16"/>
    <p:sldId id="357" r:id="rId17"/>
    <p:sldId id="361" r:id="rId18"/>
    <p:sldId id="362" r:id="rId19"/>
    <p:sldId id="363" r:id="rId20"/>
    <p:sldId id="358" r:id="rId21"/>
    <p:sldId id="366" r:id="rId22"/>
    <p:sldId id="367" r:id="rId23"/>
    <p:sldId id="368" r:id="rId24"/>
    <p:sldId id="30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17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6FE3-71D7-4DB1-B97D-8DF1B50AEF2C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80A63-6204-4923-A5BE-9EA8DD648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852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80A63-6204-4923-A5BE-9EA8DD648B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29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500" y="370114"/>
            <a:ext cx="7333850" cy="1338943"/>
          </a:xfr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500" y="1709057"/>
            <a:ext cx="7333850" cy="4474029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43A-B6E7-45FD-9EDF-FA97A8208FF3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071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D715-3EF2-4E18-9627-83CB4A5CCC6E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97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1286" y="365125"/>
            <a:ext cx="1494064" cy="5811838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1500" y="365125"/>
            <a:ext cx="5839786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6733-CFEF-47D3-ACA1-365924481E45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392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AF1D-E3D3-437E-B6B6-9147744DC8D2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5685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500" y="370115"/>
            <a:ext cx="7329088" cy="1317171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500" y="1687286"/>
            <a:ext cx="7329088" cy="4495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AE15-3733-4DFE-AD96-2C4686662C18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089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498" y="1690689"/>
            <a:ext cx="3760613" cy="44862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2114" y="1690689"/>
            <a:ext cx="3573235" cy="44862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167A-59A6-4075-A5B0-53F97A1BBB15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8160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99" y="365126"/>
            <a:ext cx="7335041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497" y="1681163"/>
            <a:ext cx="3868339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496" y="2505075"/>
            <a:ext cx="386834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9838" y="1681163"/>
            <a:ext cx="346670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9838" y="2505075"/>
            <a:ext cx="346670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8F94-1902-4A77-A97D-60AC73AC3E93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890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97E9-2A33-449C-95D9-0D3C457AA0A3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3625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3924-3683-4F6F-A597-D7DCC9E31D0A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91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99" y="359230"/>
            <a:ext cx="3238101" cy="1349828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1" y="359230"/>
            <a:ext cx="4096940" cy="582385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1499" y="1709058"/>
            <a:ext cx="3238101" cy="4474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0D4-5A70-44B1-9D59-5A6CB19E8459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510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500" y="381001"/>
            <a:ext cx="3216330" cy="1306286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97830" y="381000"/>
            <a:ext cx="4118711" cy="58020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1499" y="1687287"/>
            <a:ext cx="3216331" cy="44957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6F6-E75E-483E-BB73-868B6172EC60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21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815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1501" y="365126"/>
            <a:ext cx="7333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500" y="1690689"/>
            <a:ext cx="7333849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1500" y="6356351"/>
            <a:ext cx="1504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8536EF06-95E9-427C-9750-DC70E0867D17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9D7D138-FD51-4AE2-A5CB-428468EA03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6"/>
            <a:ext cx="1181501" cy="1325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9132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mmarly.com/plagiarism-checker" TargetMode="External"/><Relationship Id="rId2" Type="http://schemas.openxmlformats.org/officeDocument/2006/relationships/hyperlink" Target="https://www.plagiarism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99" y="1870077"/>
            <a:ext cx="73338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Design Aspects</a:t>
            </a:r>
            <a:b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Turbo-machines Laboratory</a:t>
            </a:r>
            <a:b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27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Turbo-machines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500" y="4418435"/>
            <a:ext cx="7333849" cy="175852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Institute of Engineering (IOE)</a:t>
            </a:r>
          </a:p>
          <a:p>
            <a:pPr marL="0" indent="0" algn="ctr">
              <a:buNone/>
            </a:pP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Tribhuvan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University</a:t>
            </a:r>
          </a:p>
          <a:p>
            <a:pPr marL="0" indent="0" algn="ctr">
              <a:buNone/>
            </a:pP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November, 2018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29D7D138-FD51-4AE2-A5CB-428468EA038E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5" name="Picture 15"/>
          <p:cNvPicPr/>
          <p:nvPr/>
        </p:nvPicPr>
        <p:blipFill>
          <a:blip r:embed="rId3"/>
          <a:srcRect t="2864"/>
          <a:stretch>
            <a:fillRect/>
          </a:stretch>
        </p:blipFill>
        <p:spPr>
          <a:xfrm>
            <a:off x="1199551" y="159969"/>
            <a:ext cx="7299360" cy="1530720"/>
          </a:xfrm>
          <a:prstGeom prst="rect">
            <a:avLst/>
          </a:prstGeom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1181499" y="1870077"/>
            <a:ext cx="73338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81499" y="3519731"/>
            <a:ext cx="73338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9551" y="4418436"/>
            <a:ext cx="73338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65061" y="3646946"/>
            <a:ext cx="733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 Narrow" panose="020B0606020202030204" pitchFamily="34" charset="0"/>
              </a:rPr>
              <a:t>Hari</a:t>
            </a:r>
            <a:r>
              <a:rPr 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 Narrow" panose="020B0606020202030204" pitchFamily="34" charset="0"/>
              </a:rPr>
              <a:t>Bahadur</a:t>
            </a:r>
            <a:r>
              <a:rPr 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 Narrow" panose="020B0606020202030204" pitchFamily="34" charset="0"/>
              </a:rPr>
              <a:t> Dura</a:t>
            </a:r>
          </a:p>
          <a:p>
            <a:pPr algn="ctr"/>
            <a:r>
              <a:rPr 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 Narrow" panose="020B0606020202030204" pitchFamily="34" charset="0"/>
              </a:rPr>
              <a:t>Lecturer</a:t>
            </a:r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89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80" y="1690688"/>
            <a:ext cx="7769351" cy="38465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45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01" y="1690688"/>
            <a:ext cx="7738979" cy="4657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26" y="5835913"/>
            <a:ext cx="2629690" cy="571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22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51" y="1690688"/>
            <a:ext cx="7713136" cy="31243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57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51" y="1771712"/>
            <a:ext cx="7752050" cy="30317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32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01" y="1690689"/>
            <a:ext cx="7720856" cy="421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24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26" y="1690689"/>
            <a:ext cx="7727490" cy="45249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28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98" y="1690689"/>
            <a:ext cx="7728532" cy="40503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83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98" y="1690688"/>
            <a:ext cx="7758188" cy="2128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37" y="3819645"/>
            <a:ext cx="5495401" cy="281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902" y="5254906"/>
            <a:ext cx="3584788" cy="2878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14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73" y="1690689"/>
            <a:ext cx="7333851" cy="4450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07" y="5104284"/>
            <a:ext cx="4389242" cy="301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110" y="6294832"/>
            <a:ext cx="6088632" cy="3161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10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98" y="1690689"/>
            <a:ext cx="6712436" cy="4845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923" y="2089809"/>
            <a:ext cx="6124567" cy="5049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95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There are three main categories of impeller type of impeller’s vane, which are used in the centrifugal pumps as: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1391" y="489508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Radial Vane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7355" y="4895080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Backward Vanes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6260" y="489508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Forward Vanes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Image result for centrifugal impe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41" y="2545080"/>
            <a:ext cx="1903311" cy="20334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entrifugal impe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82" y="2545080"/>
            <a:ext cx="2033452" cy="20334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entrifugal impeller AH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75" y="2545080"/>
            <a:ext cx="2551982" cy="20334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392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06" y="2187409"/>
            <a:ext cx="5582357" cy="4355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77" y="1735113"/>
            <a:ext cx="6804054" cy="3373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62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First calculate based on the design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Thickness of channel: 10cm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Inlet axial flow velocity = 2 </a:t>
            </a:r>
            <a:r>
              <a:rPr lang="en-US" sz="1600" dirty="0" smtClean="0"/>
              <a:t>m/s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Thickness of blade = 3 mm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Roll Number 1 – 16: Radial Impeller/8 blades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Radius of Eye = (30 + 0.1*x) cm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Radius of Outlet = (50 + 0.2*x)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Roll Number 17 – 32: Forward Curved Impeller/7 blades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Radius of Eye = (30 + </a:t>
            </a:r>
            <a:r>
              <a:rPr lang="en-US" sz="1600" dirty="0" smtClean="0"/>
              <a:t>0.15*x</a:t>
            </a:r>
            <a:r>
              <a:rPr lang="en-US" sz="1600" dirty="0"/>
              <a:t>) cm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Radius of Outlet = (50 + </a:t>
            </a:r>
            <a:r>
              <a:rPr lang="en-US" sz="1600" dirty="0" smtClean="0"/>
              <a:t>0.15*x</a:t>
            </a:r>
            <a:r>
              <a:rPr lang="en-US" sz="1600" dirty="0"/>
              <a:t>)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Roll Number 33 – 51: Backward Curved Impeller/7blades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Radius of Eye = (30 + 0.1*x)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Radius of Outlet = (50 + </a:t>
            </a:r>
            <a:r>
              <a:rPr lang="en-US" sz="1600" dirty="0" smtClean="0"/>
              <a:t>0.1*x</a:t>
            </a:r>
            <a:r>
              <a:rPr lang="en-US" sz="1600" dirty="0"/>
              <a:t>) </a:t>
            </a:r>
            <a:r>
              <a:rPr lang="en-US" sz="1600" dirty="0" smtClean="0"/>
              <a:t>cm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Note: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You can choose appropriate fillet radius in your CAD model.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You can choose blade angles as per your desires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41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First calculate based on the design parameters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Use excel or MATLAB to draw performance chart (i.e. del P </a:t>
            </a:r>
            <a:r>
              <a:rPr lang="en-US" sz="1600" dirty="0" err="1" smtClean="0"/>
              <a:t>vs</a:t>
            </a:r>
            <a:r>
              <a:rPr lang="en-US" sz="1600" dirty="0" smtClean="0"/>
              <a:t> Flow Rate and Power </a:t>
            </a:r>
            <a:r>
              <a:rPr lang="en-US" sz="1600" dirty="0" err="1" smtClean="0"/>
              <a:t>vs</a:t>
            </a:r>
            <a:r>
              <a:rPr lang="en-US" sz="1600" dirty="0" smtClean="0"/>
              <a:t> Flow Rate) | Deadline: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Orthographic view of impeller in AutoCAD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Create 3D model of the Impeller in 3D software like CATIA or </a:t>
            </a:r>
            <a:r>
              <a:rPr lang="en-US" sz="1600" dirty="0" err="1" smtClean="0"/>
              <a:t>Solidworks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Use </a:t>
            </a:r>
            <a:r>
              <a:rPr lang="en-US" sz="1600" dirty="0" err="1" smtClean="0"/>
              <a:t>Ansys</a:t>
            </a:r>
            <a:r>
              <a:rPr lang="en-US" sz="1600" dirty="0" smtClean="0"/>
              <a:t> CFX or </a:t>
            </a:r>
            <a:r>
              <a:rPr lang="en-US" sz="1600" dirty="0" err="1" smtClean="0"/>
              <a:t>Ansys</a:t>
            </a:r>
            <a:r>
              <a:rPr lang="en-US" sz="1600" dirty="0" smtClean="0"/>
              <a:t> Fluent to simulate the impeller and verify the result with analytical result (i.e. performance chart)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Plot following plots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dirty="0" smtClean="0"/>
              <a:t>Velocity contour field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dirty="0" smtClean="0"/>
              <a:t>Pressure contour field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dirty="0" smtClean="0"/>
              <a:t>Streamlines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Files Required: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Analytical results in Excel or </a:t>
            </a:r>
            <a:r>
              <a:rPr lang="en-US" sz="1600" dirty="0" err="1" smtClean="0"/>
              <a:t>Matlab</a:t>
            </a:r>
            <a:r>
              <a:rPr lang="en-US" sz="1600" dirty="0"/>
              <a:t> </a:t>
            </a:r>
            <a:r>
              <a:rPr lang="en-US" sz="1600" dirty="0" smtClean="0"/>
              <a:t>(.</a:t>
            </a:r>
            <a:r>
              <a:rPr lang="en-US" sz="1600" dirty="0" err="1" smtClean="0"/>
              <a:t>xls</a:t>
            </a:r>
            <a:r>
              <a:rPr lang="en-US" sz="1600" dirty="0" smtClean="0"/>
              <a:t> or .</a:t>
            </a:r>
            <a:r>
              <a:rPr lang="en-US" sz="1600" dirty="0" err="1" smtClean="0"/>
              <a:t>xlsx</a:t>
            </a:r>
            <a:r>
              <a:rPr lang="en-US" sz="1600" dirty="0" smtClean="0"/>
              <a:t> or .</a:t>
            </a:r>
            <a:r>
              <a:rPr lang="en-US" sz="1600" dirty="0" smtClean="0"/>
              <a:t>m </a:t>
            </a:r>
            <a:r>
              <a:rPr lang="en-US" sz="1600" dirty="0" smtClean="0"/>
              <a:t>format)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AutoCAD file (.</a:t>
            </a:r>
            <a:r>
              <a:rPr lang="en-US" sz="1600" dirty="0" err="1" smtClean="0"/>
              <a:t>dxf</a:t>
            </a:r>
            <a:r>
              <a:rPr lang="en-US" sz="1600" dirty="0" smtClean="0"/>
              <a:t> and .</a:t>
            </a:r>
            <a:r>
              <a:rPr lang="en-US" sz="1600" dirty="0" err="1" smtClean="0"/>
              <a:t>dwg</a:t>
            </a:r>
            <a:r>
              <a:rPr lang="en-US" sz="1600" dirty="0" smtClean="0"/>
              <a:t>) format of orthographic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3D CAD Model (.</a:t>
            </a:r>
            <a:r>
              <a:rPr lang="en-US" sz="1600" dirty="0" err="1" smtClean="0"/>
              <a:t>igs</a:t>
            </a:r>
            <a:r>
              <a:rPr lang="en-US" sz="1600" dirty="0" smtClean="0"/>
              <a:t> and .</a:t>
            </a:r>
            <a:r>
              <a:rPr lang="en-US" sz="1600" dirty="0" err="1" smtClean="0"/>
              <a:t>stp</a:t>
            </a:r>
            <a:r>
              <a:rPr lang="en-US" sz="1600" dirty="0" smtClean="0"/>
              <a:t>) format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Report (latex </a:t>
            </a:r>
            <a:r>
              <a:rPr lang="en-US" sz="1600" dirty="0" smtClean="0"/>
              <a:t>files compressed in .</a:t>
            </a:r>
            <a:r>
              <a:rPr lang="en-US" sz="1600" dirty="0" err="1" smtClean="0"/>
              <a:t>rar</a:t>
            </a:r>
            <a:r>
              <a:rPr lang="en-US" sz="1600" dirty="0" smtClean="0"/>
              <a:t> </a:t>
            </a:r>
            <a:r>
              <a:rPr lang="en-US" sz="1600" dirty="0" smtClean="0"/>
              <a:t>file format)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 smtClean="0"/>
              <a:t>Ansys</a:t>
            </a:r>
            <a:r>
              <a:rPr lang="en-US" sz="1600" dirty="0" smtClean="0"/>
              <a:t> simulation project </a:t>
            </a:r>
            <a:r>
              <a:rPr lang="en-US" sz="1600" dirty="0" smtClean="0"/>
              <a:t>file (compressed in .</a:t>
            </a:r>
            <a:r>
              <a:rPr lang="en-US" sz="1600" dirty="0" err="1" smtClean="0"/>
              <a:t>rar</a:t>
            </a:r>
            <a:r>
              <a:rPr lang="en-US" sz="1600" dirty="0" smtClean="0"/>
              <a:t> file format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28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Guidelines and Code of Conduct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If found plagiarism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dirty="0" smtClean="0"/>
              <a:t>Geometry and CAD files 20% of marks reduction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dirty="0" smtClean="0"/>
              <a:t>Report contents 30% addition reduction of marks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dirty="0" smtClean="0"/>
              <a:t>Simulation 20% reduction marks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dirty="0" smtClean="0"/>
              <a:t>Analytical result 10% reduction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dirty="0" smtClean="0"/>
              <a:t>Late Submission 5% for each day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Evaluation Scheme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dirty="0" smtClean="0"/>
              <a:t>Report 50% (Latex 10% + Contents 30% + Report Format 10%)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dirty="0" smtClean="0"/>
              <a:t>CAD File 10%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dirty="0" err="1" smtClean="0"/>
              <a:t>Ansys</a:t>
            </a:r>
            <a:r>
              <a:rPr lang="en-US" sz="1300" dirty="0" smtClean="0"/>
              <a:t> CFD File 20%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dirty="0" smtClean="0"/>
              <a:t>Excel or </a:t>
            </a:r>
            <a:r>
              <a:rPr lang="en-US" sz="1300" dirty="0" err="1" smtClean="0"/>
              <a:t>Matlab</a:t>
            </a:r>
            <a:r>
              <a:rPr lang="en-US" sz="1300" dirty="0" smtClean="0"/>
              <a:t> File 10%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To know more about plagiarism please refer to the following website: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linkClick r:id="rId2"/>
              </a:rPr>
              <a:t>https://www.plagiarism.org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Example for plagiarism checker: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www.grammarly.com/plagiarism-checker</a:t>
            </a:r>
            <a:r>
              <a:rPr lang="en-US" sz="16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434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dirty="0" smtClean="0"/>
              <a:t>If you have any questions regarding design, </a:t>
            </a:r>
          </a:p>
          <a:p>
            <a:pPr algn="ctr">
              <a:buNone/>
            </a:pPr>
            <a:r>
              <a:rPr lang="en-US" b="1" dirty="0" smtClean="0"/>
              <a:t>don’t hesitate to ask me</a:t>
            </a:r>
          </a:p>
          <a:p>
            <a:pPr algn="ctr">
              <a:buNone/>
            </a:pPr>
            <a:r>
              <a:rPr lang="en-US" b="1" dirty="0" smtClean="0"/>
              <a:t>!!!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There are three main categories of impeller type of impeller’s vane, which are used in the centrifugal pumps 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71" y="2533048"/>
            <a:ext cx="6707505" cy="21881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1391" y="489508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Radial Vane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2075" y="4895080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Backward Vanes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2380" y="489508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Forward Vanes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27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81500" y="6266657"/>
            <a:ext cx="7333849" cy="4548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Velocity Triangle of backward bladed centrifugal impeller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79" y="1356963"/>
            <a:ext cx="4929601" cy="4848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25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1980" y="6294119"/>
            <a:ext cx="4182979" cy="4889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Velocity Triangle at Inlet and Outlet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80" y="1493520"/>
            <a:ext cx="4645864" cy="48158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29" y="2971800"/>
            <a:ext cx="3179313" cy="1025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30" y="4619473"/>
            <a:ext cx="3225000" cy="1002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649" y="4333509"/>
            <a:ext cx="1347072" cy="205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845" y="2653962"/>
            <a:ext cx="1286770" cy="2272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63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1980" y="1690690"/>
            <a:ext cx="7678020" cy="46656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If a mass, </a:t>
            </a:r>
            <a:r>
              <a:rPr lang="en-US" i="1" dirty="0"/>
              <a:t>m</a:t>
            </a:r>
            <a:r>
              <a:rPr lang="en-US" dirty="0"/>
              <a:t>, rotates about an axis at a radius, </a:t>
            </a:r>
            <a:r>
              <a:rPr lang="en-US" i="1" dirty="0"/>
              <a:t>r</a:t>
            </a:r>
            <a:r>
              <a:rPr lang="en-US" dirty="0"/>
              <a:t>, and at a tangential velocity, </a:t>
            </a:r>
            <a:r>
              <a:rPr lang="en-US" i="1" dirty="0"/>
              <a:t>v</a:t>
            </a:r>
            <a:r>
              <a:rPr lang="en-US" dirty="0"/>
              <a:t>, then it has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angular </a:t>
            </a:r>
            <a:r>
              <a:rPr lang="en-US" dirty="0">
                <a:solidFill>
                  <a:srgbClr val="FF0000"/>
                </a:solidFill>
              </a:rPr>
              <a:t>momentum</a:t>
            </a:r>
            <a:r>
              <a:rPr lang="en-US" dirty="0"/>
              <a:t> of </a:t>
            </a:r>
            <a:r>
              <a:rPr lang="en-US" i="1" dirty="0" err="1"/>
              <a:t>mrv</a:t>
            </a:r>
            <a:r>
              <a:rPr lang="en-US" dirty="0"/>
              <a:t>. Furthermore, if the mass is a fluid that is continuously being </a:t>
            </a:r>
            <a:r>
              <a:rPr lang="en-US" dirty="0" smtClean="0"/>
              <a:t>replaced then </a:t>
            </a:r>
            <a:r>
              <a:rPr lang="en-US" dirty="0"/>
              <a:t>it becomes a mass flow, </a:t>
            </a:r>
            <a:r>
              <a:rPr lang="en-US" dirty="0" err="1"/>
              <a:t>d</a:t>
            </a:r>
            <a:r>
              <a:rPr lang="en-US" i="1" dirty="0" err="1"/>
              <a:t>m</a:t>
            </a:r>
            <a:r>
              <a:rPr lang="en-US" dirty="0"/>
              <a:t>/</a:t>
            </a:r>
            <a:r>
              <a:rPr lang="en-US" dirty="0" err="1"/>
              <a:t>d</a:t>
            </a:r>
            <a:r>
              <a:rPr lang="en-US" i="1" dirty="0" err="1"/>
              <a:t>t</a:t>
            </a:r>
            <a:r>
              <a:rPr lang="en-US" dirty="0"/>
              <a:t>, and a </a:t>
            </a:r>
            <a:r>
              <a:rPr lang="en-US" dirty="0">
                <a:solidFill>
                  <a:srgbClr val="FF0000"/>
                </a:solidFill>
              </a:rPr>
              <a:t>torque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, must be maintained that is equal to </a:t>
            </a:r>
            <a:r>
              <a:rPr lang="en-US" dirty="0" smtClean="0"/>
              <a:t>the corresponding </a:t>
            </a:r>
            <a:r>
              <a:rPr lang="en-US" dirty="0"/>
              <a:t>continuous rate of change of </a:t>
            </a:r>
            <a:r>
              <a:rPr lang="en-US" dirty="0" smtClean="0"/>
              <a:t>momentum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In the case of the centrifugal impeller depicted in Figure 10.3, the peripheral component of </a:t>
            </a:r>
            <a:r>
              <a:rPr lang="en-US" dirty="0" smtClean="0"/>
              <a:t>fluid velocity </a:t>
            </a:r>
            <a:r>
              <a:rPr lang="en-US" dirty="0"/>
              <a:t>is </a:t>
            </a:r>
            <a:r>
              <a:rPr lang="en-US" i="1" dirty="0"/>
              <a:t>C</a:t>
            </a:r>
            <a:r>
              <a:rPr lang="en-US" i="1" baseline="-25000" dirty="0"/>
              <a:t>u</a:t>
            </a:r>
            <a:r>
              <a:rPr lang="en-US" dirty="0"/>
              <a:t>. Hence the torque becomes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89" y="3366841"/>
            <a:ext cx="2970531" cy="509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89" y="4721906"/>
            <a:ext cx="3795119" cy="5104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79" y="4834950"/>
            <a:ext cx="697985" cy="3618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120" y="3454400"/>
            <a:ext cx="657344" cy="3256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26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1980" y="1690689"/>
            <a:ext cx="7617060" cy="48251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Consider the mass of fluid filling the space between two vanes and represented as </a:t>
            </a:r>
            <a:r>
              <a:rPr lang="en-US" i="1" dirty="0" err="1"/>
              <a:t>abcd</a:t>
            </a:r>
            <a:r>
              <a:rPr lang="en-US" i="1" dirty="0"/>
              <a:t> </a:t>
            </a:r>
            <a:r>
              <a:rPr lang="en-US" dirty="0" smtClean="0"/>
              <a:t>on Figure </a:t>
            </a:r>
            <a:r>
              <a:rPr lang="en-US" dirty="0"/>
              <a:t>10.3. At a moment, </a:t>
            </a:r>
            <a:r>
              <a:rPr lang="en-US" dirty="0" err="1"/>
              <a:t>d</a:t>
            </a:r>
            <a:r>
              <a:rPr lang="en-US" i="1" dirty="0" err="1"/>
              <a:t>t</a:t>
            </a:r>
            <a:r>
              <a:rPr lang="en-US" dirty="0"/>
              <a:t>, later it has moved to position </a:t>
            </a:r>
            <a:r>
              <a:rPr lang="en-US" dirty="0" err="1"/>
              <a:t>efgh</a:t>
            </a:r>
            <a:r>
              <a:rPr lang="en-US" dirty="0"/>
              <a:t>. The element </a:t>
            </a:r>
            <a:r>
              <a:rPr lang="en-US" dirty="0" err="1"/>
              <a:t>abfe</a:t>
            </a:r>
            <a:r>
              <a:rPr lang="en-US" dirty="0"/>
              <a:t> leaving </a:t>
            </a:r>
            <a:r>
              <a:rPr lang="en-US" dirty="0" smtClean="0"/>
              <a:t>the impeller </a:t>
            </a:r>
            <a:r>
              <a:rPr lang="en-US" dirty="0"/>
              <a:t>has mass </a:t>
            </a:r>
            <a:r>
              <a:rPr lang="en-US" dirty="0" err="1"/>
              <a:t>d</a:t>
            </a:r>
            <a:r>
              <a:rPr lang="en-US" i="1" dirty="0" err="1"/>
              <a:t>m</a:t>
            </a:r>
            <a:r>
              <a:rPr lang="en-US" i="1" dirty="0"/>
              <a:t> </a:t>
            </a:r>
            <a:r>
              <a:rPr lang="en-US" dirty="0"/>
              <a:t>and is equal to the mass of the element </a:t>
            </a:r>
            <a:r>
              <a:rPr lang="en-US" dirty="0" err="1"/>
              <a:t>cdhg</a:t>
            </a:r>
            <a:r>
              <a:rPr lang="en-US" dirty="0"/>
              <a:t> entering the impeller </a:t>
            </a:r>
            <a:r>
              <a:rPr lang="en-US" dirty="0" smtClean="0"/>
              <a:t>during the </a:t>
            </a:r>
            <a:r>
              <a:rPr lang="en-US" dirty="0"/>
              <a:t>same time. The volume represented by </a:t>
            </a:r>
            <a:r>
              <a:rPr lang="en-US" dirty="0" err="1"/>
              <a:t>abgh</a:t>
            </a:r>
            <a:r>
              <a:rPr lang="en-US" dirty="0"/>
              <a:t> has effectively remained in the same </a:t>
            </a:r>
            <a:r>
              <a:rPr lang="en-US" dirty="0" smtClean="0"/>
              <a:t>position and </a:t>
            </a:r>
            <a:r>
              <a:rPr lang="en-US" dirty="0"/>
              <a:t>has not, therefore, changed its angular momentum. The increase in angular momentum </a:t>
            </a:r>
            <a:r>
              <a:rPr lang="en-US" dirty="0" smtClean="0"/>
              <a:t>is that </a:t>
            </a:r>
            <a:r>
              <a:rPr lang="en-US" dirty="0"/>
              <a:t>due to the elements </a:t>
            </a:r>
            <a:r>
              <a:rPr lang="en-US" dirty="0" err="1"/>
              <a:t>abfe</a:t>
            </a:r>
            <a:r>
              <a:rPr lang="en-US" dirty="0"/>
              <a:t> and </a:t>
            </a:r>
            <a:r>
              <a:rPr lang="en-US" dirty="0" err="1"/>
              <a:t>cdhg</a:t>
            </a:r>
            <a:r>
              <a:rPr lang="en-US" dirty="0"/>
              <a:t>. Then, from equation (10.5) applied across the inlet </a:t>
            </a:r>
            <a:r>
              <a:rPr lang="en-US" dirty="0" smtClean="0"/>
              <a:t>and outlet </a:t>
            </a:r>
            <a:r>
              <a:rPr lang="en-US" dirty="0"/>
              <a:t>locations,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8" y="4172391"/>
            <a:ext cx="3884612" cy="506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68" y="4759047"/>
            <a:ext cx="2827972" cy="573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270" y="4354927"/>
            <a:ext cx="611570" cy="295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148" y="5419500"/>
            <a:ext cx="4270692" cy="5451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72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1980" y="1690689"/>
            <a:ext cx="7617060" cy="48251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Giving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Now the power consumed by the impeller, </a:t>
            </a:r>
            <a:r>
              <a:rPr lang="en-US" i="1" dirty="0"/>
              <a:t>P</a:t>
            </a:r>
            <a:r>
              <a:rPr lang="en-US" i="1" baseline="-25000" dirty="0"/>
              <a:t>ow</a:t>
            </a:r>
            <a:r>
              <a:rPr lang="en-US" i="1" dirty="0"/>
              <a:t> </a:t>
            </a:r>
            <a:r>
              <a:rPr lang="en-US" dirty="0"/>
              <a:t>is equal to the rate of doing mechanical work,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60" y="2049874"/>
            <a:ext cx="5075893" cy="3613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60" y="2036747"/>
            <a:ext cx="783590" cy="3541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081" y="3182532"/>
            <a:ext cx="783590" cy="3128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949" y="3133414"/>
            <a:ext cx="4486251" cy="3496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919" y="3746230"/>
            <a:ext cx="5991014" cy="3503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421" y="4419427"/>
            <a:ext cx="6946499" cy="3490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1359" y="4960317"/>
            <a:ext cx="7301992" cy="583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2779" y="5719822"/>
            <a:ext cx="6468981" cy="4778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6805" y="4419428"/>
            <a:ext cx="768893" cy="309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2647" y="5789024"/>
            <a:ext cx="753090" cy="2930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3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Bladed Centrifugal Impeller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138-FD51-4AE2-A5CB-428468EA03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138" y="2342292"/>
            <a:ext cx="738664" cy="4173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ookman Old Style" pitchFamily="18" charset="0"/>
              </a:rPr>
              <a:t>Design of Impeller</a:t>
            </a:r>
            <a:endParaRPr lang="en-US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80" y="1697678"/>
            <a:ext cx="7790763" cy="3026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84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879</Words>
  <Application>Microsoft Office PowerPoint</Application>
  <PresentationFormat>On-screen Show (4:3)</PresentationFormat>
  <Paragraphs>147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Design Aspects Turbo-machines Laboratory Turbo-machines</vt:lpstr>
      <vt:lpstr>Centrifugal Impeller</vt:lpstr>
      <vt:lpstr>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Backward Bladed Centrifugal Impeller</vt:lpstr>
      <vt:lpstr>Assignment</vt:lpstr>
      <vt:lpstr>Assignment</vt:lpstr>
      <vt:lpstr>Assignment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ABCD</dc:creator>
  <cp:lastModifiedBy>User</cp:lastModifiedBy>
  <cp:revision>156</cp:revision>
  <dcterms:created xsi:type="dcterms:W3CDTF">2017-11-27T11:14:10Z</dcterms:created>
  <dcterms:modified xsi:type="dcterms:W3CDTF">2018-12-02T09:06:18Z</dcterms:modified>
</cp:coreProperties>
</file>