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70" r:id="rId5"/>
    <p:sldId id="268" r:id="rId6"/>
    <p:sldId id="271" r:id="rId7"/>
    <p:sldId id="269" r:id="rId8"/>
    <p:sldId id="267" r:id="rId9"/>
    <p:sldId id="260" r:id="rId10"/>
    <p:sldId id="261" r:id="rId11"/>
    <p:sldId id="262" r:id="rId12"/>
    <p:sldId id="264" r:id="rId13"/>
    <p:sldId id="263"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latin typeface="Times New Roman" panose="02020603050405020304" pitchFamily="18" charset="0"/>
                <a:cs typeface="Times New Roman" panose="02020603050405020304" pitchFamily="18" charset="0"/>
              </a:rPr>
              <a:t>Gantt Chart</a:t>
            </a:r>
          </a:p>
        </c:rich>
      </c:tx>
      <c:overlay val="0"/>
      <c:spPr>
        <a:noFill/>
        <a:ln>
          <a:noFill/>
        </a:ln>
        <a:effectLst/>
      </c:spPr>
    </c:title>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Sheet1!$A$2:$A$5</c:f>
              <c:strCache>
                <c:ptCount val="4"/>
                <c:pt idx="0">
                  <c:v>Tunnel Characterization</c:v>
                </c:pt>
                <c:pt idx="1">
                  <c:v>Mounting and instrumentation System</c:v>
                </c:pt>
                <c:pt idx="2">
                  <c:v>Flow visualization</c:v>
                </c:pt>
                <c:pt idx="3">
                  <c:v>Post Processing and reporting</c:v>
                </c:pt>
              </c:strCache>
            </c:strRef>
          </c:cat>
          <c:val>
            <c:numRef>
              <c:f>Sheet1!$B$2:$B$5</c:f>
              <c:numCache>
                <c:formatCode>m/d/yyyy</c:formatCode>
                <c:ptCount val="4"/>
                <c:pt idx="0">
                  <c:v>43463</c:v>
                </c:pt>
                <c:pt idx="1">
                  <c:v>43553</c:v>
                </c:pt>
                <c:pt idx="2">
                  <c:v>43614</c:v>
                </c:pt>
                <c:pt idx="3">
                  <c:v>43675</c:v>
                </c:pt>
              </c:numCache>
            </c:numRef>
          </c:val>
          <c:extLst>
            <c:ext xmlns:c16="http://schemas.microsoft.com/office/drawing/2014/chart" uri="{C3380CC4-5D6E-409C-BE32-E72D297353CC}">
              <c16:uniqueId val="{00000000-0188-4333-BFC9-BBAE8458186A}"/>
            </c:ext>
          </c:extLst>
        </c:ser>
        <c:ser>
          <c:idx val="1"/>
          <c:order val="1"/>
          <c:tx>
            <c:strRef>
              <c:f>Sheet1!$C$1</c:f>
              <c:strCache>
                <c:ptCount val="1"/>
                <c:pt idx="0">
                  <c:v>Days for Completion</c:v>
                </c:pt>
              </c:strCache>
            </c:strRef>
          </c:tx>
          <c:spPr>
            <a:solidFill>
              <a:schemeClr val="accent2"/>
            </a:solidFill>
            <a:ln>
              <a:noFill/>
            </a:ln>
            <a:effectLst/>
          </c:spPr>
          <c:invertIfNegative val="0"/>
          <c:cat>
            <c:strRef>
              <c:f>Sheet1!$A$2:$A$5</c:f>
              <c:strCache>
                <c:ptCount val="4"/>
                <c:pt idx="0">
                  <c:v>Tunnel Characterization</c:v>
                </c:pt>
                <c:pt idx="1">
                  <c:v>Mounting and instrumentation System</c:v>
                </c:pt>
                <c:pt idx="2">
                  <c:v>Flow visualization</c:v>
                </c:pt>
                <c:pt idx="3">
                  <c:v>Post Processing and reporting</c:v>
                </c:pt>
              </c:strCache>
            </c:strRef>
          </c:cat>
          <c:val>
            <c:numRef>
              <c:f>Sheet1!$C$2:$C$5</c:f>
              <c:numCache>
                <c:formatCode>General</c:formatCode>
                <c:ptCount val="4"/>
                <c:pt idx="0">
                  <c:v>90</c:v>
                </c:pt>
                <c:pt idx="1">
                  <c:v>60</c:v>
                </c:pt>
                <c:pt idx="2">
                  <c:v>60</c:v>
                </c:pt>
                <c:pt idx="3">
                  <c:v>30</c:v>
                </c:pt>
              </c:numCache>
            </c:numRef>
          </c:val>
          <c:extLst>
            <c:ext xmlns:c16="http://schemas.microsoft.com/office/drawing/2014/chart" uri="{C3380CC4-5D6E-409C-BE32-E72D297353CC}">
              <c16:uniqueId val="{00000001-0188-4333-BFC9-BBAE8458186A}"/>
            </c:ext>
          </c:extLst>
        </c:ser>
        <c:dLbls>
          <c:showLegendKey val="0"/>
          <c:showVal val="0"/>
          <c:showCatName val="0"/>
          <c:showSerName val="0"/>
          <c:showPercent val="0"/>
          <c:showBubbleSize val="0"/>
        </c:dLbls>
        <c:gapWidth val="95"/>
        <c:overlap val="100"/>
        <c:axId val="176841472"/>
        <c:axId val="176843008"/>
      </c:barChart>
      <c:catAx>
        <c:axId val="17684147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843008"/>
        <c:crosses val="autoZero"/>
        <c:auto val="1"/>
        <c:lblAlgn val="ctr"/>
        <c:lblOffset val="100"/>
        <c:noMultiLvlLbl val="0"/>
      </c:catAx>
      <c:valAx>
        <c:axId val="176843008"/>
        <c:scaling>
          <c:orientation val="minMax"/>
          <c:min val="43463"/>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8414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C5E547-18B4-48A1-8B39-1581CD4CE23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B92C6C6-3679-4AD2-8943-95F6075DDA48}">
      <dgm:prSet phldrT="[Text]"/>
      <dgm:spPr/>
      <dgm:t>
        <a:bodyPr/>
        <a:lstStyle/>
        <a:p>
          <a:r>
            <a:rPr lang="en-US" dirty="0"/>
            <a:t>Familiarizing to the wind tunnel mechanism  </a:t>
          </a:r>
        </a:p>
      </dgm:t>
    </dgm:pt>
    <dgm:pt modelId="{0C1D615E-65A4-46F1-954F-906556DCE7B7}" type="parTrans" cxnId="{65DF13E4-3581-44E6-A478-0ACE83938D60}">
      <dgm:prSet/>
      <dgm:spPr/>
      <dgm:t>
        <a:bodyPr/>
        <a:lstStyle/>
        <a:p>
          <a:endParaRPr lang="en-US"/>
        </a:p>
      </dgm:t>
    </dgm:pt>
    <dgm:pt modelId="{A3FEE8A5-38F0-4DAD-8ED0-BE0930DDD774}" type="sibTrans" cxnId="{65DF13E4-3581-44E6-A478-0ACE83938D60}">
      <dgm:prSet/>
      <dgm:spPr/>
      <dgm:t>
        <a:bodyPr/>
        <a:lstStyle/>
        <a:p>
          <a:endParaRPr lang="en-US"/>
        </a:p>
      </dgm:t>
    </dgm:pt>
    <dgm:pt modelId="{F01E060A-AA84-46E8-BA06-511813F18854}">
      <dgm:prSet phldrT="[Text]"/>
      <dgm:spPr/>
      <dgm:t>
        <a:bodyPr/>
        <a:lstStyle/>
        <a:p>
          <a:r>
            <a:rPr lang="en-US" dirty="0"/>
            <a:t>Design and simulation for proper instrumentation   </a:t>
          </a:r>
        </a:p>
      </dgm:t>
    </dgm:pt>
    <dgm:pt modelId="{609DA90C-04A4-4297-9BC0-A70D16700E49}" type="parTrans" cxnId="{C2255D53-5E4A-4E12-BC37-40BBEC19A59E}">
      <dgm:prSet/>
      <dgm:spPr/>
      <dgm:t>
        <a:bodyPr/>
        <a:lstStyle/>
        <a:p>
          <a:endParaRPr lang="en-US"/>
        </a:p>
      </dgm:t>
    </dgm:pt>
    <dgm:pt modelId="{19706EE9-D3ED-47BD-A75D-708B5568C79B}" type="sibTrans" cxnId="{C2255D53-5E4A-4E12-BC37-40BBEC19A59E}">
      <dgm:prSet/>
      <dgm:spPr/>
      <dgm:t>
        <a:bodyPr/>
        <a:lstStyle/>
        <a:p>
          <a:endParaRPr lang="en-US"/>
        </a:p>
      </dgm:t>
    </dgm:pt>
    <dgm:pt modelId="{2BAC60E1-E476-40DA-AE8A-46E703A9AB4F}">
      <dgm:prSet phldrT="[Text]"/>
      <dgm:spPr/>
      <dgm:t>
        <a:bodyPr/>
        <a:lstStyle/>
        <a:p>
          <a:r>
            <a:rPr lang="en-US" dirty="0"/>
            <a:t>Fulfilling requirements of the wind tunnel in the department </a:t>
          </a:r>
        </a:p>
      </dgm:t>
    </dgm:pt>
    <dgm:pt modelId="{471392F5-7129-47F9-BE4B-17BC07465588}" type="parTrans" cxnId="{3A56EB83-B534-44FE-B9BF-603FF1D5A5CC}">
      <dgm:prSet/>
      <dgm:spPr/>
      <dgm:t>
        <a:bodyPr/>
        <a:lstStyle/>
        <a:p>
          <a:endParaRPr lang="en-US"/>
        </a:p>
      </dgm:t>
    </dgm:pt>
    <dgm:pt modelId="{BD8902A7-E541-4C31-BE43-9C89668B68F1}" type="sibTrans" cxnId="{3A56EB83-B534-44FE-B9BF-603FF1D5A5CC}">
      <dgm:prSet/>
      <dgm:spPr/>
      <dgm:t>
        <a:bodyPr/>
        <a:lstStyle/>
        <a:p>
          <a:endParaRPr lang="en-US"/>
        </a:p>
      </dgm:t>
    </dgm:pt>
    <dgm:pt modelId="{CEC143E2-9BAC-474B-803D-633A1E34C6D2}">
      <dgm:prSet phldrT="[Text]"/>
      <dgm:spPr/>
      <dgm:t>
        <a:bodyPr/>
        <a:lstStyle/>
        <a:p>
          <a:r>
            <a:rPr lang="en-US" dirty="0" err="1"/>
            <a:t>Testings</a:t>
          </a:r>
          <a:r>
            <a:rPr lang="en-US" dirty="0"/>
            <a:t> of the tunnel </a:t>
          </a:r>
        </a:p>
      </dgm:t>
    </dgm:pt>
    <dgm:pt modelId="{F222DA6F-ECDE-4027-845A-1DE18A3D8804}" type="parTrans" cxnId="{A098E1CC-B6EE-4362-AEB9-3B03A4293E9C}">
      <dgm:prSet/>
      <dgm:spPr/>
    </dgm:pt>
    <dgm:pt modelId="{4E9B40E0-EB37-4E89-BD6B-769BF0E2261E}" type="sibTrans" cxnId="{A098E1CC-B6EE-4362-AEB9-3B03A4293E9C}">
      <dgm:prSet/>
      <dgm:spPr/>
    </dgm:pt>
    <dgm:pt modelId="{9A2D527C-322E-4215-92D9-ADF761B63E42}" type="pres">
      <dgm:prSet presAssocID="{C3C5E547-18B4-48A1-8B39-1581CD4CE238}" presName="diagram" presStyleCnt="0">
        <dgm:presLayoutVars>
          <dgm:dir/>
          <dgm:resizeHandles val="exact"/>
        </dgm:presLayoutVars>
      </dgm:prSet>
      <dgm:spPr/>
    </dgm:pt>
    <dgm:pt modelId="{0D59CEA8-1EE3-4FDF-9CA8-DA00222CEAB4}" type="pres">
      <dgm:prSet presAssocID="{EB92C6C6-3679-4AD2-8943-95F6075DDA48}" presName="node" presStyleLbl="node1" presStyleIdx="0" presStyleCnt="4">
        <dgm:presLayoutVars>
          <dgm:bulletEnabled val="1"/>
        </dgm:presLayoutVars>
      </dgm:prSet>
      <dgm:spPr/>
    </dgm:pt>
    <dgm:pt modelId="{9E16C814-9A82-4F16-AFA1-4B5B6D361FE4}" type="pres">
      <dgm:prSet presAssocID="{A3FEE8A5-38F0-4DAD-8ED0-BE0930DDD774}" presName="sibTrans" presStyleCnt="0"/>
      <dgm:spPr/>
    </dgm:pt>
    <dgm:pt modelId="{DFFB06A8-83CA-4042-9343-FF4383C72599}" type="pres">
      <dgm:prSet presAssocID="{F01E060A-AA84-46E8-BA06-511813F18854}" presName="node" presStyleLbl="node1" presStyleIdx="1" presStyleCnt="4">
        <dgm:presLayoutVars>
          <dgm:bulletEnabled val="1"/>
        </dgm:presLayoutVars>
      </dgm:prSet>
      <dgm:spPr/>
    </dgm:pt>
    <dgm:pt modelId="{F1F82DD4-F7C2-4064-8FC7-710706F567CC}" type="pres">
      <dgm:prSet presAssocID="{19706EE9-D3ED-47BD-A75D-708B5568C79B}" presName="sibTrans" presStyleCnt="0"/>
      <dgm:spPr/>
    </dgm:pt>
    <dgm:pt modelId="{88076F0C-FA0D-4C54-BB7A-3BC22E64F4A5}" type="pres">
      <dgm:prSet presAssocID="{2BAC60E1-E476-40DA-AE8A-46E703A9AB4F}" presName="node" presStyleLbl="node1" presStyleIdx="2" presStyleCnt="4">
        <dgm:presLayoutVars>
          <dgm:bulletEnabled val="1"/>
        </dgm:presLayoutVars>
      </dgm:prSet>
      <dgm:spPr/>
    </dgm:pt>
    <dgm:pt modelId="{C9FD2017-BF93-44BE-8231-C8B3055FAC06}" type="pres">
      <dgm:prSet presAssocID="{BD8902A7-E541-4C31-BE43-9C89668B68F1}" presName="sibTrans" presStyleCnt="0"/>
      <dgm:spPr/>
    </dgm:pt>
    <dgm:pt modelId="{5A00481D-A474-4E65-893B-0037E5848897}" type="pres">
      <dgm:prSet presAssocID="{CEC143E2-9BAC-474B-803D-633A1E34C6D2}" presName="node" presStyleLbl="node1" presStyleIdx="3" presStyleCnt="4">
        <dgm:presLayoutVars>
          <dgm:bulletEnabled val="1"/>
        </dgm:presLayoutVars>
      </dgm:prSet>
      <dgm:spPr/>
    </dgm:pt>
  </dgm:ptLst>
  <dgm:cxnLst>
    <dgm:cxn modelId="{484E4216-D5BC-4037-A0EF-BBC599D3DF14}" type="presOf" srcId="{2BAC60E1-E476-40DA-AE8A-46E703A9AB4F}" destId="{88076F0C-FA0D-4C54-BB7A-3BC22E64F4A5}" srcOrd="0" destOrd="0" presId="urn:microsoft.com/office/officeart/2005/8/layout/default"/>
    <dgm:cxn modelId="{19FC8264-AC4D-4D2D-9796-2BF925414C03}" type="presOf" srcId="{CEC143E2-9BAC-474B-803D-633A1E34C6D2}" destId="{5A00481D-A474-4E65-893B-0037E5848897}" srcOrd="0" destOrd="0" presId="urn:microsoft.com/office/officeart/2005/8/layout/default"/>
    <dgm:cxn modelId="{C2255D53-5E4A-4E12-BC37-40BBEC19A59E}" srcId="{C3C5E547-18B4-48A1-8B39-1581CD4CE238}" destId="{F01E060A-AA84-46E8-BA06-511813F18854}" srcOrd="1" destOrd="0" parTransId="{609DA90C-04A4-4297-9BC0-A70D16700E49}" sibTransId="{19706EE9-D3ED-47BD-A75D-708B5568C79B}"/>
    <dgm:cxn modelId="{C0EFE959-9F6B-4EE0-AF39-FD5A17107BCD}" type="presOf" srcId="{C3C5E547-18B4-48A1-8B39-1581CD4CE238}" destId="{9A2D527C-322E-4215-92D9-ADF761B63E42}" srcOrd="0" destOrd="0" presId="urn:microsoft.com/office/officeart/2005/8/layout/default"/>
    <dgm:cxn modelId="{3A56EB83-B534-44FE-B9BF-603FF1D5A5CC}" srcId="{C3C5E547-18B4-48A1-8B39-1581CD4CE238}" destId="{2BAC60E1-E476-40DA-AE8A-46E703A9AB4F}" srcOrd="2" destOrd="0" parTransId="{471392F5-7129-47F9-BE4B-17BC07465588}" sibTransId="{BD8902A7-E541-4C31-BE43-9C89668B68F1}"/>
    <dgm:cxn modelId="{B72393A4-AC72-499A-B01B-F22FADD8A26E}" type="presOf" srcId="{EB92C6C6-3679-4AD2-8943-95F6075DDA48}" destId="{0D59CEA8-1EE3-4FDF-9CA8-DA00222CEAB4}" srcOrd="0" destOrd="0" presId="urn:microsoft.com/office/officeart/2005/8/layout/default"/>
    <dgm:cxn modelId="{57DEA1C1-3E3F-458E-89E4-782AF6DF43B3}" type="presOf" srcId="{F01E060A-AA84-46E8-BA06-511813F18854}" destId="{DFFB06A8-83CA-4042-9343-FF4383C72599}" srcOrd="0" destOrd="0" presId="urn:microsoft.com/office/officeart/2005/8/layout/default"/>
    <dgm:cxn modelId="{A098E1CC-B6EE-4362-AEB9-3B03A4293E9C}" srcId="{C3C5E547-18B4-48A1-8B39-1581CD4CE238}" destId="{CEC143E2-9BAC-474B-803D-633A1E34C6D2}" srcOrd="3" destOrd="0" parTransId="{F222DA6F-ECDE-4027-845A-1DE18A3D8804}" sibTransId="{4E9B40E0-EB37-4E89-BD6B-769BF0E2261E}"/>
    <dgm:cxn modelId="{65DF13E4-3581-44E6-A478-0ACE83938D60}" srcId="{C3C5E547-18B4-48A1-8B39-1581CD4CE238}" destId="{EB92C6C6-3679-4AD2-8943-95F6075DDA48}" srcOrd="0" destOrd="0" parTransId="{0C1D615E-65A4-46F1-954F-906556DCE7B7}" sibTransId="{A3FEE8A5-38F0-4DAD-8ED0-BE0930DDD774}"/>
    <dgm:cxn modelId="{EB113AF3-1EC9-40D7-B80E-C84310C21453}" type="presParOf" srcId="{9A2D527C-322E-4215-92D9-ADF761B63E42}" destId="{0D59CEA8-1EE3-4FDF-9CA8-DA00222CEAB4}" srcOrd="0" destOrd="0" presId="urn:microsoft.com/office/officeart/2005/8/layout/default"/>
    <dgm:cxn modelId="{3C215BE3-52CB-4AD5-8F87-2DACEA8D55DE}" type="presParOf" srcId="{9A2D527C-322E-4215-92D9-ADF761B63E42}" destId="{9E16C814-9A82-4F16-AFA1-4B5B6D361FE4}" srcOrd="1" destOrd="0" presId="urn:microsoft.com/office/officeart/2005/8/layout/default"/>
    <dgm:cxn modelId="{FD017994-6E10-4F54-8C72-00B521BBC8E5}" type="presParOf" srcId="{9A2D527C-322E-4215-92D9-ADF761B63E42}" destId="{DFFB06A8-83CA-4042-9343-FF4383C72599}" srcOrd="2" destOrd="0" presId="urn:microsoft.com/office/officeart/2005/8/layout/default"/>
    <dgm:cxn modelId="{FB692817-9C8E-47D3-B5FE-E4529899AE21}" type="presParOf" srcId="{9A2D527C-322E-4215-92D9-ADF761B63E42}" destId="{F1F82DD4-F7C2-4064-8FC7-710706F567CC}" srcOrd="3" destOrd="0" presId="urn:microsoft.com/office/officeart/2005/8/layout/default"/>
    <dgm:cxn modelId="{274C028F-6738-4F1A-BA30-C0064B903159}" type="presParOf" srcId="{9A2D527C-322E-4215-92D9-ADF761B63E42}" destId="{88076F0C-FA0D-4C54-BB7A-3BC22E64F4A5}" srcOrd="4" destOrd="0" presId="urn:microsoft.com/office/officeart/2005/8/layout/default"/>
    <dgm:cxn modelId="{956239E1-09D7-494A-9344-E4ADEC20769F}" type="presParOf" srcId="{9A2D527C-322E-4215-92D9-ADF761B63E42}" destId="{C9FD2017-BF93-44BE-8231-C8B3055FAC06}" srcOrd="5" destOrd="0" presId="urn:microsoft.com/office/officeart/2005/8/layout/default"/>
    <dgm:cxn modelId="{0EE94EBA-471C-4AFE-B862-94566DB7DDFC}" type="presParOf" srcId="{9A2D527C-322E-4215-92D9-ADF761B63E42}" destId="{5A00481D-A474-4E65-893B-0037E584889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B19CDB-96EF-45C6-85C9-18BD8C3DCCE1}" type="doc">
      <dgm:prSet loTypeId="urn:microsoft.com/office/officeart/2005/8/layout/process1" loCatId="process" qsTypeId="urn:microsoft.com/office/officeart/2005/8/quickstyle/simple1" qsCatId="simple" csTypeId="urn:microsoft.com/office/officeart/2005/8/colors/accent1_2" csCatId="accent1" phldr="1"/>
      <dgm:spPr/>
    </dgm:pt>
    <dgm:pt modelId="{9581D628-C8BD-4C36-81EF-FE746F93795F}">
      <dgm:prSet phldrT="[Text]"/>
      <dgm:spPr/>
      <dgm:t>
        <a:bodyPr/>
        <a:lstStyle/>
        <a:p>
          <a:r>
            <a:rPr lang="en-US" b="1"/>
            <a:t>Literature review</a:t>
          </a:r>
          <a:endParaRPr lang="en-US"/>
        </a:p>
      </dgm:t>
    </dgm:pt>
    <dgm:pt modelId="{A01D2DC4-B06A-4F39-8DEE-5759C2617C1D}" type="parTrans" cxnId="{7A38C784-E275-4742-BFD1-BD5C096A1626}">
      <dgm:prSet/>
      <dgm:spPr/>
      <dgm:t>
        <a:bodyPr/>
        <a:lstStyle/>
        <a:p>
          <a:endParaRPr lang="en-US"/>
        </a:p>
      </dgm:t>
    </dgm:pt>
    <dgm:pt modelId="{5F15DF2F-59FC-4BF9-AFB2-2CB7C2200E62}" type="sibTrans" cxnId="{7A38C784-E275-4742-BFD1-BD5C096A1626}">
      <dgm:prSet/>
      <dgm:spPr/>
      <dgm:t>
        <a:bodyPr/>
        <a:lstStyle/>
        <a:p>
          <a:endParaRPr lang="en-US"/>
        </a:p>
      </dgm:t>
    </dgm:pt>
    <dgm:pt modelId="{CC2EA4CF-B2F7-49EF-B069-EEE822C32F34}">
      <dgm:prSet phldrT="[Text]"/>
      <dgm:spPr/>
      <dgm:t>
        <a:bodyPr/>
        <a:lstStyle/>
        <a:p>
          <a:r>
            <a:rPr lang="en-US" b="1" dirty="0"/>
            <a:t>Accessories Selection and maintenance of Wind tunnel</a:t>
          </a:r>
          <a:endParaRPr lang="en-US" dirty="0"/>
        </a:p>
      </dgm:t>
    </dgm:pt>
    <dgm:pt modelId="{C49796C3-783E-4827-B61D-6F3C12E6F1DD}" type="parTrans" cxnId="{89A56978-302E-45E7-B6D7-49D2D5C766AA}">
      <dgm:prSet/>
      <dgm:spPr/>
      <dgm:t>
        <a:bodyPr/>
        <a:lstStyle/>
        <a:p>
          <a:endParaRPr lang="en-US"/>
        </a:p>
      </dgm:t>
    </dgm:pt>
    <dgm:pt modelId="{384C20BE-5EB7-45A1-BA31-4AB3B0AAAC9B}" type="sibTrans" cxnId="{89A56978-302E-45E7-B6D7-49D2D5C766AA}">
      <dgm:prSet/>
      <dgm:spPr/>
      <dgm:t>
        <a:bodyPr/>
        <a:lstStyle/>
        <a:p>
          <a:endParaRPr lang="en-US"/>
        </a:p>
      </dgm:t>
    </dgm:pt>
    <dgm:pt modelId="{F03AF391-A6E4-4162-B3D1-8809F6C6F01D}">
      <dgm:prSet phldrT="[Text]"/>
      <dgm:spPr/>
      <dgm:t>
        <a:bodyPr/>
        <a:lstStyle/>
        <a:p>
          <a:r>
            <a:rPr lang="en-US" b="1" dirty="0"/>
            <a:t>Design and simulation of instrumentation</a:t>
          </a:r>
          <a:endParaRPr lang="en-US" dirty="0"/>
        </a:p>
      </dgm:t>
    </dgm:pt>
    <dgm:pt modelId="{F7FA7D5C-6B07-4A61-8237-35858AC0D58F}" type="parTrans" cxnId="{813519D9-C233-4FC9-9481-BC36B3D90277}">
      <dgm:prSet/>
      <dgm:spPr/>
      <dgm:t>
        <a:bodyPr/>
        <a:lstStyle/>
        <a:p>
          <a:endParaRPr lang="en-US"/>
        </a:p>
      </dgm:t>
    </dgm:pt>
    <dgm:pt modelId="{E0B9E733-0F4E-4DEC-9292-37968479128F}" type="sibTrans" cxnId="{813519D9-C233-4FC9-9481-BC36B3D90277}">
      <dgm:prSet/>
      <dgm:spPr/>
      <dgm:t>
        <a:bodyPr/>
        <a:lstStyle/>
        <a:p>
          <a:endParaRPr lang="en-US"/>
        </a:p>
      </dgm:t>
    </dgm:pt>
    <dgm:pt modelId="{FD13C090-61F2-4AF9-9AB9-7903D3DBC51D}">
      <dgm:prSet phldrT="[Text]"/>
      <dgm:spPr/>
      <dgm:t>
        <a:bodyPr/>
        <a:lstStyle/>
        <a:p>
          <a:r>
            <a:rPr lang="en-US" b="1" dirty="0"/>
            <a:t>Fabrication of test model</a:t>
          </a:r>
        </a:p>
      </dgm:t>
    </dgm:pt>
    <dgm:pt modelId="{25DCD37C-F845-47B3-A0D4-8910F6071EAA}" type="sibTrans" cxnId="{C136FBC2-775E-4A2C-96FA-3A5CDFB5959A}">
      <dgm:prSet/>
      <dgm:spPr/>
      <dgm:t>
        <a:bodyPr/>
        <a:lstStyle/>
        <a:p>
          <a:endParaRPr lang="en-US"/>
        </a:p>
      </dgm:t>
    </dgm:pt>
    <dgm:pt modelId="{7B80248A-B1B7-4261-850D-B951759C6C5C}" type="parTrans" cxnId="{C136FBC2-775E-4A2C-96FA-3A5CDFB5959A}">
      <dgm:prSet/>
      <dgm:spPr/>
      <dgm:t>
        <a:bodyPr/>
        <a:lstStyle/>
        <a:p>
          <a:endParaRPr lang="en-US"/>
        </a:p>
      </dgm:t>
    </dgm:pt>
    <dgm:pt modelId="{DCBD1797-35C6-49DE-8672-01DD5F6EE6A0}">
      <dgm:prSet phldrT="[Text]"/>
      <dgm:spPr/>
      <dgm:t>
        <a:bodyPr/>
        <a:lstStyle/>
        <a:p>
          <a:r>
            <a:rPr lang="en-US" b="1" dirty="0"/>
            <a:t>Tunnel testing and comparison with CFD results</a:t>
          </a:r>
        </a:p>
      </dgm:t>
    </dgm:pt>
    <dgm:pt modelId="{7B67381C-4603-4013-BFA7-B5C910A5E9AE}" type="parTrans" cxnId="{989F0BD5-84C0-4943-A0AD-EF9BE23FC440}">
      <dgm:prSet/>
      <dgm:spPr/>
      <dgm:t>
        <a:bodyPr/>
        <a:lstStyle/>
        <a:p>
          <a:endParaRPr lang="en-US"/>
        </a:p>
      </dgm:t>
    </dgm:pt>
    <dgm:pt modelId="{1003E4F5-16DA-452A-A154-A50BAD757815}" type="sibTrans" cxnId="{989F0BD5-84C0-4943-A0AD-EF9BE23FC440}">
      <dgm:prSet/>
      <dgm:spPr/>
      <dgm:t>
        <a:bodyPr/>
        <a:lstStyle/>
        <a:p>
          <a:endParaRPr lang="en-US"/>
        </a:p>
      </dgm:t>
    </dgm:pt>
    <dgm:pt modelId="{717BF684-C840-42ED-A976-59C6D197AEF4}" type="pres">
      <dgm:prSet presAssocID="{29B19CDB-96EF-45C6-85C9-18BD8C3DCCE1}" presName="Name0" presStyleCnt="0">
        <dgm:presLayoutVars>
          <dgm:dir/>
          <dgm:resizeHandles val="exact"/>
        </dgm:presLayoutVars>
      </dgm:prSet>
      <dgm:spPr/>
    </dgm:pt>
    <dgm:pt modelId="{262A7BC8-A676-465E-8487-669BB3FCD89E}" type="pres">
      <dgm:prSet presAssocID="{9581D628-C8BD-4C36-81EF-FE746F93795F}" presName="node" presStyleLbl="node1" presStyleIdx="0" presStyleCnt="5" custScaleX="217132" custScaleY="187946" custLinFactX="56163" custLinFactY="-68169" custLinFactNeighborX="100000" custLinFactNeighborY="-100000">
        <dgm:presLayoutVars>
          <dgm:bulletEnabled val="1"/>
        </dgm:presLayoutVars>
      </dgm:prSet>
      <dgm:spPr/>
    </dgm:pt>
    <dgm:pt modelId="{E58F698F-7E9B-4146-87CB-1F2A5ED22DA5}" type="pres">
      <dgm:prSet presAssocID="{5F15DF2F-59FC-4BF9-AFB2-2CB7C2200E62}" presName="sibTrans" presStyleLbl="sibTrans2D1" presStyleIdx="0" presStyleCnt="4"/>
      <dgm:spPr/>
    </dgm:pt>
    <dgm:pt modelId="{6638F349-C2C3-4366-904F-8539E975B43E}" type="pres">
      <dgm:prSet presAssocID="{5F15DF2F-59FC-4BF9-AFB2-2CB7C2200E62}" presName="connectorText" presStyleLbl="sibTrans2D1" presStyleIdx="0" presStyleCnt="4"/>
      <dgm:spPr/>
    </dgm:pt>
    <dgm:pt modelId="{93EED11C-C015-4853-98BF-A98D88F4B96C}" type="pres">
      <dgm:prSet presAssocID="{CC2EA4CF-B2F7-49EF-B069-EEE822C32F34}" presName="node" presStyleLbl="node1" presStyleIdx="1" presStyleCnt="5" custScaleX="205433" custScaleY="187946" custLinFactX="108657" custLinFactY="-68169" custLinFactNeighborX="200000" custLinFactNeighborY="-100000">
        <dgm:presLayoutVars>
          <dgm:bulletEnabled val="1"/>
        </dgm:presLayoutVars>
      </dgm:prSet>
      <dgm:spPr/>
    </dgm:pt>
    <dgm:pt modelId="{A2E5BA6F-E14D-424D-8294-FE8CF541FC3D}" type="pres">
      <dgm:prSet presAssocID="{384C20BE-5EB7-45A1-BA31-4AB3B0AAAC9B}" presName="sibTrans" presStyleLbl="sibTrans2D1" presStyleIdx="1" presStyleCnt="4"/>
      <dgm:spPr/>
    </dgm:pt>
    <dgm:pt modelId="{E3B971EF-8D18-4D01-A4DC-315D6E0B949E}" type="pres">
      <dgm:prSet presAssocID="{384C20BE-5EB7-45A1-BA31-4AB3B0AAAC9B}" presName="connectorText" presStyleLbl="sibTrans2D1" presStyleIdx="1" presStyleCnt="4"/>
      <dgm:spPr/>
    </dgm:pt>
    <dgm:pt modelId="{2361DE9A-BDFA-4542-A23C-ADE43F29DEB3}" type="pres">
      <dgm:prSet presAssocID="{F03AF391-A6E4-4162-B3D1-8809F6C6F01D}" presName="node" presStyleLbl="node1" presStyleIdx="2" presStyleCnt="5" custScaleX="253151" custScaleY="122864" custLinFactX="199403" custLinFactY="-71034" custLinFactNeighborX="200000" custLinFactNeighborY="-100000">
        <dgm:presLayoutVars>
          <dgm:bulletEnabled val="1"/>
        </dgm:presLayoutVars>
      </dgm:prSet>
      <dgm:spPr/>
    </dgm:pt>
    <dgm:pt modelId="{8FBB9008-EE33-464B-A84F-793E2BD36133}" type="pres">
      <dgm:prSet presAssocID="{E0B9E733-0F4E-4DEC-9292-37968479128F}" presName="sibTrans" presStyleLbl="sibTrans2D1" presStyleIdx="2" presStyleCnt="4"/>
      <dgm:spPr/>
    </dgm:pt>
    <dgm:pt modelId="{1D35C30F-D40E-4C2B-AFFB-764B14486076}" type="pres">
      <dgm:prSet presAssocID="{E0B9E733-0F4E-4DEC-9292-37968479128F}" presName="connectorText" presStyleLbl="sibTrans2D1" presStyleIdx="2" presStyleCnt="4"/>
      <dgm:spPr/>
    </dgm:pt>
    <dgm:pt modelId="{57C2927D-5BC6-4F36-9696-131D1DF2FC7D}" type="pres">
      <dgm:prSet presAssocID="{FD13C090-61F2-4AF9-9AB9-7903D3DBC51D}" presName="node" presStyleLbl="node1" presStyleIdx="3" presStyleCnt="5" custScaleX="244813" custScaleY="169371" custLinFactNeighborX="-34369" custLinFactNeighborY="89632">
        <dgm:presLayoutVars>
          <dgm:bulletEnabled val="1"/>
        </dgm:presLayoutVars>
      </dgm:prSet>
      <dgm:spPr/>
    </dgm:pt>
    <dgm:pt modelId="{5FA5FF9D-01D1-4A51-A8A7-3E182FF9EB85}" type="pres">
      <dgm:prSet presAssocID="{25DCD37C-F845-47B3-A0D4-8910F6071EAA}" presName="sibTrans" presStyleLbl="sibTrans2D1" presStyleIdx="3" presStyleCnt="4"/>
      <dgm:spPr/>
    </dgm:pt>
    <dgm:pt modelId="{52F41189-2B35-4E37-9B2E-3B5A28DFBEE6}" type="pres">
      <dgm:prSet presAssocID="{25DCD37C-F845-47B3-A0D4-8910F6071EAA}" presName="connectorText" presStyleLbl="sibTrans2D1" presStyleIdx="3" presStyleCnt="4"/>
      <dgm:spPr/>
    </dgm:pt>
    <dgm:pt modelId="{36B723D0-BB5B-4F37-B145-0941D2C8E2F3}" type="pres">
      <dgm:prSet presAssocID="{DCBD1797-35C6-49DE-8672-01DD5F6EE6A0}" presName="node" presStyleLbl="node1" presStyleIdx="4" presStyleCnt="5" custScaleX="242479" custScaleY="157063" custLinFactX="-529211" custLinFactNeighborX="-600000" custLinFactNeighborY="93370">
        <dgm:presLayoutVars>
          <dgm:bulletEnabled val="1"/>
        </dgm:presLayoutVars>
      </dgm:prSet>
      <dgm:spPr/>
    </dgm:pt>
  </dgm:ptLst>
  <dgm:cxnLst>
    <dgm:cxn modelId="{93623611-962B-481A-9DC1-A9617EDBBF86}" type="presOf" srcId="{5F15DF2F-59FC-4BF9-AFB2-2CB7C2200E62}" destId="{E58F698F-7E9B-4146-87CB-1F2A5ED22DA5}" srcOrd="0" destOrd="0" presId="urn:microsoft.com/office/officeart/2005/8/layout/process1"/>
    <dgm:cxn modelId="{4CA8811B-2C4A-4879-939C-56C2AE284C7E}" type="presOf" srcId="{9581D628-C8BD-4C36-81EF-FE746F93795F}" destId="{262A7BC8-A676-465E-8487-669BB3FCD89E}" srcOrd="0" destOrd="0" presId="urn:microsoft.com/office/officeart/2005/8/layout/process1"/>
    <dgm:cxn modelId="{D48F1826-0394-41E1-8E87-1FE3D8B81838}" type="presOf" srcId="{DCBD1797-35C6-49DE-8672-01DD5F6EE6A0}" destId="{36B723D0-BB5B-4F37-B145-0941D2C8E2F3}" srcOrd="0" destOrd="0" presId="urn:microsoft.com/office/officeart/2005/8/layout/process1"/>
    <dgm:cxn modelId="{F9C2BD2F-6CEE-443F-9B6F-BAECEC42D2DD}" type="presOf" srcId="{384C20BE-5EB7-45A1-BA31-4AB3B0AAAC9B}" destId="{E3B971EF-8D18-4D01-A4DC-315D6E0B949E}" srcOrd="1" destOrd="0" presId="urn:microsoft.com/office/officeart/2005/8/layout/process1"/>
    <dgm:cxn modelId="{B0C5173C-ABC7-4463-A425-B2383B54928D}" type="presOf" srcId="{5F15DF2F-59FC-4BF9-AFB2-2CB7C2200E62}" destId="{6638F349-C2C3-4366-904F-8539E975B43E}" srcOrd="1" destOrd="0" presId="urn:microsoft.com/office/officeart/2005/8/layout/process1"/>
    <dgm:cxn modelId="{6F882453-6B69-4E2E-A991-3C91E1E588AE}" type="presOf" srcId="{25DCD37C-F845-47B3-A0D4-8910F6071EAA}" destId="{52F41189-2B35-4E37-9B2E-3B5A28DFBEE6}" srcOrd="1" destOrd="0" presId="urn:microsoft.com/office/officeart/2005/8/layout/process1"/>
    <dgm:cxn modelId="{89A56978-302E-45E7-B6D7-49D2D5C766AA}" srcId="{29B19CDB-96EF-45C6-85C9-18BD8C3DCCE1}" destId="{CC2EA4CF-B2F7-49EF-B069-EEE822C32F34}" srcOrd="1" destOrd="0" parTransId="{C49796C3-783E-4827-B61D-6F3C12E6F1DD}" sibTransId="{384C20BE-5EB7-45A1-BA31-4AB3B0AAAC9B}"/>
    <dgm:cxn modelId="{7A38C784-E275-4742-BFD1-BD5C096A1626}" srcId="{29B19CDB-96EF-45C6-85C9-18BD8C3DCCE1}" destId="{9581D628-C8BD-4C36-81EF-FE746F93795F}" srcOrd="0" destOrd="0" parTransId="{A01D2DC4-B06A-4F39-8DEE-5759C2617C1D}" sibTransId="{5F15DF2F-59FC-4BF9-AFB2-2CB7C2200E62}"/>
    <dgm:cxn modelId="{F423E3A7-4A1A-4CFB-A1DA-9E9BCFF0C617}" type="presOf" srcId="{25DCD37C-F845-47B3-A0D4-8910F6071EAA}" destId="{5FA5FF9D-01D1-4A51-A8A7-3E182FF9EB85}" srcOrd="0" destOrd="0" presId="urn:microsoft.com/office/officeart/2005/8/layout/process1"/>
    <dgm:cxn modelId="{0540D0B1-7801-4A0A-8897-141564255E1F}" type="presOf" srcId="{E0B9E733-0F4E-4DEC-9292-37968479128F}" destId="{1D35C30F-D40E-4C2B-AFFB-764B14486076}" srcOrd="1" destOrd="0" presId="urn:microsoft.com/office/officeart/2005/8/layout/process1"/>
    <dgm:cxn modelId="{98A31FB5-A6A5-4A68-99C9-E8E9609D103C}" type="presOf" srcId="{F03AF391-A6E4-4162-B3D1-8809F6C6F01D}" destId="{2361DE9A-BDFA-4542-A23C-ADE43F29DEB3}" srcOrd="0" destOrd="0" presId="urn:microsoft.com/office/officeart/2005/8/layout/process1"/>
    <dgm:cxn modelId="{584128C1-2D22-4D44-A01C-29195B095C52}" type="presOf" srcId="{384C20BE-5EB7-45A1-BA31-4AB3B0AAAC9B}" destId="{A2E5BA6F-E14D-424D-8294-FE8CF541FC3D}" srcOrd="0" destOrd="0" presId="urn:microsoft.com/office/officeart/2005/8/layout/process1"/>
    <dgm:cxn modelId="{66E6C1C1-547A-48B7-A1F4-80560ADD0D43}" type="presOf" srcId="{29B19CDB-96EF-45C6-85C9-18BD8C3DCCE1}" destId="{717BF684-C840-42ED-A976-59C6D197AEF4}" srcOrd="0" destOrd="0" presId="urn:microsoft.com/office/officeart/2005/8/layout/process1"/>
    <dgm:cxn modelId="{C136FBC2-775E-4A2C-96FA-3A5CDFB5959A}" srcId="{29B19CDB-96EF-45C6-85C9-18BD8C3DCCE1}" destId="{FD13C090-61F2-4AF9-9AB9-7903D3DBC51D}" srcOrd="3" destOrd="0" parTransId="{7B80248A-B1B7-4261-850D-B951759C6C5C}" sibTransId="{25DCD37C-F845-47B3-A0D4-8910F6071EAA}"/>
    <dgm:cxn modelId="{7BC1ADCD-00E1-4A12-AA5F-F5CBDE336F05}" type="presOf" srcId="{E0B9E733-0F4E-4DEC-9292-37968479128F}" destId="{8FBB9008-EE33-464B-A84F-793E2BD36133}" srcOrd="0" destOrd="0" presId="urn:microsoft.com/office/officeart/2005/8/layout/process1"/>
    <dgm:cxn modelId="{989F0BD5-84C0-4943-A0AD-EF9BE23FC440}" srcId="{29B19CDB-96EF-45C6-85C9-18BD8C3DCCE1}" destId="{DCBD1797-35C6-49DE-8672-01DD5F6EE6A0}" srcOrd="4" destOrd="0" parTransId="{7B67381C-4603-4013-BFA7-B5C910A5E9AE}" sibTransId="{1003E4F5-16DA-452A-A154-A50BAD757815}"/>
    <dgm:cxn modelId="{813519D9-C233-4FC9-9481-BC36B3D90277}" srcId="{29B19CDB-96EF-45C6-85C9-18BD8C3DCCE1}" destId="{F03AF391-A6E4-4162-B3D1-8809F6C6F01D}" srcOrd="2" destOrd="0" parTransId="{F7FA7D5C-6B07-4A61-8237-35858AC0D58F}" sibTransId="{E0B9E733-0F4E-4DEC-9292-37968479128F}"/>
    <dgm:cxn modelId="{C84D75E8-7FE7-4F4F-8423-7ADFDF199943}" type="presOf" srcId="{FD13C090-61F2-4AF9-9AB9-7903D3DBC51D}" destId="{57C2927D-5BC6-4F36-9696-131D1DF2FC7D}" srcOrd="0" destOrd="0" presId="urn:microsoft.com/office/officeart/2005/8/layout/process1"/>
    <dgm:cxn modelId="{68ED0EFE-2499-4779-8547-057B92C27D42}" type="presOf" srcId="{CC2EA4CF-B2F7-49EF-B069-EEE822C32F34}" destId="{93EED11C-C015-4853-98BF-A98D88F4B96C}" srcOrd="0" destOrd="0" presId="urn:microsoft.com/office/officeart/2005/8/layout/process1"/>
    <dgm:cxn modelId="{F86D7815-B887-4DC3-8515-B637B643D13A}" type="presParOf" srcId="{717BF684-C840-42ED-A976-59C6D197AEF4}" destId="{262A7BC8-A676-465E-8487-669BB3FCD89E}" srcOrd="0" destOrd="0" presId="urn:microsoft.com/office/officeart/2005/8/layout/process1"/>
    <dgm:cxn modelId="{ADD64143-CF0B-4332-948C-CFC8B6093893}" type="presParOf" srcId="{717BF684-C840-42ED-A976-59C6D197AEF4}" destId="{E58F698F-7E9B-4146-87CB-1F2A5ED22DA5}" srcOrd="1" destOrd="0" presId="urn:microsoft.com/office/officeart/2005/8/layout/process1"/>
    <dgm:cxn modelId="{6CEC82B9-B19D-42B3-94DE-B9B4A8D9C3F8}" type="presParOf" srcId="{E58F698F-7E9B-4146-87CB-1F2A5ED22DA5}" destId="{6638F349-C2C3-4366-904F-8539E975B43E}" srcOrd="0" destOrd="0" presId="urn:microsoft.com/office/officeart/2005/8/layout/process1"/>
    <dgm:cxn modelId="{2FE83E28-479E-48D8-B9AC-6BF92224D16F}" type="presParOf" srcId="{717BF684-C840-42ED-A976-59C6D197AEF4}" destId="{93EED11C-C015-4853-98BF-A98D88F4B96C}" srcOrd="2" destOrd="0" presId="urn:microsoft.com/office/officeart/2005/8/layout/process1"/>
    <dgm:cxn modelId="{D1609BD6-8EFC-4750-8F6E-1100B9CA60C3}" type="presParOf" srcId="{717BF684-C840-42ED-A976-59C6D197AEF4}" destId="{A2E5BA6F-E14D-424D-8294-FE8CF541FC3D}" srcOrd="3" destOrd="0" presId="urn:microsoft.com/office/officeart/2005/8/layout/process1"/>
    <dgm:cxn modelId="{13C41C1A-FF1D-4ADC-8F14-D93CC9A018EB}" type="presParOf" srcId="{A2E5BA6F-E14D-424D-8294-FE8CF541FC3D}" destId="{E3B971EF-8D18-4D01-A4DC-315D6E0B949E}" srcOrd="0" destOrd="0" presId="urn:microsoft.com/office/officeart/2005/8/layout/process1"/>
    <dgm:cxn modelId="{071738BD-35A2-48F9-9E65-67367F5CE5BA}" type="presParOf" srcId="{717BF684-C840-42ED-A976-59C6D197AEF4}" destId="{2361DE9A-BDFA-4542-A23C-ADE43F29DEB3}" srcOrd="4" destOrd="0" presId="urn:microsoft.com/office/officeart/2005/8/layout/process1"/>
    <dgm:cxn modelId="{843C243A-8FB8-4F44-A4E7-A9534F53FF0F}" type="presParOf" srcId="{717BF684-C840-42ED-A976-59C6D197AEF4}" destId="{8FBB9008-EE33-464B-A84F-793E2BD36133}" srcOrd="5" destOrd="0" presId="urn:microsoft.com/office/officeart/2005/8/layout/process1"/>
    <dgm:cxn modelId="{CA4B65B1-EC24-45E0-AC06-91466F682549}" type="presParOf" srcId="{8FBB9008-EE33-464B-A84F-793E2BD36133}" destId="{1D35C30F-D40E-4C2B-AFFB-764B14486076}" srcOrd="0" destOrd="0" presId="urn:microsoft.com/office/officeart/2005/8/layout/process1"/>
    <dgm:cxn modelId="{351EABD3-BAAD-4D88-9FCC-04A67348E807}" type="presParOf" srcId="{717BF684-C840-42ED-A976-59C6D197AEF4}" destId="{57C2927D-5BC6-4F36-9696-131D1DF2FC7D}" srcOrd="6" destOrd="0" presId="urn:microsoft.com/office/officeart/2005/8/layout/process1"/>
    <dgm:cxn modelId="{A5A7D2C3-1DBE-4458-99AB-A6EBFE7D688B}" type="presParOf" srcId="{717BF684-C840-42ED-A976-59C6D197AEF4}" destId="{5FA5FF9D-01D1-4A51-A8A7-3E182FF9EB85}" srcOrd="7" destOrd="0" presId="urn:microsoft.com/office/officeart/2005/8/layout/process1"/>
    <dgm:cxn modelId="{8DD73539-79AB-41DC-8B49-F15938E1C33D}" type="presParOf" srcId="{5FA5FF9D-01D1-4A51-A8A7-3E182FF9EB85}" destId="{52F41189-2B35-4E37-9B2E-3B5A28DFBEE6}" srcOrd="0" destOrd="0" presId="urn:microsoft.com/office/officeart/2005/8/layout/process1"/>
    <dgm:cxn modelId="{6CE72278-EF88-4DA8-89DE-58ED3D026CF8}" type="presParOf" srcId="{717BF684-C840-42ED-A976-59C6D197AEF4}" destId="{36B723D0-BB5B-4F37-B145-0941D2C8E2F3}"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9CEA8-1EE3-4FDF-9CA8-DA00222CEAB4}">
      <dsp:nvSpPr>
        <dsp:cNvPr id="0" name=""/>
        <dsp:cNvSpPr/>
      </dsp:nvSpPr>
      <dsp:spPr>
        <a:xfrm>
          <a:off x="915" y="79639"/>
          <a:ext cx="3570247" cy="21421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Familiarizing to the wind tunnel mechanism  </a:t>
          </a:r>
        </a:p>
      </dsp:txBody>
      <dsp:txXfrm>
        <a:off x="915" y="79639"/>
        <a:ext cx="3570247" cy="2142148"/>
      </dsp:txXfrm>
    </dsp:sp>
    <dsp:sp modelId="{DFFB06A8-83CA-4042-9343-FF4383C72599}">
      <dsp:nvSpPr>
        <dsp:cNvPr id="0" name=""/>
        <dsp:cNvSpPr/>
      </dsp:nvSpPr>
      <dsp:spPr>
        <a:xfrm>
          <a:off x="3928187" y="79639"/>
          <a:ext cx="3570247" cy="21421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Design and simulation for proper instrumentation   </a:t>
          </a:r>
        </a:p>
      </dsp:txBody>
      <dsp:txXfrm>
        <a:off x="3928187" y="79639"/>
        <a:ext cx="3570247" cy="2142148"/>
      </dsp:txXfrm>
    </dsp:sp>
    <dsp:sp modelId="{88076F0C-FA0D-4C54-BB7A-3BC22E64F4A5}">
      <dsp:nvSpPr>
        <dsp:cNvPr id="0" name=""/>
        <dsp:cNvSpPr/>
      </dsp:nvSpPr>
      <dsp:spPr>
        <a:xfrm>
          <a:off x="915" y="2578812"/>
          <a:ext cx="3570247" cy="21421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Fulfilling requirements of the wind tunnel in the department </a:t>
          </a:r>
        </a:p>
      </dsp:txBody>
      <dsp:txXfrm>
        <a:off x="915" y="2578812"/>
        <a:ext cx="3570247" cy="2142148"/>
      </dsp:txXfrm>
    </dsp:sp>
    <dsp:sp modelId="{5A00481D-A474-4E65-893B-0037E5848897}">
      <dsp:nvSpPr>
        <dsp:cNvPr id="0" name=""/>
        <dsp:cNvSpPr/>
      </dsp:nvSpPr>
      <dsp:spPr>
        <a:xfrm>
          <a:off x="3928187" y="2578812"/>
          <a:ext cx="3570247" cy="214214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err="1"/>
            <a:t>Testings</a:t>
          </a:r>
          <a:r>
            <a:rPr lang="en-US" sz="3500" kern="1200" dirty="0"/>
            <a:t> of the tunnel </a:t>
          </a:r>
        </a:p>
      </dsp:txBody>
      <dsp:txXfrm>
        <a:off x="3928187" y="2578812"/>
        <a:ext cx="3570247" cy="2142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A7BC8-A676-465E-8487-669BB3FCD89E}">
      <dsp:nvSpPr>
        <dsp:cNvPr id="0" name=""/>
        <dsp:cNvSpPr/>
      </dsp:nvSpPr>
      <dsp:spPr>
        <a:xfrm>
          <a:off x="546100" y="381002"/>
          <a:ext cx="1230405" cy="14477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Literature review</a:t>
          </a:r>
          <a:endParaRPr lang="en-US" sz="1100" kern="1200"/>
        </a:p>
      </dsp:txBody>
      <dsp:txXfrm>
        <a:off x="582137" y="417039"/>
        <a:ext cx="1158331" cy="1375686"/>
      </dsp:txXfrm>
    </dsp:sp>
    <dsp:sp modelId="{E58F698F-7E9B-4146-87CB-1F2A5ED22DA5}">
      <dsp:nvSpPr>
        <dsp:cNvPr id="0" name=""/>
        <dsp:cNvSpPr/>
      </dsp:nvSpPr>
      <dsp:spPr>
        <a:xfrm>
          <a:off x="1964204" y="1034617"/>
          <a:ext cx="397920" cy="1405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964204" y="1062723"/>
        <a:ext cx="355760" cy="84320"/>
      </dsp:txXfrm>
    </dsp:sp>
    <dsp:sp modelId="{93EED11C-C015-4853-98BF-A98D88F4B96C}">
      <dsp:nvSpPr>
        <dsp:cNvPr id="0" name=""/>
        <dsp:cNvSpPr/>
      </dsp:nvSpPr>
      <dsp:spPr>
        <a:xfrm>
          <a:off x="2527299" y="381002"/>
          <a:ext cx="1164111" cy="144776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Accessories Selection and maintenance of Wind tunnel</a:t>
          </a:r>
          <a:endParaRPr lang="en-US" sz="1100" kern="1200" dirty="0"/>
        </a:p>
      </dsp:txBody>
      <dsp:txXfrm>
        <a:off x="2561395" y="415098"/>
        <a:ext cx="1095919" cy="1379568"/>
      </dsp:txXfrm>
    </dsp:sp>
    <dsp:sp modelId="{A2E5BA6F-E14D-424D-8294-FE8CF541FC3D}">
      <dsp:nvSpPr>
        <dsp:cNvPr id="0" name=""/>
        <dsp:cNvSpPr/>
      </dsp:nvSpPr>
      <dsp:spPr>
        <a:xfrm rot="21562815">
          <a:off x="3876621" y="1024193"/>
          <a:ext cx="392693" cy="1405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876622" y="1052527"/>
        <a:ext cx="350533" cy="84320"/>
      </dsp:txXfrm>
    </dsp:sp>
    <dsp:sp modelId="{2361DE9A-BDFA-4542-A23C-ADE43F29DEB3}">
      <dsp:nvSpPr>
        <dsp:cNvPr id="0" name=""/>
        <dsp:cNvSpPr/>
      </dsp:nvSpPr>
      <dsp:spPr>
        <a:xfrm>
          <a:off x="4432299" y="609599"/>
          <a:ext cx="1434511" cy="946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Design and simulation of instrumentation</a:t>
          </a:r>
          <a:endParaRPr lang="en-US" sz="1100" kern="1200" dirty="0"/>
        </a:p>
      </dsp:txBody>
      <dsp:txXfrm>
        <a:off x="4460019" y="637319"/>
        <a:ext cx="1379071" cy="890989"/>
      </dsp:txXfrm>
    </dsp:sp>
    <dsp:sp modelId="{8FBB9008-EE33-464B-A84F-793E2BD36133}">
      <dsp:nvSpPr>
        <dsp:cNvPr id="0" name=""/>
        <dsp:cNvSpPr/>
      </dsp:nvSpPr>
      <dsp:spPr>
        <a:xfrm rot="5440441">
          <a:off x="4904796" y="1940185"/>
          <a:ext cx="467690" cy="1405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4926124" y="1947212"/>
        <a:ext cx="425530" cy="84320"/>
      </dsp:txXfrm>
    </dsp:sp>
    <dsp:sp modelId="{57C2927D-5BC6-4F36-9696-131D1DF2FC7D}">
      <dsp:nvSpPr>
        <dsp:cNvPr id="0" name=""/>
        <dsp:cNvSpPr/>
      </dsp:nvSpPr>
      <dsp:spPr>
        <a:xfrm>
          <a:off x="4432301" y="2438403"/>
          <a:ext cx="1387263" cy="13046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Fabrication of test model</a:t>
          </a:r>
        </a:p>
      </dsp:txBody>
      <dsp:txXfrm>
        <a:off x="4470514" y="2476616"/>
        <a:ext cx="1310837" cy="1228249"/>
      </dsp:txXfrm>
    </dsp:sp>
    <dsp:sp modelId="{5FA5FF9D-01D1-4A51-A8A7-3E182FF9EB85}">
      <dsp:nvSpPr>
        <dsp:cNvPr id="0" name=""/>
        <dsp:cNvSpPr/>
      </dsp:nvSpPr>
      <dsp:spPr>
        <a:xfrm rot="10762978">
          <a:off x="3423771" y="3035116"/>
          <a:ext cx="685309" cy="1405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3465930" y="3062995"/>
        <a:ext cx="643149" cy="84320"/>
      </dsp:txXfrm>
    </dsp:sp>
    <dsp:sp modelId="{36B723D0-BB5B-4F37-B145-0941D2C8E2F3}">
      <dsp:nvSpPr>
        <dsp:cNvPr id="0" name=""/>
        <dsp:cNvSpPr/>
      </dsp:nvSpPr>
      <dsp:spPr>
        <a:xfrm>
          <a:off x="1765302" y="2514601"/>
          <a:ext cx="1374037" cy="12098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Tunnel testing and comparison with CFD results</a:t>
          </a:r>
        </a:p>
      </dsp:txBody>
      <dsp:txXfrm>
        <a:off x="1800738" y="2550037"/>
        <a:ext cx="1303165" cy="11389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9FCB03A-5E1E-4864-9E64-D6010443D11C}" type="datetimeFigureOut">
              <a:rPr lang="en-US" smtClean="0"/>
              <a:t>12/28/2018</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B4066B-A48C-4F1A-BE0B-2DB2CD7E2BFB}"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FCB03A-5E1E-4864-9E64-D6010443D11C}"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4066B-A48C-4F1A-BE0B-2DB2CD7E2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FCB03A-5E1E-4864-9E64-D6010443D11C}"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4066B-A48C-4F1A-BE0B-2DB2CD7E2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9FCB03A-5E1E-4864-9E64-D6010443D11C}"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4066B-A48C-4F1A-BE0B-2DB2CD7E2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9FCB03A-5E1E-4864-9E64-D6010443D11C}"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4066B-A48C-4F1A-BE0B-2DB2CD7E2BFB}"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9FCB03A-5E1E-4864-9E64-D6010443D11C}"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4066B-A48C-4F1A-BE0B-2DB2CD7E2B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9FCB03A-5E1E-4864-9E64-D6010443D11C}" type="datetimeFigureOut">
              <a:rPr lang="en-US" smtClean="0"/>
              <a:t>12/28/2018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4066B-A48C-4F1A-BE0B-2DB2CD7E2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9FCB03A-5E1E-4864-9E64-D6010443D11C}" type="datetimeFigureOut">
              <a:rPr lang="en-US" smtClean="0"/>
              <a:t>12/28/2018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4066B-A48C-4F1A-BE0B-2DB2CD7E2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9FCB03A-5E1E-4864-9E64-D6010443D11C}" type="datetimeFigureOut">
              <a:rPr lang="en-US" smtClean="0"/>
              <a:t>12/28/2018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4066B-A48C-4F1A-BE0B-2DB2CD7E2BFB}"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9FCB03A-5E1E-4864-9E64-D6010443D11C}"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4066B-A48C-4F1A-BE0B-2DB2CD7E2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9FCB03A-5E1E-4864-9E64-D6010443D11C}"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4066B-A48C-4F1A-BE0B-2DB2CD7E2BFB}"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9FCB03A-5E1E-4864-9E64-D6010443D11C}" type="datetimeFigureOut">
              <a:rPr lang="en-US" smtClean="0"/>
              <a:t>12/28/2018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3B4066B-A48C-4F1A-BE0B-2DB2CD7E2BFB}"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aa.washington.edu/AERL/KWT/techguide/flowviz" TargetMode="External"/><Relationship Id="rId3" Type="http://schemas.openxmlformats.org/officeDocument/2006/relationships/hyperlink" Target="https://www.grc.nasa.gov/www/k-12/airplane/tuntype.html" TargetMode="External"/><Relationship Id="rId7" Type="http://schemas.openxmlformats.org/officeDocument/2006/relationships/hyperlink" Target="https://users.cg.tuwien.ac.at/helwig/diss/node10.htm" TargetMode="External"/><Relationship Id="rId2" Type="http://schemas.openxmlformats.org/officeDocument/2006/relationships/hyperlink" Target="https://www.grc.nasa.gov/www/k-12/WindTunnel/history.html" TargetMode="External"/><Relationship Id="rId1" Type="http://schemas.openxmlformats.org/officeDocument/2006/relationships/slideLayout" Target="../slideLayouts/slideLayout2.xml"/><Relationship Id="rId6" Type="http://schemas.openxmlformats.org/officeDocument/2006/relationships/hyperlink" Target="http://vlab.amrita.edu/?sub=77&amp;brch=297&amp;sim=1671&amp;cnt=3605" TargetMode="External"/><Relationship Id="rId5" Type="http://schemas.openxmlformats.org/officeDocument/2006/relationships/hyperlink" Target="http://mech.pcampus.edu.np/index.php/faculty-and-research/dme-reseach-facilities/subsonic-wind-tunnel-facility-ioe-nepal/" TargetMode="External"/><Relationship Id="rId10" Type="http://schemas.openxmlformats.org/officeDocument/2006/relationships/hyperlink" Target="https://www.grc.nasa.gov/www/k-12/airplane/tunbalmnt.html" TargetMode="External"/><Relationship Id="rId4" Type="http://schemas.openxmlformats.org/officeDocument/2006/relationships/hyperlink" Target="https://flight.engr.ucdavis.edu/facilities/aeronautical-wind-tunnel/" TargetMode="External"/><Relationship Id="rId9" Type="http://schemas.openxmlformats.org/officeDocument/2006/relationships/hyperlink" Target="https://www.onera.fr/en/windtunnel/model-suppo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924800" cy="6324600"/>
          </a:xfrm>
        </p:spPr>
        <p:txBody>
          <a:bodyPr>
            <a:normAutofit/>
          </a:bodyPr>
          <a:lstStyle/>
          <a:p>
            <a:pPr algn="ct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 </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  </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TRIBHUVAN UNIVERSITY</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INSITUTE OF ENGINEERING, CENTRAL CAMPUS</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DEPARTMENT OF MECHANICAL ENGINNERING</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PULCHOWK, LALITPUR</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 </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 </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INSTUMENTATION AND FLOW VISULIZATION OF OPEN CIRCUIT WIND TUNNEL AT DEPARTMENT OF MECHANICAL ENGINEERING</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 </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 </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PRESENTED BY</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YUBRAJ KAWAR (072/BME/647)</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YUGAL KRISHNA SHRESTHA (072/BME/648)</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SAMAN DHAKAL (072/BME/651)</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 </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PRESENTATION </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ON</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PROPOSAL</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 </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 </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DECEMBER 2018</a:t>
            </a:r>
            <a:endParaRPr lang="en-US" sz="1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57200"/>
            <a:ext cx="1292352" cy="1292352"/>
          </a:xfrm>
          <a:prstGeom prst="rect">
            <a:avLst/>
          </a:prstGeom>
        </p:spPr>
      </p:pic>
    </p:spTree>
    <p:extLst>
      <p:ext uri="{BB962C8B-B14F-4D97-AF65-F5344CB8AC3E}">
        <p14:creationId xmlns:p14="http://schemas.microsoft.com/office/powerpoint/2010/main" val="297355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lvl="0" algn="just"/>
            <a:r>
              <a:rPr lang="en-US" sz="2400" dirty="0"/>
              <a:t>Currently the tunnel testing apparatus is out of order for few years now, hence Selection of high cost instrumentation has to be done for low cost wind tunnel.</a:t>
            </a:r>
          </a:p>
          <a:p>
            <a:pPr algn="just"/>
            <a:r>
              <a:rPr lang="en-US" sz="2400" dirty="0"/>
              <a:t>Proper study of the pumps has not been done so air suction system reliability is unknown </a:t>
            </a:r>
          </a:p>
          <a:p>
            <a:pPr algn="just"/>
            <a:r>
              <a:rPr lang="en-US" sz="2400" dirty="0"/>
              <a:t>Absence of proper mechanism for visualization and instrumentation in the wind tunnel.</a:t>
            </a:r>
          </a:p>
          <a:p>
            <a:pPr lvl="0"/>
            <a:endParaRPr lang="en-US" dirty="0"/>
          </a:p>
          <a:p>
            <a:endParaRPr lang="en-US" dirty="0"/>
          </a:p>
        </p:txBody>
      </p:sp>
    </p:spTree>
    <p:extLst>
      <p:ext uri="{BB962C8B-B14F-4D97-AF65-F5344CB8AC3E}">
        <p14:creationId xmlns:p14="http://schemas.microsoft.com/office/powerpoint/2010/main" val="413849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sp>
        <p:nvSpPr>
          <p:cNvPr id="3" name="Content Placeholder 2"/>
          <p:cNvSpPr>
            <a:spLocks noGrp="1"/>
          </p:cNvSpPr>
          <p:nvPr>
            <p:ph idx="1"/>
          </p:nvPr>
        </p:nvSpPr>
        <p:spPr/>
        <p:txBody>
          <a:bodyPr>
            <a:normAutofit/>
          </a:bodyPr>
          <a:lstStyle/>
          <a:p>
            <a:pPr marL="82296" indent="0">
              <a:buNone/>
            </a:pPr>
            <a:r>
              <a:rPr lang="en-US" sz="2400" dirty="0"/>
              <a:t>Main objective</a:t>
            </a:r>
          </a:p>
          <a:p>
            <a:pPr algn="just"/>
            <a:r>
              <a:rPr lang="en-US" sz="2400" dirty="0"/>
              <a:t>To characterize instrument and implement flow visualization technique for the low subsonic open-circuit wind tunnel at department of ME.</a:t>
            </a:r>
          </a:p>
          <a:p>
            <a:pPr marL="82296" indent="0" algn="just">
              <a:buNone/>
            </a:pPr>
            <a:endParaRPr lang="en-US" sz="2400" dirty="0"/>
          </a:p>
          <a:p>
            <a:pPr marL="82296" indent="0" algn="just">
              <a:buNone/>
            </a:pPr>
            <a:r>
              <a:rPr lang="en-US" sz="2400" dirty="0"/>
              <a:t>Specific objectives</a:t>
            </a:r>
          </a:p>
          <a:p>
            <a:pPr lvl="0" algn="just"/>
            <a:r>
              <a:rPr lang="en-US" sz="2400" dirty="0"/>
              <a:t>To determine the parameters for tunnel characterization.</a:t>
            </a:r>
          </a:p>
          <a:p>
            <a:pPr lvl="0" algn="just"/>
            <a:r>
              <a:rPr lang="en-US" sz="2400" dirty="0"/>
              <a:t>Installation of tunnel mountings.</a:t>
            </a:r>
          </a:p>
          <a:p>
            <a:pPr lvl="0" algn="just"/>
            <a:r>
              <a:rPr lang="en-US" sz="2400" dirty="0"/>
              <a:t>To determine and install suitable apparatus for flow visualization. </a:t>
            </a:r>
          </a:p>
          <a:p>
            <a:endParaRPr lang="en-US" dirty="0"/>
          </a:p>
        </p:txBody>
      </p:sp>
    </p:spTree>
    <p:extLst>
      <p:ext uri="{BB962C8B-B14F-4D97-AF65-F5344CB8AC3E}">
        <p14:creationId xmlns:p14="http://schemas.microsoft.com/office/powerpoint/2010/main" val="419269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CONCEPTUAL FRAMEWORK AND METHODOLOGY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691524"/>
              </p:ext>
            </p:extLst>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74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a:t>
            </a:r>
          </a:p>
        </p:txBody>
      </p:sp>
      <p:sp>
        <p:nvSpPr>
          <p:cNvPr id="3" name="Content Placeholder 2"/>
          <p:cNvSpPr>
            <a:spLocks noGrp="1"/>
          </p:cNvSpPr>
          <p:nvPr>
            <p:ph idx="1"/>
          </p:nvPr>
        </p:nvSpPr>
        <p:spPr/>
        <p:txBody>
          <a:bodyPr>
            <a:normAutofit/>
          </a:bodyPr>
          <a:lstStyle/>
          <a:p>
            <a:pPr lvl="0" algn="just"/>
            <a:r>
              <a:rPr lang="en-US" sz="2400" dirty="0"/>
              <a:t>Development of mounting apparatus for model mounting (vertical, horizontal, lateral), load cell, torsion bar, tachometer, etc.</a:t>
            </a:r>
          </a:p>
          <a:p>
            <a:pPr lvl="0" algn="just"/>
            <a:r>
              <a:rPr lang="en-US" sz="2400" dirty="0"/>
              <a:t>Characterization by flow simulation and its validation will be checked using tunnel experiment.</a:t>
            </a:r>
          </a:p>
          <a:p>
            <a:pPr lvl="0" algn="just"/>
            <a:r>
              <a:rPr lang="en-US" sz="2400" dirty="0"/>
              <a:t>Obtaining laminarization by adjustment of tunnel geometry in case if the flow in tunnel core section is perturbed/disturbed.</a:t>
            </a:r>
          </a:p>
          <a:p>
            <a:pPr lvl="0" algn="just"/>
            <a:r>
              <a:rPr lang="en-US" sz="2400" dirty="0"/>
              <a:t>Flow visualization using compressed gas that does not mix with the core flow will be tested.</a:t>
            </a:r>
          </a:p>
          <a:p>
            <a:endParaRPr lang="en-US" dirty="0"/>
          </a:p>
        </p:txBody>
      </p:sp>
    </p:spTree>
    <p:extLst>
      <p:ext uri="{BB962C8B-B14F-4D97-AF65-F5344CB8AC3E}">
        <p14:creationId xmlns:p14="http://schemas.microsoft.com/office/powerpoint/2010/main" val="10358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SCHEDULE</a:t>
            </a:r>
          </a:p>
        </p:txBody>
      </p:sp>
      <p:graphicFrame>
        <p:nvGraphicFramePr>
          <p:cNvPr id="4" name="Content Placeholder 3">
            <a:extLst>
              <a:ext uri="{FF2B5EF4-FFF2-40B4-BE49-F238E27FC236}">
                <a16:creationId xmlns:a16="http://schemas.microsoft.com/office/drawing/2014/main" id="{0E653C3A-5D8A-470E-B4F5-EC10BFDCC83D}"/>
              </a:ext>
            </a:extLst>
          </p:cNvPr>
          <p:cNvGraphicFramePr>
            <a:graphicFrameLocks noGrp="1"/>
          </p:cNvGraphicFramePr>
          <p:nvPr>
            <p:ph idx="1"/>
            <p:extLst>
              <p:ext uri="{D42A27DB-BD31-4B8C-83A1-F6EECF244321}">
                <p14:modId xmlns:p14="http://schemas.microsoft.com/office/powerpoint/2010/main" val="588240183"/>
              </p:ext>
            </p:extLst>
          </p:nvPr>
        </p:nvGraphicFramePr>
        <p:xfrm>
          <a:off x="1447800" y="1371600"/>
          <a:ext cx="72517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054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62500" lnSpcReduction="20000"/>
          </a:bodyPr>
          <a:lstStyle/>
          <a:p>
            <a:pPr lvl="0"/>
            <a:r>
              <a:rPr lang="en-US" b="1" u="sng" dirty="0">
                <a:hlinkClick r:id="rId2"/>
              </a:rPr>
              <a:t>https://www.grc.nasa.gov/www/k-12/WindTunnel/history.html</a:t>
            </a:r>
            <a:endParaRPr lang="en-US" dirty="0"/>
          </a:p>
          <a:p>
            <a:pPr lvl="0"/>
            <a:r>
              <a:rPr lang="en-US" b="1" u="sng" dirty="0">
                <a:hlinkClick r:id="rId3"/>
              </a:rPr>
              <a:t>https://www.grc.nasa.gov/www/k-12/airplane/tuntype.html</a:t>
            </a:r>
            <a:endParaRPr lang="en-US" dirty="0"/>
          </a:p>
          <a:p>
            <a:pPr lvl="0"/>
            <a:r>
              <a:rPr lang="en-US" b="1" u="sng" dirty="0">
                <a:hlinkClick r:id="rId4"/>
              </a:rPr>
              <a:t>https://flight.engr.ucdavis.edu/facilities/aeronautical-wind-tunnel/</a:t>
            </a:r>
            <a:endParaRPr lang="en-US" dirty="0"/>
          </a:p>
          <a:p>
            <a:pPr lvl="0"/>
            <a:r>
              <a:rPr lang="en-US" b="1" u="sng" dirty="0">
                <a:hlinkClick r:id="rId5"/>
              </a:rPr>
              <a:t>http://mech.pcampus.edu.np/index.php/faculty-and-research/dme-reseach-facilities/subsonic-wind-tunnel-facility-ioe-nepal/</a:t>
            </a:r>
            <a:endParaRPr lang="en-US" dirty="0"/>
          </a:p>
          <a:p>
            <a:pPr lvl="0"/>
            <a:r>
              <a:rPr lang="en-US" b="1" u="sng" dirty="0">
                <a:hlinkClick r:id="rId6"/>
              </a:rPr>
              <a:t>http://vlab.amrita.edu/?sub=77&amp;brch=297&amp;sim=1671&amp;cnt=3605</a:t>
            </a:r>
            <a:endParaRPr lang="en-US" dirty="0"/>
          </a:p>
          <a:p>
            <a:pPr lvl="0"/>
            <a:r>
              <a:rPr lang="en-US" b="1" u="sng" dirty="0">
                <a:hlinkClick r:id="rId7"/>
              </a:rPr>
              <a:t>https://users.cg.tuwien.ac.at/helwig/diss/node10.htm</a:t>
            </a:r>
            <a:endParaRPr lang="en-US" dirty="0"/>
          </a:p>
          <a:p>
            <a:pPr lvl="0"/>
            <a:r>
              <a:rPr lang="en-US" b="1" u="sng" dirty="0">
                <a:hlinkClick r:id="rId8"/>
              </a:rPr>
              <a:t>https://www.aa.washington.edu/AERL/KWT/techguide/flowviz</a:t>
            </a:r>
            <a:endParaRPr lang="en-US" dirty="0"/>
          </a:p>
          <a:p>
            <a:pPr lvl="0"/>
            <a:r>
              <a:rPr lang="en-US" b="1" u="sng" dirty="0">
                <a:hlinkClick r:id="rId9"/>
              </a:rPr>
              <a:t>https://www.onera.fr/en/windtunnel/model-support</a:t>
            </a:r>
            <a:endParaRPr lang="en-US" dirty="0"/>
          </a:p>
          <a:p>
            <a:pPr lvl="0"/>
            <a:r>
              <a:rPr lang="en-US" b="1" u="sng" dirty="0">
                <a:hlinkClick r:id="rId10"/>
              </a:rPr>
              <a:t>https://www.grc.nasa.gov/www/k-12/airplane/tunbalmnt.html</a:t>
            </a:r>
            <a:endParaRPr lang="en-US" dirty="0"/>
          </a:p>
          <a:p>
            <a:endParaRPr lang="en-US" dirty="0"/>
          </a:p>
        </p:txBody>
      </p:sp>
    </p:spTree>
    <p:extLst>
      <p:ext uri="{BB962C8B-B14F-4D97-AF65-F5344CB8AC3E}">
        <p14:creationId xmlns:p14="http://schemas.microsoft.com/office/powerpoint/2010/main" val="289013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400" dirty="0"/>
            </a:br>
            <a:r>
              <a:rPr lang="en-US" sz="4400" dirty="0"/>
              <a:t>Outline of the Presentation</a:t>
            </a:r>
            <a:br>
              <a:rPr lang="en-US" sz="4400" dirty="0"/>
            </a:br>
            <a:endParaRPr lang="en-US" dirty="0"/>
          </a:p>
        </p:txBody>
      </p:sp>
      <p:sp>
        <p:nvSpPr>
          <p:cNvPr id="3" name="Content Placeholder 2"/>
          <p:cNvSpPr>
            <a:spLocks noGrp="1"/>
          </p:cNvSpPr>
          <p:nvPr>
            <p:ph idx="1"/>
          </p:nvPr>
        </p:nvSpPr>
        <p:spPr/>
        <p:txBody>
          <a:bodyPr>
            <a:normAutofit/>
          </a:bodyPr>
          <a:lstStyle/>
          <a:p>
            <a:pPr marL="82296" indent="0">
              <a:buNone/>
            </a:pPr>
            <a:endParaRPr lang="en-US" sz="2400" dirty="0"/>
          </a:p>
          <a:p>
            <a:r>
              <a:rPr lang="en-US" sz="2400" dirty="0"/>
              <a:t>Introduction</a:t>
            </a:r>
          </a:p>
          <a:p>
            <a:r>
              <a:rPr lang="en-US" sz="2400" dirty="0"/>
              <a:t>Rationale of project</a:t>
            </a:r>
          </a:p>
          <a:p>
            <a:r>
              <a:rPr lang="en-US" sz="2400" dirty="0"/>
              <a:t>Problem Statement</a:t>
            </a:r>
          </a:p>
          <a:p>
            <a:r>
              <a:rPr lang="en-US" sz="2400" dirty="0"/>
              <a:t>Project Purpose</a:t>
            </a:r>
          </a:p>
          <a:p>
            <a:r>
              <a:rPr lang="en-US" sz="2400" dirty="0"/>
              <a:t>Conceptual Framework and Methodology</a:t>
            </a:r>
          </a:p>
          <a:p>
            <a:r>
              <a:rPr lang="en-US" sz="2400" dirty="0"/>
              <a:t>Expected Outcomes</a:t>
            </a:r>
          </a:p>
          <a:p>
            <a:r>
              <a:rPr lang="en-US" sz="2400" dirty="0"/>
              <a:t>Schedule</a:t>
            </a:r>
          </a:p>
          <a:p>
            <a:r>
              <a:rPr lang="en-US" sz="2400" dirty="0"/>
              <a:t>References </a:t>
            </a:r>
          </a:p>
          <a:p>
            <a:endParaRPr lang="en-US" dirty="0"/>
          </a:p>
        </p:txBody>
      </p:sp>
    </p:spTree>
    <p:extLst>
      <p:ext uri="{BB962C8B-B14F-4D97-AF65-F5344CB8AC3E}">
        <p14:creationId xmlns:p14="http://schemas.microsoft.com/office/powerpoint/2010/main" val="313265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77500" lnSpcReduction="20000"/>
          </a:bodyPr>
          <a:lstStyle/>
          <a:p>
            <a:pPr algn="just"/>
            <a:r>
              <a:rPr lang="en-US" sz="3000" dirty="0"/>
              <a:t>Wind tunnels are used to test models and to measure the force exerted by the fluid in the model and the obtained result can be used to predict on the full-scale model. Wind tunnels are designed for specific purpose and speed range.</a:t>
            </a:r>
          </a:p>
          <a:p>
            <a:pPr algn="just"/>
            <a:r>
              <a:rPr lang="en-US" sz="3000" dirty="0"/>
              <a:t>The wind tunnel present in the Department of Mechanical Engineering’s lab is of open loop type. Contraction section consists coarse screen at the inlet followed by honeycomb and anti-turbulence screens to decrease the turbulence of air. Diffuser section consists of centrifugal fans at outlet to suck the air from inlet. There are 16 motors with centrifugal blades which produces the air velocity of 12 m/s. </a:t>
            </a:r>
            <a:r>
              <a:rPr lang="en-US" sz="3000" dirty="0" err="1"/>
              <a:t>Pitot</a:t>
            </a:r>
            <a:r>
              <a:rPr lang="en-US" sz="3000" dirty="0"/>
              <a:t> probe is used in velocity measurement and manometer in pressure measurement. </a:t>
            </a:r>
          </a:p>
          <a:p>
            <a:pPr algn="just"/>
            <a:r>
              <a:rPr lang="en-US" sz="3000" dirty="0"/>
              <a:t>Usage of the wind tunnel dates back to several years. But due to lack of maintenance,  the tunnel is currently out of order.</a:t>
            </a:r>
          </a:p>
          <a:p>
            <a:pPr marL="82296" indent="0">
              <a:buNone/>
            </a:pPr>
            <a:endParaRPr lang="en-US" dirty="0"/>
          </a:p>
          <a:p>
            <a:endParaRPr lang="en-US" dirty="0"/>
          </a:p>
          <a:p>
            <a:endParaRPr lang="en-US" dirty="0"/>
          </a:p>
        </p:txBody>
      </p:sp>
    </p:spTree>
    <p:extLst>
      <p:ext uri="{BB962C8B-B14F-4D97-AF65-F5344CB8AC3E}">
        <p14:creationId xmlns:p14="http://schemas.microsoft.com/office/powerpoint/2010/main" val="270715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9A1DDD-6653-4536-B03F-2648C8503AC8}"/>
              </a:ext>
            </a:extLst>
          </p:cNvPr>
          <p:cNvSpPr>
            <a:spLocks noGrp="1"/>
          </p:cNvSpPr>
          <p:nvPr>
            <p:ph type="subTitle" idx="1"/>
          </p:nvPr>
        </p:nvSpPr>
        <p:spPr>
          <a:xfrm>
            <a:off x="1432560" y="0"/>
            <a:ext cx="7406640" cy="5867400"/>
          </a:xfrm>
        </p:spPr>
        <p:txBody>
          <a:bodyPr/>
          <a:lstStyle/>
          <a:p>
            <a:r>
              <a:rPr lang="en-US" dirty="0"/>
              <a:t>Wind Tunnel At our Department:</a:t>
            </a:r>
          </a:p>
          <a:p>
            <a:pPr marL="484632" indent="-457200">
              <a:buFont typeface="Arial" panose="020B0604020202020204" pitchFamily="34" charset="0"/>
              <a:buChar char="•"/>
            </a:pPr>
            <a:r>
              <a:rPr lang="en-US" dirty="0">
                <a:solidFill>
                  <a:srgbClr val="FF0000"/>
                </a:solidFill>
              </a:rPr>
              <a:t>Contraction Section: </a:t>
            </a:r>
          </a:p>
          <a:p>
            <a:pPr marL="484632" indent="-457200">
              <a:buFont typeface="Arial" panose="020B0604020202020204" pitchFamily="34" charset="0"/>
              <a:buChar char="•"/>
            </a:pPr>
            <a:r>
              <a:rPr lang="en-US" dirty="0"/>
              <a:t>1200mm*1200mm</a:t>
            </a:r>
          </a:p>
          <a:p>
            <a:pPr marL="484632" indent="-457200">
              <a:buFont typeface="Arial" panose="020B0604020202020204" pitchFamily="34" charset="0"/>
              <a:buChar char="•"/>
            </a:pPr>
            <a:r>
              <a:rPr lang="en-US" dirty="0"/>
              <a:t>Honey-comb and anti-turbulence screens</a:t>
            </a:r>
          </a:p>
          <a:p>
            <a:pPr marL="484632" indent="-457200">
              <a:buFont typeface="Arial" panose="020B0604020202020204" pitchFamily="34" charset="0"/>
              <a:buChar char="•"/>
            </a:pPr>
            <a:r>
              <a:rPr lang="en-US" dirty="0">
                <a:solidFill>
                  <a:srgbClr val="FF0000"/>
                </a:solidFill>
              </a:rPr>
              <a:t>Test Section:</a:t>
            </a:r>
          </a:p>
          <a:p>
            <a:pPr marL="484632" indent="-457200">
              <a:buFont typeface="Arial" panose="020B0604020202020204" pitchFamily="34" charset="0"/>
              <a:buChar char="•"/>
            </a:pPr>
            <a:r>
              <a:rPr lang="en-US" dirty="0"/>
              <a:t>250mm*250mm</a:t>
            </a:r>
          </a:p>
          <a:p>
            <a:pPr marL="484632" indent="-457200">
              <a:buFont typeface="Arial" panose="020B0604020202020204" pitchFamily="34" charset="0"/>
              <a:buChar char="•"/>
            </a:pPr>
            <a:r>
              <a:rPr lang="en-US" dirty="0"/>
              <a:t>Transparent</a:t>
            </a:r>
          </a:p>
          <a:p>
            <a:pPr marL="484632" indent="-457200">
              <a:buFont typeface="Arial" panose="020B0604020202020204" pitchFamily="34" charset="0"/>
              <a:buChar char="•"/>
            </a:pPr>
            <a:r>
              <a:rPr lang="en-US" dirty="0">
                <a:solidFill>
                  <a:srgbClr val="FF0000"/>
                </a:solidFill>
              </a:rPr>
              <a:t>Diffuser section:</a:t>
            </a:r>
          </a:p>
          <a:p>
            <a:pPr marL="484632" indent="-457200">
              <a:buFont typeface="Arial" panose="020B0604020202020204" pitchFamily="34" charset="0"/>
              <a:buChar char="•"/>
            </a:pPr>
            <a:r>
              <a:rPr lang="en-US" dirty="0"/>
              <a:t>650mm*650mm</a:t>
            </a:r>
          </a:p>
          <a:p>
            <a:pPr marL="484632" indent="-457200">
              <a:buFont typeface="Arial" panose="020B0604020202020204" pitchFamily="34" charset="0"/>
              <a:buChar char="•"/>
            </a:pPr>
            <a:r>
              <a:rPr lang="en-US" dirty="0"/>
              <a:t>16 centrifugal motors (1400 watt, 500 watt)</a:t>
            </a:r>
          </a:p>
          <a:p>
            <a:pPr marL="484632" indent="-457200">
              <a:buFont typeface="Arial" panose="020B0604020202020204" pitchFamily="34" charset="0"/>
              <a:buChar char="•"/>
            </a:pPr>
            <a:r>
              <a:rPr lang="en-US" dirty="0"/>
              <a:t>Air velocity 12m/s</a:t>
            </a:r>
          </a:p>
          <a:p>
            <a:pPr marL="484632" indent="-457200">
              <a:buFont typeface="Arial" panose="020B0604020202020204" pitchFamily="34" charset="0"/>
              <a:buChar char="•"/>
            </a:pPr>
            <a:r>
              <a:rPr lang="en-US" dirty="0"/>
              <a:t>Pitot tube and manometer</a:t>
            </a:r>
          </a:p>
        </p:txBody>
      </p:sp>
    </p:spTree>
    <p:extLst>
      <p:ext uri="{BB962C8B-B14F-4D97-AF65-F5344CB8AC3E}">
        <p14:creationId xmlns:p14="http://schemas.microsoft.com/office/powerpoint/2010/main" val="10619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C3B1-0959-482B-9FEC-A11121D4FD2F}"/>
              </a:ext>
            </a:extLst>
          </p:cNvPr>
          <p:cNvSpPr>
            <a:spLocks noGrp="1"/>
          </p:cNvSpPr>
          <p:nvPr>
            <p:ph type="ctrTitle"/>
          </p:nvPr>
        </p:nvSpPr>
        <p:spPr>
          <a:xfrm>
            <a:off x="1432560" y="359898"/>
            <a:ext cx="7406640" cy="402102"/>
          </a:xfrm>
        </p:spPr>
        <p:txBody>
          <a:bodyPr>
            <a:normAutofit fontScale="90000"/>
          </a:bodyPr>
          <a:lstStyle/>
          <a:p>
            <a:pPr algn="ctr"/>
            <a:r>
              <a:rPr lang="en-US" dirty="0"/>
              <a:t>Flow Simulation</a:t>
            </a:r>
          </a:p>
        </p:txBody>
      </p:sp>
      <p:sp>
        <p:nvSpPr>
          <p:cNvPr id="3" name="Subtitle 2">
            <a:extLst>
              <a:ext uri="{FF2B5EF4-FFF2-40B4-BE49-F238E27FC236}">
                <a16:creationId xmlns:a16="http://schemas.microsoft.com/office/drawing/2014/main" id="{58886424-C02B-4CFA-A685-EB5E45E84755}"/>
              </a:ext>
            </a:extLst>
          </p:cNvPr>
          <p:cNvSpPr>
            <a:spLocks noGrp="1"/>
          </p:cNvSpPr>
          <p:nvPr>
            <p:ph type="subTitle" idx="1"/>
          </p:nvPr>
        </p:nvSpPr>
        <p:spPr>
          <a:xfrm>
            <a:off x="1432560" y="762000"/>
            <a:ext cx="7406640" cy="5943600"/>
          </a:xfrm>
        </p:spPr>
        <p:txBody>
          <a:bodyPr>
            <a:normAutofit fontScale="92500"/>
          </a:bodyPr>
          <a:lstStyle/>
          <a:p>
            <a:pPr marL="484632" indent="-457200">
              <a:buFont typeface="Arial" panose="020B0604020202020204" pitchFamily="34" charset="0"/>
              <a:buChar char="•"/>
            </a:pPr>
            <a:r>
              <a:rPr lang="en-US" dirty="0" err="1"/>
              <a:t>Defination</a:t>
            </a:r>
            <a:endParaRPr lang="en-US" dirty="0"/>
          </a:p>
          <a:p>
            <a:pPr marL="484632" indent="-457200">
              <a:buFont typeface="Arial" panose="020B0604020202020204" pitchFamily="34" charset="0"/>
              <a:buChar char="•"/>
            </a:pPr>
            <a:r>
              <a:rPr lang="en-US" dirty="0"/>
              <a:t>Show laminar, turbulent, vortex, boundary layer separation.</a:t>
            </a:r>
          </a:p>
          <a:p>
            <a:pPr marL="484632" indent="-457200">
              <a:buFont typeface="Arial" panose="020B0604020202020204" pitchFamily="34" charset="0"/>
              <a:buChar char="•"/>
            </a:pPr>
            <a:r>
              <a:rPr lang="en-US" dirty="0">
                <a:solidFill>
                  <a:srgbClr val="FF0000"/>
                </a:solidFill>
              </a:rPr>
              <a:t>Surface Flow Visualization</a:t>
            </a:r>
          </a:p>
          <a:p>
            <a:pPr marL="484632" indent="-457200">
              <a:buFont typeface="Arial" panose="020B0604020202020204" pitchFamily="34" charset="0"/>
              <a:buChar char="•"/>
            </a:pPr>
            <a:r>
              <a:rPr lang="en-US" dirty="0"/>
              <a:t>fluorescent dye, oil or special clay mixtures</a:t>
            </a:r>
          </a:p>
          <a:p>
            <a:pPr marL="484632" indent="-457200">
              <a:buFont typeface="Arial" panose="020B0604020202020204" pitchFamily="34" charset="0"/>
              <a:buChar char="•"/>
            </a:pPr>
            <a:r>
              <a:rPr lang="en-US" dirty="0">
                <a:solidFill>
                  <a:srgbClr val="FF0000"/>
                </a:solidFill>
              </a:rPr>
              <a:t>Turfs</a:t>
            </a:r>
            <a:r>
              <a:rPr lang="en-US" dirty="0"/>
              <a:t>: Small filaments soaked in UV dye, better view in UV light, glued in model</a:t>
            </a:r>
          </a:p>
          <a:p>
            <a:pPr marL="484632" indent="-457200">
              <a:buFont typeface="Arial" panose="020B0604020202020204" pitchFamily="34" charset="0"/>
              <a:buChar char="•"/>
            </a:pPr>
            <a:r>
              <a:rPr lang="en-US" dirty="0">
                <a:solidFill>
                  <a:srgbClr val="FF0000"/>
                </a:solidFill>
              </a:rPr>
              <a:t>China clay</a:t>
            </a:r>
            <a:r>
              <a:rPr lang="en-US" dirty="0"/>
              <a:t>: Mixture of kerosene, clay powder and </a:t>
            </a:r>
            <a:r>
              <a:rPr lang="en-US" dirty="0" err="1"/>
              <a:t>DayGlo</a:t>
            </a:r>
            <a:r>
              <a:rPr lang="en-US" baseline="30000" dirty="0" err="1"/>
              <a:t>TM</a:t>
            </a:r>
            <a:r>
              <a:rPr lang="en-US" baseline="30000" dirty="0"/>
              <a:t> </a:t>
            </a:r>
            <a:r>
              <a:rPr lang="en-US" dirty="0"/>
              <a:t>pigment </a:t>
            </a:r>
          </a:p>
          <a:p>
            <a:pPr marL="484632" indent="-457200">
              <a:buFont typeface="Arial" panose="020B0604020202020204" pitchFamily="34" charset="0"/>
              <a:buChar char="•"/>
            </a:pPr>
            <a:r>
              <a:rPr lang="en-US" dirty="0"/>
              <a:t>Wind </a:t>
            </a:r>
            <a:r>
              <a:rPr lang="en-US" dirty="0" err="1"/>
              <a:t>Start</a:t>
            </a:r>
            <a:r>
              <a:rPr lang="en-US" dirty="0" err="1">
                <a:sym typeface="Wingdings" panose="05000000000000000000" pitchFamily="2" charset="2"/>
              </a:rPr>
              <a:t>Vapourize</a:t>
            </a:r>
            <a:r>
              <a:rPr lang="en-US" dirty="0">
                <a:sym typeface="Wingdings" panose="05000000000000000000" pitchFamily="2" charset="2"/>
              </a:rPr>
              <a:t> kerosene leaving flow pattern</a:t>
            </a:r>
          </a:p>
          <a:p>
            <a:pPr marL="484632" indent="-457200">
              <a:buFont typeface="Arial" panose="020B0604020202020204" pitchFamily="34" charset="0"/>
              <a:buChar char="•"/>
            </a:pPr>
            <a:r>
              <a:rPr lang="en-US" dirty="0">
                <a:sym typeface="Wingdings" panose="05000000000000000000" pitchFamily="2" charset="2"/>
              </a:rPr>
              <a:t>Long lasting, cannot change model during flow visualization</a:t>
            </a:r>
          </a:p>
          <a:p>
            <a:pPr marL="484632" indent="-457200">
              <a:buFont typeface="Arial" panose="020B0604020202020204" pitchFamily="34" charset="0"/>
              <a:buChar char="•"/>
            </a:pPr>
            <a:r>
              <a:rPr lang="en-US" dirty="0"/>
              <a:t>Sublimation </a:t>
            </a:r>
            <a:r>
              <a:rPr lang="en-US" dirty="0" err="1"/>
              <a:t>naphalene</a:t>
            </a:r>
            <a:r>
              <a:rPr lang="en-US" dirty="0"/>
              <a:t> and </a:t>
            </a:r>
            <a:r>
              <a:rPr lang="en-US" dirty="0" err="1"/>
              <a:t>trichlorothane</a:t>
            </a:r>
            <a:r>
              <a:rPr lang="en-US" dirty="0" err="1">
                <a:sym typeface="Wingdings" panose="05000000000000000000" pitchFamily="2" charset="2"/>
              </a:rPr>
              <a:t>leaves</a:t>
            </a:r>
            <a:r>
              <a:rPr lang="en-US" dirty="0">
                <a:sym typeface="Wingdings" panose="05000000000000000000" pitchFamily="2" charset="2"/>
              </a:rPr>
              <a:t> flow pattern at turbulent region</a:t>
            </a:r>
            <a:endParaRPr lang="en-US" dirty="0"/>
          </a:p>
          <a:p>
            <a:endParaRPr lang="en-US" dirty="0"/>
          </a:p>
        </p:txBody>
      </p:sp>
    </p:spTree>
    <p:extLst>
      <p:ext uri="{BB962C8B-B14F-4D97-AF65-F5344CB8AC3E}">
        <p14:creationId xmlns:p14="http://schemas.microsoft.com/office/powerpoint/2010/main" val="10065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D05CA7-252E-4AE3-82EA-15A86AEF1F83}"/>
              </a:ext>
            </a:extLst>
          </p:cNvPr>
          <p:cNvSpPr>
            <a:spLocks noGrp="1"/>
          </p:cNvSpPr>
          <p:nvPr>
            <p:ph type="subTitle" idx="1"/>
          </p:nvPr>
        </p:nvSpPr>
        <p:spPr>
          <a:xfrm>
            <a:off x="1432560" y="990600"/>
            <a:ext cx="7406640" cy="4953000"/>
          </a:xfrm>
        </p:spPr>
        <p:txBody>
          <a:bodyPr>
            <a:normAutofit/>
          </a:bodyPr>
          <a:lstStyle/>
          <a:p>
            <a:pPr marL="484632" indent="-457200">
              <a:buFont typeface="Arial" panose="020B0604020202020204" pitchFamily="34" charset="0"/>
              <a:buChar char="•"/>
            </a:pPr>
            <a:r>
              <a:rPr lang="en-US" u="sng" dirty="0">
                <a:solidFill>
                  <a:srgbClr val="FF0000"/>
                </a:solidFill>
              </a:rPr>
              <a:t>Off the surface visualization.</a:t>
            </a:r>
          </a:p>
          <a:p>
            <a:pPr marL="484632" indent="-457200">
              <a:buFont typeface="Arial" panose="020B0604020202020204" pitchFamily="34" charset="0"/>
              <a:buChar char="•"/>
            </a:pPr>
            <a:r>
              <a:rPr lang="en-US" dirty="0"/>
              <a:t>Tracers such as smoke particles, hydrogen and helium soap bubbles, aniline and methylene dye, </a:t>
            </a:r>
            <a:r>
              <a:rPr lang="en-US" dirty="0" err="1"/>
              <a:t>aluminium</a:t>
            </a:r>
            <a:r>
              <a:rPr lang="en-US" dirty="0"/>
              <a:t> powder and polystyrene particles.</a:t>
            </a:r>
          </a:p>
          <a:p>
            <a:pPr marL="484632" indent="-457200">
              <a:buFont typeface="Arial" panose="020B0604020202020204" pitchFamily="34" charset="0"/>
              <a:buChar char="•"/>
            </a:pPr>
            <a:r>
              <a:rPr lang="en-US" dirty="0"/>
              <a:t>Smoke Flow Visualization:</a:t>
            </a:r>
          </a:p>
          <a:p>
            <a:pPr marL="484632" indent="-457200">
              <a:buFont typeface="Arial" panose="020B0604020202020204" pitchFamily="34" charset="0"/>
              <a:buChar char="•"/>
            </a:pPr>
            <a:r>
              <a:rPr lang="en-US" dirty="0"/>
              <a:t>Smoke generator and probe to insert smoke</a:t>
            </a:r>
          </a:p>
          <a:p>
            <a:pPr marL="484632" indent="-457200">
              <a:buFont typeface="Arial" panose="020B0604020202020204" pitchFamily="34" charset="0"/>
              <a:buChar char="•"/>
            </a:pPr>
            <a:r>
              <a:rPr lang="en-US" dirty="0"/>
              <a:t>Mineral oil( Kerosene, paraffin), </a:t>
            </a:r>
            <a:r>
              <a:rPr lang="en-US" dirty="0" err="1"/>
              <a:t>buring</a:t>
            </a:r>
            <a:r>
              <a:rPr lang="en-US" dirty="0"/>
              <a:t> wood, paper or tobacco or </a:t>
            </a:r>
            <a:r>
              <a:rPr lang="en-US" dirty="0" err="1"/>
              <a:t>vapourize</a:t>
            </a:r>
            <a:r>
              <a:rPr lang="en-US" dirty="0"/>
              <a:t> substance containing bromide or chloride, laser lighter better</a:t>
            </a:r>
          </a:p>
          <a:p>
            <a:pPr marL="484632" indent="-457200">
              <a:buFont typeface="Arial" panose="020B0604020202020204" pitchFamily="34" charset="0"/>
              <a:buChar char="•"/>
            </a:pPr>
            <a:endParaRPr lang="en-US" dirty="0"/>
          </a:p>
          <a:p>
            <a:pPr marL="484632"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18183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C4FCA1-D22E-4416-838F-ADF5D2848240}"/>
              </a:ext>
            </a:extLst>
          </p:cNvPr>
          <p:cNvSpPr>
            <a:spLocks noGrp="1"/>
          </p:cNvSpPr>
          <p:nvPr>
            <p:ph type="subTitle" idx="1"/>
          </p:nvPr>
        </p:nvSpPr>
        <p:spPr>
          <a:xfrm>
            <a:off x="1432560" y="381000"/>
            <a:ext cx="7406640" cy="4953000"/>
          </a:xfrm>
        </p:spPr>
        <p:txBody>
          <a:bodyPr>
            <a:normAutofit lnSpcReduction="10000"/>
          </a:bodyPr>
          <a:lstStyle/>
          <a:p>
            <a:r>
              <a:rPr lang="en-US" dirty="0">
                <a:solidFill>
                  <a:srgbClr val="FF0000"/>
                </a:solidFill>
              </a:rPr>
              <a:t>Optical Methods:</a:t>
            </a:r>
          </a:p>
          <a:p>
            <a:pPr marL="484632" indent="-457200">
              <a:buFont typeface="Arial" panose="020B0604020202020204" pitchFamily="34" charset="0"/>
              <a:buChar char="•"/>
            </a:pPr>
            <a:r>
              <a:rPr lang="en-US" dirty="0"/>
              <a:t>Visualize compressible flows</a:t>
            </a:r>
          </a:p>
          <a:p>
            <a:pPr marL="484632" indent="-457200">
              <a:buFont typeface="Arial" panose="020B0604020202020204" pitchFamily="34" charset="0"/>
              <a:buChar char="•"/>
            </a:pPr>
            <a:r>
              <a:rPr lang="en-US" dirty="0"/>
              <a:t>Angular deflection, vertical displacement, phase shift</a:t>
            </a:r>
          </a:p>
          <a:p>
            <a:pPr marL="484632" indent="-457200">
              <a:buFont typeface="Arial" panose="020B0604020202020204" pitchFamily="34" charset="0"/>
              <a:buChar char="•"/>
            </a:pPr>
            <a:r>
              <a:rPr lang="en-US" dirty="0"/>
              <a:t>Shadow, schlieren and interferometry</a:t>
            </a:r>
          </a:p>
          <a:p>
            <a:r>
              <a:rPr lang="en-US" dirty="0">
                <a:solidFill>
                  <a:srgbClr val="FF0000"/>
                </a:solidFill>
              </a:rPr>
              <a:t>Special Methods:</a:t>
            </a:r>
          </a:p>
          <a:p>
            <a:pPr marL="484632" indent="-457200">
              <a:buFont typeface="Arial" panose="020B0604020202020204" pitchFamily="34" charset="0"/>
              <a:buChar char="•"/>
            </a:pPr>
            <a:r>
              <a:rPr lang="en-US" dirty="0"/>
              <a:t>Heat energy adding, refractometry, laser light sheet, particle velocimetry</a:t>
            </a:r>
          </a:p>
          <a:p>
            <a:pPr marL="484632" indent="-457200">
              <a:buFont typeface="Arial" panose="020B0604020202020204" pitchFamily="34" charset="0"/>
              <a:buChar char="•"/>
            </a:pPr>
            <a:r>
              <a:rPr lang="en-US" dirty="0"/>
              <a:t>E.g. Heat energy </a:t>
            </a:r>
            <a:r>
              <a:rPr lang="en-US" dirty="0" err="1"/>
              <a:t>adding</a:t>
            </a:r>
            <a:r>
              <a:rPr lang="en-US" dirty="0" err="1">
                <a:sym typeface="Wingdings" panose="05000000000000000000" pitchFamily="2" charset="2"/>
              </a:rPr>
              <a:t>density</a:t>
            </a:r>
            <a:r>
              <a:rPr lang="en-US" dirty="0">
                <a:sym typeface="Wingdings" panose="05000000000000000000" pitchFamily="2" charset="2"/>
              </a:rPr>
              <a:t> </a:t>
            </a:r>
            <a:r>
              <a:rPr lang="en-US" dirty="0" err="1">
                <a:sym typeface="Wingdings" panose="05000000000000000000" pitchFamily="2" charset="2"/>
              </a:rPr>
              <a:t>variationOptical</a:t>
            </a:r>
            <a:r>
              <a:rPr lang="en-US" dirty="0">
                <a:sym typeface="Wingdings" panose="05000000000000000000" pitchFamily="2" charset="2"/>
              </a:rPr>
              <a:t> techniques for visualization</a:t>
            </a:r>
          </a:p>
          <a:p>
            <a:pPr marL="484632" indent="-457200">
              <a:buFont typeface="Arial" panose="020B0604020202020204" pitchFamily="34" charset="0"/>
              <a:buChar char="•"/>
            </a:pPr>
            <a:r>
              <a:rPr lang="en-US" dirty="0">
                <a:sym typeface="Wingdings" panose="05000000000000000000" pitchFamily="2" charset="2"/>
              </a:rPr>
              <a:t>E.g. Shooting of </a:t>
            </a:r>
            <a:r>
              <a:rPr lang="en-US" dirty="0" err="1">
                <a:sym typeface="Wingdings" panose="05000000000000000000" pitchFamily="2" charset="2"/>
              </a:rPr>
              <a:t>electronexcitationrelease</a:t>
            </a:r>
            <a:r>
              <a:rPr lang="en-US" dirty="0">
                <a:sym typeface="Wingdings" panose="05000000000000000000" pitchFamily="2" charset="2"/>
              </a:rPr>
              <a:t> </a:t>
            </a:r>
            <a:r>
              <a:rPr lang="en-US" dirty="0" err="1">
                <a:sym typeface="Wingdings" panose="05000000000000000000" pitchFamily="2" charset="2"/>
              </a:rPr>
              <a:t>lightVisualizes</a:t>
            </a:r>
            <a:r>
              <a:rPr lang="en-US" dirty="0">
                <a:sym typeface="Wingdings" panose="05000000000000000000" pitchFamily="2" charset="2"/>
              </a:rPr>
              <a:t> flow patterns.</a:t>
            </a:r>
            <a:endParaRPr lang="en-US" dirty="0"/>
          </a:p>
        </p:txBody>
      </p:sp>
    </p:spTree>
    <p:extLst>
      <p:ext uri="{BB962C8B-B14F-4D97-AF65-F5344CB8AC3E}">
        <p14:creationId xmlns:p14="http://schemas.microsoft.com/office/powerpoint/2010/main" val="281114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7498080" cy="1143000"/>
          </a:xfrm>
        </p:spPr>
        <p:txBody>
          <a:bodyPr>
            <a:normAutofit fontScale="90000"/>
          </a:bodyPr>
          <a:lstStyle/>
          <a:p>
            <a:r>
              <a:rPr lang="en-US" dirty="0"/>
              <a:t>NEED AND IMPORTANCE OF PROJECT</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sz="2400" dirty="0"/>
          </a:p>
          <a:p>
            <a:pPr algn="just"/>
            <a:r>
              <a:rPr lang="en-US" sz="2400" dirty="0"/>
              <a:t>This project is stressed to be completed as soon as possible due to absence of any other functional wind tunnel available in the department or the campus, which is a very basic apparatus in the sector of aerodynamics.</a:t>
            </a:r>
          </a:p>
          <a:p>
            <a:pPr algn="just"/>
            <a:r>
              <a:rPr lang="en-US" sz="2400" dirty="0"/>
              <a:t>Current period is also a suitable timing for this project as it would help to enhance the lab of aerospace engineering which is a recently added program in the campus. </a:t>
            </a:r>
          </a:p>
          <a:p>
            <a:pPr algn="just"/>
            <a:r>
              <a:rPr lang="en-US" sz="2400" dirty="0"/>
              <a:t>Through this project,  the present and future generations of  students of the mechanical engineering and aerospace engineering would get enormous facilities to use tunnel for various </a:t>
            </a:r>
            <a:r>
              <a:rPr lang="en-US" sz="2400" dirty="0" err="1"/>
              <a:t>testings</a:t>
            </a:r>
            <a:r>
              <a:rPr lang="en-US" sz="2400" dirty="0"/>
              <a:t>.  </a:t>
            </a:r>
          </a:p>
          <a:p>
            <a:endParaRPr lang="en-US" dirty="0"/>
          </a:p>
        </p:txBody>
      </p:sp>
    </p:spTree>
    <p:extLst>
      <p:ext uri="{BB962C8B-B14F-4D97-AF65-F5344CB8AC3E}">
        <p14:creationId xmlns:p14="http://schemas.microsoft.com/office/powerpoint/2010/main" val="342472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3328460"/>
              </p:ext>
            </p:extLst>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873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151</TotalTime>
  <Words>947</Words>
  <Application>Microsoft Office PowerPoint</Application>
  <PresentationFormat>On-screen Show (4:3)</PresentationFormat>
  <Paragraphs>97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Gill Sans MT</vt:lpstr>
      <vt:lpstr>Times New Roman</vt:lpstr>
      <vt:lpstr>Verdana</vt:lpstr>
      <vt:lpstr>Wingdings 2</vt:lpstr>
      <vt:lpstr>Solstice</vt:lpstr>
      <vt:lpstr>      TRIBHUVAN UNIVERSITY INSITUTE OF ENGINEERING, CENTRAL CAMPUS DEPARTMENT OF MECHANICAL ENGINNERING PULCHOWK, LALITPUR     INSTUMENTATION AND FLOW VISULIZATION OF OPEN CIRCUIT WIND TUNNEL AT DEPARTMENT OF MECHANICAL ENGINEERING     PRESENTED BY YUBRAJ KAWAR (072/BME/647) YUGAL KRISHNA SHRESTHA (072/BME/648) SAMAN DHAKAL (072/BME/651)   PRESENTATION  ON PROPOSAL     DECEMBER 2018</vt:lpstr>
      <vt:lpstr> Outline of the Presentation </vt:lpstr>
      <vt:lpstr>INTRODUCTION</vt:lpstr>
      <vt:lpstr>PowerPoint Presentation</vt:lpstr>
      <vt:lpstr>Flow Simulation</vt:lpstr>
      <vt:lpstr>PowerPoint Presentation</vt:lpstr>
      <vt:lpstr>PowerPoint Presentation</vt:lpstr>
      <vt:lpstr>NEED AND IMPORTANCE OF PROJECT </vt:lpstr>
      <vt:lpstr>RATIONALE</vt:lpstr>
      <vt:lpstr>PROBLEM STATEMENT</vt:lpstr>
      <vt:lpstr>PROJECT OBJECTIVES</vt:lpstr>
      <vt:lpstr>CONCEPTUAL FRAMEWORK AND METHODOLOGY</vt:lpstr>
      <vt:lpstr>EXPECTED OUTCOME</vt:lpstr>
      <vt:lpstr>TIME SCHEDULE</vt:lpstr>
      <vt:lpstr>REFERENCES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TRIBHUVAN UNIVERSITY INSITUTE OF ENGINEERING, CENTRAL CAMPUS DEPARTMENT OF MECHANICAL ENGINNERING PULCHOWK, LALITPUR     INSTUMENTATION AND FLOW VISULIZATION OF OPEN CIRCUIT WIND TUNNEL AT DEPARTMENT OF MECHANICAL ENGINEERING     PRESENTED BY YUBRAJ KAWAR (072/BME/647) YUGAL KRISHNA SHRESTHA (072/BME/648) SAMAN DHAKAL (072/BME/651)   PRESENTATION  ON PROPOSAL     DECEMBER 2018</dc:title>
  <dc:creator>DELL</dc:creator>
  <cp:lastModifiedBy>Yubraj Kawar</cp:lastModifiedBy>
  <cp:revision>23</cp:revision>
  <dcterms:created xsi:type="dcterms:W3CDTF">2018-12-28T01:36:05Z</dcterms:created>
  <dcterms:modified xsi:type="dcterms:W3CDTF">2018-12-28T06:01:22Z</dcterms:modified>
</cp:coreProperties>
</file>