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57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6FC2-F6E7-4052-81D3-CF5B07DC0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Fluid Machines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Rudra</a:t>
            </a:r>
            <a:r>
              <a:rPr lang="en-US" dirty="0" smtClean="0"/>
              <a:t> Mani </a:t>
            </a:r>
            <a:r>
              <a:rPr lang="en-US" dirty="0" err="1" smtClean="0"/>
              <a:t>Ghimire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1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0"/>
            <a:ext cx="7772400" cy="7467600"/>
          </a:xfrm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r>
              <a:rPr lang="en-US" sz="2400" b="1" smtClean="0">
                <a:latin typeface="Times New Roman" pitchFamily="18" charset="0"/>
              </a:rPr>
              <a:t>u1 = u2 = u (velocity in the direction of motion), and Vrl = Vr2</a:t>
            </a:r>
          </a:p>
          <a:p>
            <a:r>
              <a:rPr lang="en-US" sz="2400" b="1" smtClean="0">
                <a:latin typeface="Times New Roman" pitchFamily="18" charset="0"/>
              </a:rPr>
              <a:t>Fx 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 a Vrl [ Vrx1  - Vrx2]</a:t>
            </a:r>
          </a:p>
          <a:p>
            <a:r>
              <a:rPr lang="en-US" sz="2400" b="1" smtClean="0">
                <a:latin typeface="Times New Roman" pitchFamily="18" charset="0"/>
              </a:rPr>
              <a:t>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 a Vrl [ Vrl COS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b="1" smtClean="0">
                <a:latin typeface="Times New Roman" pitchFamily="18" charset="0"/>
              </a:rPr>
              <a:t> - (- Vr2 COS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sz="2400" b="1" smtClean="0">
                <a:latin typeface="Times New Roman" pitchFamily="18" charset="0"/>
              </a:rPr>
              <a:t>) ]</a:t>
            </a:r>
          </a:p>
          <a:p>
            <a:r>
              <a:rPr lang="en-US" sz="2400" b="1" smtClean="0">
                <a:latin typeface="Times New Roman" pitchFamily="18" charset="0"/>
              </a:rPr>
              <a:t>	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aVr1 [(Vwl  - ul) - {-(u2+Vw2}]</a:t>
            </a:r>
          </a:p>
          <a:p>
            <a:r>
              <a:rPr lang="en-US" sz="2400" b="1" smtClean="0">
                <a:latin typeface="Times New Roman" pitchFamily="18" charset="0"/>
              </a:rPr>
              <a:t>	</a:t>
            </a:r>
            <a:r>
              <a:rPr lang="fr-FR" sz="2400" b="1" smtClean="0">
                <a:latin typeface="Times New Roman" pitchFamily="18" charset="0"/>
              </a:rPr>
              <a:t>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sz="2400" b="1" smtClean="0">
                <a:latin typeface="Times New Roman" pitchFamily="18" charset="0"/>
              </a:rPr>
              <a:t>aVr1 [Vwl  +Vw2]</a:t>
            </a:r>
          </a:p>
          <a:p>
            <a:r>
              <a:rPr lang="fr-FR" sz="2400" b="1" smtClean="0">
                <a:latin typeface="Times New Roman" pitchFamily="18" charset="0"/>
              </a:rPr>
              <a:t>	</a:t>
            </a:r>
            <a:endParaRPr lang="en-US" sz="2400" b="1" smtClean="0">
              <a:latin typeface="Times New Roman" pitchFamily="18" charset="0"/>
            </a:endParaRPr>
          </a:p>
          <a:p>
            <a:r>
              <a:rPr lang="en-US" sz="2400" b="1" smtClean="0">
                <a:latin typeface="Times New Roman" pitchFamily="18" charset="0"/>
              </a:rPr>
              <a:t>The eqn. is true only when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="1" smtClean="0">
                <a:latin typeface="Times New Roman" pitchFamily="18" charset="0"/>
              </a:rPr>
              <a:t> is an acute angle. When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="1" smtClean="0">
                <a:latin typeface="Times New Roman" pitchFamily="18" charset="0"/>
              </a:rPr>
              <a:t>=90°,Vw2 = 0 the eqn. (i) reduces to Fx 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aVr1 [Vwl ]</a:t>
            </a:r>
          </a:p>
          <a:p>
            <a:r>
              <a:rPr lang="en-US" sz="2400" b="1" smtClean="0">
                <a:latin typeface="Times New Roman" pitchFamily="18" charset="0"/>
              </a:rPr>
              <a:t>If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="1" smtClean="0">
                <a:latin typeface="Times New Roman" pitchFamily="18" charset="0"/>
              </a:rPr>
              <a:t> is an obtuse( greater than 90) angle, the expression for Fx will become</a:t>
            </a:r>
          </a:p>
          <a:p>
            <a:r>
              <a:rPr lang="en-US" sz="2400" b="1" smtClean="0">
                <a:latin typeface="Times New Roman" pitchFamily="18" charset="0"/>
              </a:rPr>
              <a:t>	Fx = 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aVr1 [Vwl  - Vw2]</a:t>
            </a:r>
          </a:p>
          <a:p>
            <a:r>
              <a:rPr lang="en-US" sz="2400" b="1" smtClean="0">
                <a:latin typeface="Times New Roman" pitchFamily="18" charset="0"/>
              </a:rPr>
              <a:t>Thus in general Fx is written as, Fx=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aVr1 [Vwl 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sz="2400" b="1" smtClean="0">
                <a:latin typeface="Times New Roman" pitchFamily="18" charset="0"/>
              </a:rPr>
              <a:t> Vw2]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0"/>
            <a:ext cx="7772400" cy="61309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Work done per second by the jet on the vane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	</a:t>
            </a:r>
            <a:r>
              <a:rPr lang="fr-FR" b="1" smtClean="0">
                <a:latin typeface="Times New Roman" pitchFamily="18" charset="0"/>
              </a:rPr>
              <a:t>= Fx </a:t>
            </a:r>
            <a:r>
              <a:rPr lang="fr-FR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fr-FR" b="1" smtClean="0">
                <a:latin typeface="Times New Roman" pitchFamily="18" charset="0"/>
              </a:rPr>
              <a:t> u =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b="1" smtClean="0">
                <a:latin typeface="Times New Roman" pitchFamily="18" charset="0"/>
              </a:rPr>
              <a:t>aV</a:t>
            </a:r>
            <a:r>
              <a:rPr lang="fr-FR" b="1" baseline="-25000" smtClean="0">
                <a:latin typeface="Times New Roman" pitchFamily="18" charset="0"/>
              </a:rPr>
              <a:t>r1</a:t>
            </a:r>
            <a:r>
              <a:rPr lang="fr-FR" b="1" smtClean="0">
                <a:latin typeface="Times New Roman" pitchFamily="18" charset="0"/>
              </a:rPr>
              <a:t> [V</a:t>
            </a:r>
            <a:r>
              <a:rPr lang="fr-FR" b="1" baseline="-25000" smtClean="0">
                <a:latin typeface="Times New Roman" pitchFamily="18" charset="0"/>
              </a:rPr>
              <a:t>wl </a:t>
            </a:r>
            <a:r>
              <a:rPr lang="fr-FR" b="1" smtClean="0">
                <a:latin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</a:t>
            </a:r>
            <a:r>
              <a:rPr lang="fr-FR" b="1" smtClean="0">
                <a:latin typeface="Times New Roman" pitchFamily="18" charset="0"/>
              </a:rPr>
              <a:t> V</a:t>
            </a:r>
            <a:r>
              <a:rPr lang="fr-FR" b="1" baseline="-25000" smtClean="0">
                <a:latin typeface="Times New Roman" pitchFamily="18" charset="0"/>
              </a:rPr>
              <a:t>w2</a:t>
            </a:r>
            <a:r>
              <a:rPr lang="fr-FR" b="1" smtClean="0">
                <a:latin typeface="Times New Roman" pitchFamily="18" charset="0"/>
              </a:rPr>
              <a:t>] </a:t>
            </a:r>
            <a:r>
              <a:rPr lang="fr-FR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fr-FR" b="1" smtClean="0">
                <a:latin typeface="Times New Roman" pitchFamily="18" charset="0"/>
              </a:rPr>
              <a:t> u	</a:t>
            </a:r>
            <a:endParaRPr lang="en-US" b="1" smtClean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Work done per second per unit weight of fluid striking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= </a:t>
            </a:r>
            <a:r>
              <a:rPr lang="fr-FR" b="1" u="sng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b="1" u="sng" smtClean="0">
                <a:latin typeface="Times New Roman" pitchFamily="18" charset="0"/>
              </a:rPr>
              <a:t> a V</a:t>
            </a:r>
            <a:r>
              <a:rPr lang="en-US" b="1" u="sng" baseline="-25000" smtClean="0">
                <a:latin typeface="Times New Roman" pitchFamily="18" charset="0"/>
              </a:rPr>
              <a:t>rl </a:t>
            </a:r>
            <a:r>
              <a:rPr lang="en-US" b="1" u="sng" smtClean="0">
                <a:latin typeface="Times New Roman" pitchFamily="18" charset="0"/>
              </a:rPr>
              <a:t>(V</a:t>
            </a:r>
            <a:r>
              <a:rPr lang="en-US" b="1" u="sng" baseline="-25000" smtClean="0">
                <a:latin typeface="Times New Roman" pitchFamily="18" charset="0"/>
              </a:rPr>
              <a:t>wl 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b="1" smtClean="0">
                <a:latin typeface="Times New Roman" pitchFamily="18" charset="0"/>
              </a:rPr>
              <a:t> </a:t>
            </a:r>
            <a:r>
              <a:rPr lang="en-US" b="1" u="sng" smtClean="0">
                <a:latin typeface="Times New Roman" pitchFamily="18" charset="0"/>
              </a:rPr>
              <a:t> V</a:t>
            </a:r>
            <a:r>
              <a:rPr lang="en-US" b="1" u="sng" baseline="-25000" smtClean="0">
                <a:latin typeface="Times New Roman" pitchFamily="18" charset="0"/>
              </a:rPr>
              <a:t>w2</a:t>
            </a:r>
            <a:r>
              <a:rPr lang="en-US" b="1" u="sng" smtClean="0">
                <a:latin typeface="Times New Roman" pitchFamily="18" charset="0"/>
              </a:rPr>
              <a:t>) </a:t>
            </a:r>
            <a:r>
              <a:rPr lang="fr-FR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b="1" u="sng" smtClean="0">
                <a:latin typeface="Times New Roman" pitchFamily="18" charset="0"/>
              </a:rPr>
              <a:t> u</a:t>
            </a:r>
            <a:endParaRPr lang="en-US" b="1" smtClean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   Wt. Of the fluid striking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= </a:t>
            </a:r>
            <a:r>
              <a:rPr lang="fr-FR" b="1" u="sng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b="1" u="sng" smtClean="0">
                <a:latin typeface="Times New Roman" pitchFamily="18" charset="0"/>
              </a:rPr>
              <a:t> a V</a:t>
            </a:r>
            <a:r>
              <a:rPr lang="en-US" b="1" u="sng" baseline="-25000" smtClean="0">
                <a:latin typeface="Times New Roman" pitchFamily="18" charset="0"/>
              </a:rPr>
              <a:t>rl</a:t>
            </a:r>
            <a:r>
              <a:rPr lang="en-US" b="1" u="sng" smtClean="0">
                <a:latin typeface="Times New Roman" pitchFamily="18" charset="0"/>
              </a:rPr>
              <a:t> (V</a:t>
            </a:r>
            <a:r>
              <a:rPr lang="en-US" b="1" u="sng" baseline="-25000" smtClean="0">
                <a:latin typeface="Times New Roman" pitchFamily="18" charset="0"/>
              </a:rPr>
              <a:t>wl </a:t>
            </a:r>
            <a:r>
              <a:rPr lang="en-US" b="1" u="sng" smtClean="0"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b="1" smtClean="0">
                <a:latin typeface="Times New Roman" pitchFamily="18" charset="0"/>
              </a:rPr>
              <a:t> </a:t>
            </a:r>
            <a:r>
              <a:rPr lang="en-US" b="1" u="sng" smtClean="0">
                <a:latin typeface="Times New Roman" pitchFamily="18" charset="0"/>
              </a:rPr>
              <a:t> V</a:t>
            </a:r>
            <a:r>
              <a:rPr lang="en-US" b="1" u="sng" baseline="-25000" smtClean="0">
                <a:latin typeface="Times New Roman" pitchFamily="18" charset="0"/>
              </a:rPr>
              <a:t>w2</a:t>
            </a:r>
            <a:r>
              <a:rPr lang="en-US" b="1" u="sng" smtClean="0">
                <a:latin typeface="Times New Roman" pitchFamily="18" charset="0"/>
              </a:rPr>
              <a:t>) </a:t>
            </a:r>
            <a:r>
              <a:rPr lang="fr-FR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b="1" u="sng" smtClean="0">
                <a:latin typeface="Times New Roman" pitchFamily="18" charset="0"/>
              </a:rPr>
              <a:t> u</a:t>
            </a:r>
            <a:endParaRPr lang="en-US" b="1" smtClean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	</a:t>
            </a:r>
            <a:r>
              <a:rPr lang="fr-FR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b="1" smtClean="0">
                <a:latin typeface="Times New Roman" pitchFamily="18" charset="0"/>
              </a:rPr>
              <a:t> a V</a:t>
            </a:r>
            <a:r>
              <a:rPr lang="en-US" b="1" baseline="-25000" smtClean="0">
                <a:latin typeface="Times New Roman" pitchFamily="18" charset="0"/>
              </a:rPr>
              <a:t>rl</a:t>
            </a:r>
            <a:r>
              <a:rPr lang="en-US" b="1" smtClean="0">
                <a:latin typeface="Times New Roman" pitchFamily="18" charset="0"/>
              </a:rPr>
              <a:t> 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smtClean="0"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>
                <a:latin typeface="Times New Roman" pitchFamily="18" charset="0"/>
              </a:rPr>
              <a:t>= 1/g (Vwl 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b="1" smtClean="0">
                <a:latin typeface="Times New Roman" pitchFamily="18" charset="0"/>
              </a:rPr>
              <a:t>  Vw2) </a:t>
            </a:r>
            <a:r>
              <a:rPr lang="fr-FR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b="1" smtClean="0">
                <a:latin typeface="Times New Roman" pitchFamily="18" charset="0"/>
              </a:rPr>
              <a:t> 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b="1" smtClean="0"/>
              <a:t>8.2	Force exerted on a series of radial curved vanes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143000" y="1447800"/>
          <a:ext cx="6248400" cy="512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7300966" imgH="5986506" progId="MSPhotoEd.3">
                  <p:embed/>
                </p:oleObj>
              </mc:Choice>
              <mc:Fallback>
                <p:oleObj r:id="rId3" imgW="7300966" imgH="5986506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6248400" cy="512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/>
          <a:lstStyle/>
          <a:p>
            <a:r>
              <a:rPr lang="en-US" sz="2400" b="1" smtClean="0">
                <a:latin typeface="Times New Roman" pitchFamily="18" charset="0"/>
              </a:rPr>
              <a:t>Momentum of water striking the vanes (in tangential direction) per second at inlet </a:t>
            </a:r>
            <a:r>
              <a:rPr lang="en-US" sz="2400" smtClean="0">
                <a:latin typeface="Times New Roman" pitchFamily="18" charset="0"/>
              </a:rPr>
              <a:t>=  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aVl)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(-Vw1)</a:t>
            </a:r>
          </a:p>
          <a:p>
            <a:r>
              <a:rPr lang="en-US" sz="2400" smtClean="0">
                <a:latin typeface="Times New Roman" pitchFamily="18" charset="0"/>
              </a:rPr>
              <a:t>[where Vw1 (= Vl, cos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400" smtClean="0">
                <a:latin typeface="Times New Roman" pitchFamily="18" charset="0"/>
              </a:rPr>
              <a:t>} = component of Vl in the tangential direction.] </a:t>
            </a:r>
          </a:p>
          <a:p>
            <a:r>
              <a:rPr lang="en-US" sz="2400" smtClean="0">
                <a:latin typeface="Times New Roman" pitchFamily="18" charset="0"/>
              </a:rPr>
              <a:t>Similarly momentum of water per second at outlet =  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aVl)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(-Vw2)</a:t>
            </a:r>
          </a:p>
          <a:p>
            <a:r>
              <a:rPr lang="en-US" sz="2400" smtClean="0">
                <a:latin typeface="Times New Roman" pitchFamily="18" charset="0"/>
              </a:rPr>
              <a:t>Angular momentum per second at inlet = momentum at inlet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radius at inlet =(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aVl)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Vw l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R1</a:t>
            </a:r>
          </a:p>
          <a:p>
            <a:r>
              <a:rPr lang="en-US" sz="2400" smtClean="0">
                <a:latin typeface="Times New Roman" pitchFamily="18" charset="0"/>
              </a:rPr>
              <a:t>Angular momentum per second at outlet = - 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aV2)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Vw 2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R2</a:t>
            </a:r>
          </a:p>
          <a:p>
            <a:r>
              <a:rPr lang="en-US" sz="2400" smtClean="0">
                <a:latin typeface="Times New Roman" pitchFamily="18" charset="0"/>
              </a:rPr>
              <a:t>Torque exerted by water on the wheel,</a:t>
            </a:r>
          </a:p>
          <a:p>
            <a:r>
              <a:rPr lang="en-US" sz="2400" smtClean="0">
                <a:latin typeface="Times New Roman" pitchFamily="18" charset="0"/>
              </a:rPr>
              <a:t>T= rate of change of angular momentum</a:t>
            </a:r>
          </a:p>
          <a:p>
            <a:r>
              <a:rPr lang="en-US" sz="2400" smtClean="0">
                <a:latin typeface="Times New Roman" pitchFamily="18" charset="0"/>
              </a:rPr>
              <a:t>=(initial angular momentum per second-final angular momentum per second)</a:t>
            </a:r>
          </a:p>
          <a:p>
            <a:r>
              <a:rPr lang="en-US" sz="2400" smtClean="0">
                <a:latin typeface="Times New Roman" pitchFamily="18" charset="0"/>
              </a:rPr>
              <a:t>=(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aVl)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Vw l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R1 – [– 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aV2)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Vw 2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R2]</a:t>
            </a:r>
          </a:p>
          <a:p>
            <a:r>
              <a:rPr lang="en-US" sz="2400" smtClean="0">
                <a:latin typeface="Times New Roman" pitchFamily="18" charset="0"/>
              </a:rPr>
              <a:t>=(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aVl)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[ Vw l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R1 + Vw 2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R2]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/>
              <a:t>Work done per second on the wheel = T  </a:t>
            </a:r>
            <a:r>
              <a:rPr lang="en-US" b="1" smtClean="0">
                <a:sym typeface="Symbol" pitchFamily="18" charset="2"/>
              </a:rPr>
              <a:t></a:t>
            </a:r>
            <a:endParaRPr 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/>
              <a:t>=(</a:t>
            </a:r>
            <a:r>
              <a:rPr lang="en-US" b="1" smtClean="0">
                <a:sym typeface="Symbol" pitchFamily="18" charset="2"/>
              </a:rPr>
              <a:t></a:t>
            </a:r>
            <a:r>
              <a:rPr lang="en-US" b="1" smtClean="0"/>
              <a:t>aVl)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[ Vw l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R1 + Vw 2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R2] </a:t>
            </a:r>
            <a:r>
              <a:rPr lang="en-US" b="1" smtClean="0">
                <a:sym typeface="Symbol" pitchFamily="18" charset="2"/>
              </a:rPr>
              <a:t></a:t>
            </a:r>
            <a:endParaRPr lang="en-US" b="1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/>
              <a:t>=(</a:t>
            </a:r>
            <a:r>
              <a:rPr lang="en-US" b="1" smtClean="0">
                <a:sym typeface="Symbol" pitchFamily="18" charset="2"/>
              </a:rPr>
              <a:t></a:t>
            </a:r>
            <a:r>
              <a:rPr lang="en-US" b="1" smtClean="0"/>
              <a:t>aVl)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[ Vw l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R1</a:t>
            </a:r>
            <a:r>
              <a:rPr lang="en-US" b="1" smtClean="0">
                <a:sym typeface="Symbol" pitchFamily="18" charset="2"/>
              </a:rPr>
              <a:t></a:t>
            </a:r>
            <a:r>
              <a:rPr lang="en-US" b="1" smtClean="0"/>
              <a:t> + Vw 2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R2</a:t>
            </a:r>
            <a:r>
              <a:rPr lang="en-US" b="1" smtClean="0">
                <a:sym typeface="Symbol" pitchFamily="18" charset="2"/>
              </a:rPr>
              <a:t></a:t>
            </a:r>
            <a:r>
              <a:rPr lang="en-US" b="1" smtClean="0"/>
              <a:t>]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/>
              <a:t>=(</a:t>
            </a:r>
            <a:r>
              <a:rPr lang="en-US" b="1" smtClean="0">
                <a:sym typeface="Symbol" pitchFamily="18" charset="2"/>
              </a:rPr>
              <a:t></a:t>
            </a:r>
            <a:r>
              <a:rPr lang="en-US" b="1" smtClean="0"/>
              <a:t>aVl)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[ Vw l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u1 + Vw 2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u2]	Because u1 = R1</a:t>
            </a:r>
            <a:r>
              <a:rPr lang="en-US" b="1" smtClean="0">
                <a:sym typeface="Symbol" pitchFamily="18" charset="2"/>
              </a:rPr>
              <a:t></a:t>
            </a:r>
            <a:r>
              <a:rPr lang="en-US" b="1" smtClean="0"/>
              <a:t> and u2= R2</a:t>
            </a:r>
            <a:r>
              <a:rPr lang="en-US" b="1" smtClean="0">
                <a:sym typeface="Symbol" pitchFamily="18" charset="2"/>
              </a:rPr>
              <a:t></a:t>
            </a:r>
            <a:endParaRPr lang="en-US" b="1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/>
              <a:t>=(</a:t>
            </a:r>
            <a:r>
              <a:rPr lang="en-US" b="1" smtClean="0">
                <a:sym typeface="Symbol" pitchFamily="18" charset="2"/>
              </a:rPr>
              <a:t></a:t>
            </a:r>
            <a:r>
              <a:rPr lang="en-US" b="1" smtClean="0"/>
              <a:t>aVl)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[ Vw l 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u1 </a:t>
            </a:r>
            <a:r>
              <a:rPr lang="en-US" b="1" smtClean="0">
                <a:sym typeface="Symbol" pitchFamily="18" charset="2"/>
              </a:rPr>
              <a:t></a:t>
            </a:r>
            <a:r>
              <a:rPr lang="en-US" b="1" smtClean="0"/>
              <a:t> Vw 2</a:t>
            </a:r>
            <a:r>
              <a:rPr lang="en-US" b="1" smtClean="0">
                <a:sym typeface="Symbol" pitchFamily="18" charset="2"/>
              </a:rPr>
              <a:t></a:t>
            </a:r>
            <a:r>
              <a:rPr lang="en-US" b="1" smtClean="0"/>
              <a:t>u2]	is the general expression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mtClean="0"/>
              <a:t> -ve when </a:t>
            </a:r>
            <a:r>
              <a:rPr lang="en-US" b="1" smtClean="0">
                <a:sym typeface="Symbol" pitchFamily="18" charset="2"/>
              </a:rPr>
              <a:t></a:t>
            </a:r>
            <a:r>
              <a:rPr lang="en-US" b="1" smtClean="0"/>
              <a:t> is obtuse and Vw 2 = 0  when </a:t>
            </a:r>
            <a:r>
              <a:rPr lang="en-US" b="1" smtClean="0">
                <a:sym typeface="Symbol" pitchFamily="18" charset="2"/>
              </a:rPr>
              <a:t></a:t>
            </a:r>
            <a:r>
              <a:rPr lang="en-US" b="1" smtClean="0"/>
              <a:t>=90 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Efficiency of the radial curved vane, </a:t>
            </a:r>
            <a:r>
              <a:rPr lang="en-US" b="1" smtClean="0">
                <a:sym typeface="Symbol" pitchFamily="18" charset="2"/>
              </a:rPr>
              <a:t></a:t>
            </a:r>
            <a:r>
              <a:rPr lang="en-US" smtClean="0"/>
              <a:t>vane </a:t>
            </a:r>
            <a:r>
              <a:rPr lang="en-US" b="1" smtClean="0"/>
              <a:t>:</a:t>
            </a:r>
          </a:p>
          <a:p>
            <a:r>
              <a:rPr lang="en-US" b="1" smtClean="0"/>
              <a:t>= </a:t>
            </a:r>
            <a:r>
              <a:rPr lang="en-US" b="1" u="sng" smtClean="0"/>
              <a:t>work</a:t>
            </a:r>
            <a:r>
              <a:rPr lang="en-US" b="1" smtClean="0"/>
              <a:t> </a:t>
            </a:r>
            <a:r>
              <a:rPr lang="en-US" b="1" u="sng" smtClean="0"/>
              <a:t>done per second</a:t>
            </a:r>
            <a:endParaRPr lang="en-US" b="1" smtClean="0"/>
          </a:p>
          <a:p>
            <a:r>
              <a:rPr lang="en-US" b="1" smtClean="0"/>
              <a:t> kinetic energy per second</a:t>
            </a:r>
          </a:p>
          <a:p>
            <a:r>
              <a:rPr lang="en-US" b="1" smtClean="0"/>
              <a:t>=  </a:t>
            </a:r>
            <a:r>
              <a:rPr lang="en-US" b="1" u="sng" smtClean="0"/>
              <a:t>(</a:t>
            </a:r>
            <a:r>
              <a:rPr lang="en-US" b="1" u="sng" smtClean="0">
                <a:sym typeface="Symbol" pitchFamily="18" charset="2"/>
              </a:rPr>
              <a:t></a:t>
            </a:r>
            <a:r>
              <a:rPr lang="en-US" b="1" u="sng" smtClean="0"/>
              <a:t>aV1) </a:t>
            </a:r>
            <a:r>
              <a:rPr lang="en-US" b="1" u="sng" smtClean="0">
                <a:sym typeface="Symbol" pitchFamily="18" charset="2"/>
              </a:rPr>
              <a:t></a:t>
            </a:r>
            <a:r>
              <a:rPr lang="en-US" b="1" u="sng" smtClean="0"/>
              <a:t>[ Vw1 </a:t>
            </a:r>
            <a:r>
              <a:rPr lang="en-US" b="1" u="sng" smtClean="0">
                <a:sym typeface="Symbol" pitchFamily="18" charset="2"/>
              </a:rPr>
              <a:t> </a:t>
            </a:r>
            <a:r>
              <a:rPr lang="en-US" b="1" u="sng" smtClean="0"/>
              <a:t>u1 </a:t>
            </a:r>
            <a:r>
              <a:rPr lang="en-US" b="1" u="sng" smtClean="0">
                <a:sym typeface="Symbol" pitchFamily="18" charset="2"/>
              </a:rPr>
              <a:t></a:t>
            </a:r>
            <a:r>
              <a:rPr lang="en-US" b="1" u="sng" smtClean="0"/>
              <a:t> Vw2 </a:t>
            </a:r>
            <a:r>
              <a:rPr lang="en-US" b="1" u="sng" smtClean="0">
                <a:sym typeface="Symbol" pitchFamily="18" charset="2"/>
              </a:rPr>
              <a:t> </a:t>
            </a:r>
            <a:r>
              <a:rPr lang="en-US" b="1" u="sng" smtClean="0"/>
              <a:t>u2]</a:t>
            </a:r>
            <a:endParaRPr lang="en-US" b="1" smtClean="0"/>
          </a:p>
          <a:p>
            <a:r>
              <a:rPr lang="en-US" b="1" smtClean="0"/>
              <a:t>	</a:t>
            </a:r>
            <a:r>
              <a:rPr lang="fr-FR" b="1" smtClean="0"/>
              <a:t>(½ </a:t>
            </a:r>
            <a:r>
              <a:rPr lang="en-US" b="1" smtClean="0">
                <a:sym typeface="Symbol" pitchFamily="18" charset="2"/>
              </a:rPr>
              <a:t></a:t>
            </a:r>
            <a:r>
              <a:rPr lang="fr-FR" b="1" smtClean="0"/>
              <a:t>aV1 )V1 2</a:t>
            </a:r>
          </a:p>
          <a:p>
            <a:r>
              <a:rPr lang="fr-FR" b="1" smtClean="0"/>
              <a:t>=  </a:t>
            </a:r>
            <a:r>
              <a:rPr lang="fr-FR" b="1" u="sng" smtClean="0"/>
              <a:t>2</a:t>
            </a:r>
            <a:r>
              <a:rPr lang="en-US" b="1" u="sng" smtClean="0">
                <a:sym typeface="Symbol" pitchFamily="18" charset="2"/>
              </a:rPr>
              <a:t></a:t>
            </a:r>
            <a:r>
              <a:rPr lang="fr-FR" b="1" u="sng" smtClean="0"/>
              <a:t>[ Vw1</a:t>
            </a:r>
            <a:r>
              <a:rPr lang="en-US" b="1" u="sng" smtClean="0">
                <a:sym typeface="Symbol" pitchFamily="18" charset="2"/>
              </a:rPr>
              <a:t> </a:t>
            </a:r>
            <a:r>
              <a:rPr lang="fr-FR" b="1" u="sng" smtClean="0"/>
              <a:t>u1 </a:t>
            </a:r>
            <a:r>
              <a:rPr lang="en-US" b="1" u="sng" smtClean="0">
                <a:sym typeface="Symbol" pitchFamily="18" charset="2"/>
              </a:rPr>
              <a:t></a:t>
            </a:r>
            <a:r>
              <a:rPr lang="fr-FR" b="1" u="sng" smtClean="0"/>
              <a:t> Vw 2 </a:t>
            </a:r>
            <a:r>
              <a:rPr lang="en-US" b="1" u="sng" smtClean="0">
                <a:sym typeface="Symbol" pitchFamily="18" charset="2"/>
              </a:rPr>
              <a:t> </a:t>
            </a:r>
            <a:r>
              <a:rPr lang="fr-FR" b="1" u="sng" smtClean="0"/>
              <a:t>u2]</a:t>
            </a:r>
            <a:endParaRPr lang="fr-FR" b="1" smtClean="0"/>
          </a:p>
          <a:p>
            <a:r>
              <a:rPr lang="fr-FR" b="1" smtClean="0"/>
              <a:t>	</a:t>
            </a:r>
            <a:r>
              <a:rPr lang="en-US" b="1" smtClean="0"/>
              <a:t>V</a:t>
            </a:r>
            <a:r>
              <a:rPr lang="en-US" b="1" baseline="-25000" smtClean="0"/>
              <a:t>1</a:t>
            </a:r>
            <a:r>
              <a:rPr lang="en-US" b="1" smtClean="0"/>
              <a:t> </a:t>
            </a:r>
            <a:r>
              <a:rPr lang="en-US" b="1" baseline="300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9.	Jet Propulsion of Ships:</a:t>
            </a:r>
            <a:endParaRPr 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One of the applications of the </a:t>
            </a:r>
            <a:r>
              <a:rPr lang="en-US" sz="2000" i="1" smtClean="0"/>
              <a:t>impulse-momentum equation is </a:t>
            </a:r>
            <a:r>
              <a:rPr lang="en-US" sz="2000" b="1" smtClean="0"/>
              <a:t>`jet propulsion' </a:t>
            </a:r>
            <a:r>
              <a:rPr lang="en-US" sz="2000" smtClean="0"/>
              <a:t>wherein the</a:t>
            </a:r>
            <a:r>
              <a:rPr lang="en-US" sz="2000" b="1" smtClean="0"/>
              <a:t> </a:t>
            </a:r>
            <a:r>
              <a:rPr lang="en-US" sz="2000" smtClean="0"/>
              <a:t>reaction of a high velocity jet issuing from a nozzle provides the necessary thrust,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 principle is employed in propelling the ships, aircraft and missiles.</a:t>
            </a:r>
            <a:endParaRPr lang="en-US" sz="2000" b="1" smtClean="0"/>
          </a:p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chemeClr val="accent2"/>
                </a:solidFill>
              </a:rPr>
              <a:t>Case I When the inlet orifices are at right angles to the direction of the motion of the ship:</a:t>
            </a:r>
            <a:endParaRPr lang="en-US" sz="200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smtClean="0"/>
              <a:t>A ship which is having the inlet orifices at right angles to its direction.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 ship carries a centrifugal pump which takes water from the sea and discharges it through nozzle at the rear of the ship.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V= absolute velocity of the issuing jet, </a:t>
            </a:r>
            <a:r>
              <a:rPr lang="en-US" sz="2000" i="1" smtClean="0"/>
              <a:t>u </a:t>
            </a:r>
            <a:r>
              <a:rPr lang="en-US" sz="2000" smtClean="0"/>
              <a:t>= velocity of the moving ship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 u = velocity of moving 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27300" y="2586038"/>
          <a:ext cx="40894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" r:id="rId3" imgW="4088889" imgH="2552381" progId="Photoshop.Image.7">
                  <p:embed/>
                </p:oleObj>
              </mc:Choice>
              <mc:Fallback>
                <p:oleObj name="Image" r:id="rId3" imgW="4088889" imgH="2552381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86038"/>
                        <a:ext cx="40894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 Propulsive force exerted on the ship, </a:t>
            </a:r>
          </a:p>
          <a:p>
            <a:r>
              <a:rPr lang="en-US" sz="2400" smtClean="0"/>
              <a:t>Fx= mass flow rate of water 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en-US" sz="2400" smtClean="0"/>
              <a:t> change in Jet velocity</a:t>
            </a:r>
          </a:p>
          <a:p>
            <a:r>
              <a:rPr lang="fr-FR" sz="2400" smtClean="0"/>
              <a:t>= </a:t>
            </a:r>
            <a:r>
              <a:rPr lang="en-US" sz="2400" smtClean="0">
                <a:sym typeface="Symbol" pitchFamily="18" charset="2"/>
              </a:rPr>
              <a:t></a:t>
            </a:r>
            <a:r>
              <a:rPr lang="fr-FR" sz="2400" smtClean="0"/>
              <a:t> a (V+ u)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fr-FR" sz="2400" smtClean="0"/>
              <a:t> (Vr –u) = </a:t>
            </a:r>
            <a:r>
              <a:rPr lang="en-US" sz="2400" smtClean="0">
                <a:sym typeface="Symbol" pitchFamily="18" charset="2"/>
              </a:rPr>
              <a:t></a:t>
            </a:r>
            <a:r>
              <a:rPr lang="fr-FR" sz="2400" smtClean="0"/>
              <a:t> a (V+ u)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fr-FR" sz="2400" smtClean="0"/>
              <a:t> V</a:t>
            </a:r>
            <a:endParaRPr lang="en-US" sz="2400" smtClean="0"/>
          </a:p>
          <a:p>
            <a:r>
              <a:rPr lang="en-US" sz="2400" smtClean="0"/>
              <a:t>Thrust or propulsive work per second </a:t>
            </a:r>
          </a:p>
          <a:p>
            <a:r>
              <a:rPr lang="en-US" sz="2400" smtClean="0"/>
              <a:t>= forward thrust x speed of ship= </a:t>
            </a:r>
            <a:r>
              <a:rPr lang="en-US" sz="2400" smtClean="0">
                <a:sym typeface="Symbol" pitchFamily="18" charset="2"/>
              </a:rPr>
              <a:t></a:t>
            </a:r>
            <a:r>
              <a:rPr lang="en-US" sz="2400" smtClean="0"/>
              <a:t> a (V+ u)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en-US" sz="2400" smtClean="0"/>
              <a:t> V</a:t>
            </a:r>
            <a:r>
              <a:rPr lang="en-US" sz="2400" smtClean="0">
                <a:sym typeface="Symbol" pitchFamily="18" charset="2"/>
              </a:rPr>
              <a:t></a:t>
            </a:r>
            <a:r>
              <a:rPr lang="en-US" sz="2400" smtClean="0"/>
              <a:t> u</a:t>
            </a:r>
          </a:p>
          <a:p>
            <a:r>
              <a:rPr lang="en-US" sz="2400" smtClean="0"/>
              <a:t>As the intake is at right angles to the direction of motion, inlet velocity of water is zero; hence the outlet velocity equals V, and hence the kinetic energy supplied by the jet per second is</a:t>
            </a:r>
          </a:p>
          <a:p>
            <a:r>
              <a:rPr lang="en-US" sz="2400" smtClean="0"/>
              <a:t>= ½ </a:t>
            </a:r>
            <a:r>
              <a:rPr lang="fr-FR" sz="2400" smtClean="0"/>
              <a:t> </a:t>
            </a:r>
            <a:r>
              <a:rPr lang="en-US" sz="2400" smtClean="0">
                <a:sym typeface="Symbol" pitchFamily="18" charset="2"/>
              </a:rPr>
              <a:t></a:t>
            </a:r>
            <a:r>
              <a:rPr lang="fr-FR" sz="2400" smtClean="0"/>
              <a:t> a Vr</a:t>
            </a:r>
            <a:r>
              <a:rPr lang="fr-FR" sz="2400" smtClean="0">
                <a:sym typeface="Symbol" pitchFamily="18" charset="2"/>
              </a:rPr>
              <a:t></a:t>
            </a:r>
            <a:r>
              <a:rPr lang="fr-FR" sz="2400" smtClean="0"/>
              <a:t> Vr2 </a:t>
            </a:r>
            <a:r>
              <a:rPr lang="en-US" sz="2400" smtClean="0"/>
              <a:t>== ½ </a:t>
            </a:r>
            <a:r>
              <a:rPr lang="fr-FR" sz="2400" smtClean="0"/>
              <a:t> </a:t>
            </a:r>
            <a:r>
              <a:rPr lang="en-US" sz="2400" smtClean="0">
                <a:sym typeface="Symbol" pitchFamily="18" charset="2"/>
              </a:rPr>
              <a:t></a:t>
            </a:r>
            <a:r>
              <a:rPr lang="fr-FR" sz="2400" smtClean="0"/>
              <a:t> a</a:t>
            </a:r>
            <a:r>
              <a:rPr lang="en-US" sz="2400" smtClean="0"/>
              <a:t>(V+ u)3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62025" y="1600200"/>
          <a:ext cx="721995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Image" r:id="rId3" imgW="15673469" imgH="9825306" progId="Photoshop.Image.7">
                  <p:embed/>
                </p:oleObj>
              </mc:Choice>
              <mc:Fallback>
                <p:oleObj name="Image" r:id="rId3" imgW="15673469" imgH="9825306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600200"/>
                        <a:ext cx="7219950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smtClean="0"/>
              <a:t>B. FORCE EXERTED BY THE JET ON THE MOVING PLATE 5. FORCE EXERTED ON A MOVING FLAT PLATE HELD NORMAL TO JET</a:t>
            </a:r>
            <a:r>
              <a:rPr lang="en-US" sz="3800" smtClean="0"/>
              <a:t/>
            </a:r>
            <a:br>
              <a:rPr lang="en-US" sz="3800" smtClean="0"/>
            </a:br>
            <a:endParaRPr lang="en-US" sz="380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>
                <a:latin typeface="Times New Roman" pitchFamily="18" charset="0"/>
              </a:rPr>
              <a:t>A fluid jet striking a flat vertical plate moving with a uniform velocity away from the jet.</a:t>
            </a:r>
          </a:p>
          <a:p>
            <a:r>
              <a:rPr lang="en-US" sz="2000" b="1" smtClean="0">
                <a:latin typeface="Times New Roman" pitchFamily="18" charset="0"/>
              </a:rPr>
              <a:t>	V = absolute velocity of the jet,</a:t>
            </a:r>
          </a:p>
          <a:p>
            <a:r>
              <a:rPr lang="en-US" sz="2000" b="1" smtClean="0">
                <a:latin typeface="Times New Roman" pitchFamily="18" charset="0"/>
              </a:rPr>
              <a:t>	a = cross-sectional area of the jet, and	.</a:t>
            </a:r>
          </a:p>
          <a:p>
            <a:r>
              <a:rPr lang="en-US" sz="2000" b="1" smtClean="0">
                <a:latin typeface="Times New Roman" pitchFamily="18" charset="0"/>
              </a:rPr>
              <a:t>	u = velocity of the flat plate held normal to the jet.</a:t>
            </a:r>
          </a:p>
          <a:p>
            <a:endParaRPr lang="en-US" sz="2000" b="1" smtClean="0">
              <a:latin typeface="Times New Roman" pitchFamily="18" charset="0"/>
            </a:endParaRPr>
          </a:p>
          <a:p>
            <a:endParaRPr lang="en-US" sz="2000" b="1" smtClean="0">
              <a:latin typeface="Times New Roman" pitchFamily="18" charset="0"/>
            </a:endParaRPr>
          </a:p>
          <a:p>
            <a:endParaRPr lang="en-US" sz="2000" b="1" smtClean="0">
              <a:latin typeface="Times New Roman" pitchFamily="18" charset="0"/>
            </a:endParaRPr>
          </a:p>
          <a:p>
            <a:endParaRPr lang="en-US" sz="2000" b="1" smtClean="0">
              <a:latin typeface="Times New Roman" pitchFamily="18" charset="0"/>
            </a:endParaRPr>
          </a:p>
          <a:p>
            <a:endParaRPr lang="en-US" sz="2000" b="1" smtClean="0">
              <a:latin typeface="Times New Roman" pitchFamily="18" charset="0"/>
            </a:endParaRPr>
          </a:p>
          <a:p>
            <a:endParaRPr lang="en-US" sz="2000" b="1" smtClean="0">
              <a:latin typeface="Times New Roman" pitchFamily="18" charset="0"/>
            </a:endParaRPr>
          </a:p>
          <a:p>
            <a:r>
              <a:rPr lang="en-US" sz="2000" b="1" smtClean="0">
                <a:latin typeface="Times New Roman" pitchFamily="18" charset="0"/>
              </a:rPr>
              <a:t>Fig. 17•7. Fluid jet striking a moving plate.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70866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b="1" smtClean="0"/>
              <a:t>Case II  When the inlet orifices face the direction of motion of the ship:</a:t>
            </a:r>
            <a:endParaRPr lang="en-US" sz="38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A ship which is having the inlet orifices facing the direction of the motion of the ship.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The water is drawn in by a longitudinal (intake) pipe from bow (front) of the ship and is discharged at the stern (back).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For this case the expression for propulsive force and work done per second will be the same as those for the case I i, e, when the inlet orifices are at right angles to the ship motion.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But the energy supplied by the jet will be different, as in this case the water enters with a velocity equal to the velocity of the ship (u).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Kinetic energy supplied by the jet = ½ 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 a Vr</a:t>
            </a:r>
            <a:r>
              <a:rPr lang="fr-FR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(Vr2-u2) = ½ 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smtClean="0">
                <a:latin typeface="Times New Roman" pitchFamily="18" charset="0"/>
              </a:rPr>
              <a:t> a (V+u)</a:t>
            </a:r>
            <a:r>
              <a:rPr lang="fr-FR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smtClean="0">
                <a:latin typeface="Times New Roman" pitchFamily="18" charset="0"/>
              </a:rPr>
              <a:t> [(V+u)2-u2]</a:t>
            </a:r>
          </a:p>
          <a:p>
            <a:pPr>
              <a:lnSpc>
                <a:spcPct val="80000"/>
              </a:lnSpc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81200" y="304800"/>
          <a:ext cx="585152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" r:id="rId3" imgW="7836735" imgH="8777143" progId="Photoshop.Image.7">
                  <p:embed/>
                </p:oleObj>
              </mc:Choice>
              <mc:Fallback>
                <p:oleObj name="Image" r:id="rId3" imgW="7836735" imgH="8777143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"/>
                        <a:ext cx="5851525" cy="655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52600"/>
          <a:ext cx="8685213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Image" r:id="rId3" imgW="15555556" imgH="7085714" progId="Photoshop.Image.7">
                  <p:embed/>
                </p:oleObj>
              </mc:Choice>
              <mc:Fallback>
                <p:oleObj name="Image" r:id="rId3" imgW="15555556" imgH="7085714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685213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0"/>
            <a:ext cx="8382000" cy="6858000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</a:rPr>
              <a:t>In this case, however it is not possible to derive a practical condition for maximum efficiency. But for u = V, which is the condition for the maximum efficiency in the previous case (i.e., case I), corresponding value of the efficiency for this case will be</a:t>
            </a:r>
          </a:p>
          <a:p>
            <a:r>
              <a:rPr lang="en-US" sz="2400" smtClean="0">
                <a:latin typeface="Times New Roman" pitchFamily="18" charset="0"/>
                <a:sym typeface="Symbol" pitchFamily="18" charset="2"/>
              </a:rPr>
              <a:t></a:t>
            </a:r>
            <a:r>
              <a:rPr lang="en-US" sz="2400" smtClean="0">
                <a:latin typeface="Times New Roman" pitchFamily="18" charset="0"/>
              </a:rPr>
              <a:t>= 2u / (V+ 2u) = 2u / (u+ 2u ) = 2/3 = 0.67% </a:t>
            </a:r>
          </a:p>
          <a:p>
            <a:r>
              <a:rPr lang="en-US" sz="2400" smtClean="0">
                <a:latin typeface="Times New Roman" pitchFamily="18" charset="0"/>
              </a:rPr>
              <a:t>In actual practice, since the velocity of ship u will normally be less than the velocity of jet V, and therefore the limiting value of u is equal to V. Hence the above obtained value of the efficiency may be considered as the maximum possible efficiency for this case.</a:t>
            </a:r>
          </a:p>
          <a:p>
            <a:r>
              <a:rPr lang="en-US" sz="2400" smtClean="0">
                <a:latin typeface="Times New Roman" pitchFamily="18" charset="0"/>
              </a:rPr>
              <a:t>Note. The propulsion of ships is also known as water rocket. In practice jet propulsion is used only</a:t>
            </a:r>
          </a:p>
          <a:p>
            <a:r>
              <a:rPr lang="en-US" sz="2400" smtClean="0">
                <a:latin typeface="Times New Roman" pitchFamily="18" charset="0"/>
              </a:rPr>
              <a:t>	in small life boats.</a:t>
            </a:r>
          </a:p>
          <a:p>
            <a:r>
              <a:rPr lang="en-US" sz="2400" smtClean="0">
                <a:latin typeface="Times New Roman" pitchFamily="18" charset="0"/>
              </a:rPr>
              <a:t>For large ships, the screw propulsion is generally preferred because of high</a:t>
            </a:r>
          </a:p>
          <a:p>
            <a:r>
              <a:rPr lang="en-US" sz="2400" smtClean="0">
                <a:latin typeface="Times New Roman" pitchFamily="18" charset="0"/>
              </a:rPr>
              <a:t>	overall efficiency of screw propulsion.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smtClean="0"/>
              <a:t>B. FORCE EXERTED BY THE JET ON THE MOVING PLATE 5. FORCE EXERTED ON A MOVING FLAT PLATE HELD NORMAL TO JET</a:t>
            </a:r>
            <a:r>
              <a:rPr lang="en-US" sz="3800" smtClean="0"/>
              <a:t/>
            </a:r>
            <a:br>
              <a:rPr lang="en-US" sz="3800" smtClean="0"/>
            </a:br>
            <a:endParaRPr lang="en-US" sz="380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latin typeface="Times New Roman" pitchFamily="18" charset="0"/>
              </a:rPr>
              <a:t>Fx 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a(V- u) (V</a:t>
            </a:r>
            <a:r>
              <a:rPr lang="en-US" sz="2400" b="1" baseline="-25000" smtClean="0">
                <a:latin typeface="Times New Roman" pitchFamily="18" charset="0"/>
              </a:rPr>
              <a:t>x1</a:t>
            </a:r>
            <a:r>
              <a:rPr lang="en-US" sz="2400" b="1" smtClean="0">
                <a:latin typeface="Times New Roman" pitchFamily="18" charset="0"/>
              </a:rPr>
              <a:t>-V</a:t>
            </a:r>
            <a:r>
              <a:rPr lang="en-US" sz="2400" b="1" baseline="-25000" smtClean="0">
                <a:latin typeface="Times New Roman" pitchFamily="18" charset="0"/>
              </a:rPr>
              <a:t>x2</a:t>
            </a:r>
            <a:r>
              <a:rPr lang="en-US" sz="2400" b="1" smtClean="0">
                <a:latin typeface="Times New Roman" pitchFamily="18" charset="0"/>
              </a:rPr>
              <a:t>)</a:t>
            </a:r>
          </a:p>
          <a:p>
            <a:r>
              <a:rPr lang="en-US" sz="2400" b="1" smtClean="0">
                <a:latin typeface="Times New Roman" pitchFamily="18" charset="0"/>
              </a:rPr>
              <a:t> 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a(V- u) [V- u) – O]</a:t>
            </a:r>
          </a:p>
          <a:p>
            <a:r>
              <a:rPr lang="en-US" sz="2400" b="1" smtClean="0">
                <a:latin typeface="Times New Roman" pitchFamily="18" charset="0"/>
              </a:rPr>
              <a:t> = 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a (V-u)</a:t>
            </a:r>
            <a:r>
              <a:rPr lang="en-US" sz="2400" b="1" baseline="30000" smtClean="0">
                <a:latin typeface="Times New Roman" pitchFamily="18" charset="0"/>
              </a:rPr>
              <a:t>2</a:t>
            </a:r>
          </a:p>
          <a:p>
            <a:r>
              <a:rPr lang="en-US" sz="2400" b="1" smtClean="0">
                <a:latin typeface="Times New Roman" pitchFamily="18" charset="0"/>
              </a:rPr>
              <a:t>W </a:t>
            </a:r>
            <a:r>
              <a:rPr lang="en-US" sz="2400" smtClean="0">
                <a:latin typeface="Times New Roman" pitchFamily="18" charset="0"/>
              </a:rPr>
              <a:t>=</a:t>
            </a:r>
            <a:r>
              <a:rPr lang="en-US" sz="24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b="1" smtClean="0">
                <a:latin typeface="Times New Roman" pitchFamily="18" charset="0"/>
              </a:rPr>
              <a:t> a (V - u)</a:t>
            </a:r>
            <a:r>
              <a:rPr lang="en-US" sz="2400" b="1" baseline="30000" smtClean="0">
                <a:latin typeface="Times New Roman" pitchFamily="18" charset="0"/>
              </a:rPr>
              <a:t> 2 </a:t>
            </a:r>
            <a:r>
              <a:rPr lang="en-US" sz="2400" b="1" smtClean="0">
                <a:latin typeface="Times New Roman" pitchFamily="18" charset="0"/>
              </a:rPr>
              <a:t> u</a:t>
            </a:r>
            <a:endParaRPr lang="en-US" sz="2400" smtClean="0">
              <a:latin typeface="Times New Roman" pitchFamily="18" charset="0"/>
            </a:endParaRPr>
          </a:p>
          <a:p>
            <a:endParaRPr lang="en-US" sz="2400" smtClean="0">
              <a:latin typeface="Times New Roman" pitchFamily="18" charset="0"/>
            </a:endParaRPr>
          </a:p>
          <a:p>
            <a:r>
              <a:rPr lang="en-US" sz="2400" b="1" smtClean="0">
                <a:latin typeface="Times New Roman" pitchFamily="18" charset="0"/>
              </a:rPr>
              <a:t>This case is not practically feasible because the distance between the nozzle and the plate will go on increasing.  However, if a series of plates is fitted on the wheel, there is always a plate facing the jet. Thus the entire fluid issuing from the jet strikes the 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/>
              <a:t> Force Exerted on a Moving Plate held Inclined to the Direction of Jet:</a:t>
            </a:r>
            <a:endParaRPr lang="en-US" sz="280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200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>
                <a:latin typeface="Times New Roman" pitchFamily="18" charset="0"/>
              </a:rPr>
              <a:t>A fluid jet striking an inclined plate, which is moving with uniform velocity in the direction of the jet.</a:t>
            </a: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>
                <a:latin typeface="Times New Roman" pitchFamily="18" charset="0"/>
              </a:rPr>
              <a:t/>
            </a:r>
            <a:br>
              <a:rPr lang="en-US" sz="2400" b="1" smtClean="0">
                <a:latin typeface="Times New Roman" pitchFamily="18" charset="0"/>
              </a:rPr>
            </a:br>
            <a:endParaRPr lang="en-US" sz="2400" b="1" smtClean="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endParaRPr lang="en-US" sz="2400" b="1" smtClean="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endParaRPr lang="en-US" sz="2400" b="1" smtClean="0">
              <a:latin typeface="Times New Roman" pitchFamily="18" charset="0"/>
            </a:endParaRPr>
          </a:p>
          <a:p>
            <a:pPr marL="457200" indent="-457200" algn="ctr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1600" b="1" smtClean="0">
                <a:latin typeface="Times New Roman" pitchFamily="18" charset="0"/>
              </a:rPr>
              <a:t>Fig. 17•8. Fluid jet striking a moving plate held inclined to the direction of jet.</a:t>
            </a:r>
            <a:endParaRPr lang="en-US" sz="2400" b="1" smtClean="0"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/>
              <a:t>Fn = </a:t>
            </a:r>
            <a:r>
              <a:rPr lang="en-US" sz="2400" b="1" smtClean="0">
                <a:sym typeface="Symbol" pitchFamily="18" charset="2"/>
              </a:rPr>
              <a:t></a:t>
            </a:r>
            <a:r>
              <a:rPr lang="en-US" sz="2400" b="1" smtClean="0"/>
              <a:t> a (V - u) [(V - u) sin </a:t>
            </a:r>
            <a:r>
              <a:rPr lang="en-US" sz="2400" b="1" smtClean="0">
                <a:sym typeface="Symbol" pitchFamily="18" charset="2"/>
              </a:rPr>
              <a:t></a:t>
            </a:r>
            <a:r>
              <a:rPr lang="en-US" sz="2400" b="1" smtClean="0"/>
              <a:t>- 0]</a:t>
            </a: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/>
              <a:t>Fn = </a:t>
            </a:r>
            <a:r>
              <a:rPr lang="en-US" sz="2400" b="1" smtClean="0">
                <a:sym typeface="Symbol" pitchFamily="18" charset="2"/>
              </a:rPr>
              <a:t></a:t>
            </a:r>
            <a:r>
              <a:rPr lang="en-US" sz="2400" b="1" smtClean="0"/>
              <a:t> a (V- u)</a:t>
            </a:r>
            <a:r>
              <a:rPr lang="en-US" sz="2400" b="1" baseline="30000" smtClean="0"/>
              <a:t>2</a:t>
            </a:r>
            <a:r>
              <a:rPr lang="en-US" sz="2400" b="1" smtClean="0"/>
              <a:t> sin </a:t>
            </a:r>
            <a:r>
              <a:rPr lang="en-US" sz="2400" b="1" smtClean="0">
                <a:sym typeface="Symbol" pitchFamily="18" charset="2"/>
              </a:rPr>
              <a:t></a:t>
            </a:r>
            <a:endParaRPr lang="en-US" sz="2400" b="1" smtClean="0"/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/>
              <a:t>FX=Fnsin</a:t>
            </a:r>
            <a:r>
              <a:rPr lang="en-US" sz="2400" b="1" smtClean="0">
                <a:sym typeface="Symbol" pitchFamily="18" charset="2"/>
              </a:rPr>
              <a:t> </a:t>
            </a:r>
            <a:r>
              <a:rPr lang="en-US" sz="2400" b="1" smtClean="0"/>
              <a:t>=</a:t>
            </a:r>
            <a:r>
              <a:rPr lang="en-US" sz="2400" b="1" smtClean="0">
                <a:sym typeface="Symbol" pitchFamily="18" charset="2"/>
              </a:rPr>
              <a:t></a:t>
            </a:r>
            <a:r>
              <a:rPr lang="en-US" sz="2400" b="1" smtClean="0"/>
              <a:t> a (V- u)2 sin </a:t>
            </a:r>
            <a:r>
              <a:rPr lang="en-US" sz="2400" b="1" smtClean="0">
                <a:sym typeface="Symbol" pitchFamily="18" charset="2"/>
              </a:rPr>
              <a:t></a:t>
            </a:r>
            <a:r>
              <a:rPr lang="en-US" sz="2400" b="1" smtClean="0"/>
              <a:t>  sin </a:t>
            </a:r>
            <a:r>
              <a:rPr lang="en-US" sz="2400" b="1" smtClean="0">
                <a:sym typeface="Symbol" pitchFamily="18" charset="2"/>
              </a:rPr>
              <a:t></a:t>
            </a:r>
            <a:r>
              <a:rPr lang="en-US" sz="2400" b="1" smtClean="0"/>
              <a:t>   </a:t>
            </a: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/>
              <a:t>			=  </a:t>
            </a:r>
            <a:r>
              <a:rPr lang="en-US" sz="2400" b="1" smtClean="0">
                <a:sym typeface="Symbol" pitchFamily="18" charset="2"/>
              </a:rPr>
              <a:t></a:t>
            </a:r>
            <a:r>
              <a:rPr lang="en-US" sz="2400" b="1" smtClean="0"/>
              <a:t> a (V- u)</a:t>
            </a:r>
            <a:r>
              <a:rPr lang="en-US" sz="2400" b="1" baseline="30000" smtClean="0"/>
              <a:t>2</a:t>
            </a:r>
            <a:r>
              <a:rPr lang="en-US" sz="2400" b="1" smtClean="0"/>
              <a:t> sin</a:t>
            </a:r>
            <a:r>
              <a:rPr lang="en-US" sz="2400" b="1" baseline="30000" smtClean="0"/>
              <a:t>2</a:t>
            </a:r>
            <a:r>
              <a:rPr lang="en-US" sz="2400" b="1" smtClean="0">
                <a:sym typeface="Symbol" pitchFamily="18" charset="2"/>
              </a:rPr>
              <a:t></a:t>
            </a:r>
            <a:r>
              <a:rPr lang="en-US" sz="2400" b="1" smtClean="0"/>
              <a:t> </a:t>
            </a: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r>
              <a:rPr lang="en-US" sz="2400" b="1" smtClean="0"/>
              <a:t>Work done	= FX u = u </a:t>
            </a:r>
            <a:r>
              <a:rPr lang="en-US" sz="2400" b="1" smtClean="0">
                <a:sym typeface="Symbol" pitchFamily="18" charset="2"/>
              </a:rPr>
              <a:t></a:t>
            </a:r>
            <a:r>
              <a:rPr lang="en-US" sz="2400" b="1" smtClean="0"/>
              <a:t> a (V- u)</a:t>
            </a:r>
            <a:r>
              <a:rPr lang="en-US" sz="2400" b="1" baseline="30000" smtClean="0"/>
              <a:t>2</a:t>
            </a:r>
            <a:r>
              <a:rPr lang="en-US" sz="2400" b="1" smtClean="0"/>
              <a:t> sin</a:t>
            </a:r>
            <a:r>
              <a:rPr lang="en-US" sz="2400" b="1" baseline="30000" smtClean="0"/>
              <a:t>2</a:t>
            </a:r>
            <a:r>
              <a:rPr lang="en-US" sz="2400" b="1" smtClean="0">
                <a:sym typeface="Symbol" pitchFamily="18" charset="2"/>
              </a:rPr>
              <a:t></a:t>
            </a:r>
          </a:p>
          <a:p>
            <a:pPr marL="457200" indent="-457200">
              <a:lnSpc>
                <a:spcPct val="90000"/>
              </a:lnSpc>
              <a:tabLst>
                <a:tab pos="508000" algn="l"/>
                <a:tab pos="2052638" algn="l"/>
              </a:tabLst>
            </a:pPr>
            <a:endParaRPr lang="en-US" sz="2400" b="1" smtClean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2362200"/>
          <a:ext cx="38100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24926984" imgH="10209524" progId="Photoshop.Image.7">
                  <p:embed/>
                </p:oleObj>
              </mc:Choice>
              <mc:Fallback>
                <p:oleObj name="Image" r:id="rId3" imgW="24926984" imgH="10209524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1000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smtClean="0"/>
              <a:t>7. Force Exerted on a Curved Plate (or Vane) when the Plate (or Vane) is Moving in the Direction of Jet. 7.1 Single Vane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b="1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96200" cy="4724400"/>
          </a:xfrm>
        </p:spPr>
        <p:txBody>
          <a:bodyPr/>
          <a:lstStyle/>
          <a:p>
            <a:pPr marL="533400" indent="-533400"/>
            <a:r>
              <a:rPr lang="en-US" sz="2000" b="1" smtClean="0">
                <a:latin typeface="Times New Roman" pitchFamily="18" charset="0"/>
              </a:rPr>
              <a:t>A fluid jet striking at the centre of curved vane moving with a uniform velocity in the direction of jet.</a:t>
            </a: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endParaRPr lang="en-US" sz="2000" b="1" smtClean="0">
              <a:latin typeface="Times New Roman" pitchFamily="18" charset="0"/>
            </a:endParaRPr>
          </a:p>
          <a:p>
            <a:pPr marL="533400" indent="-533400"/>
            <a:r>
              <a:rPr lang="en-US" sz="2000" b="1" smtClean="0">
                <a:latin typeface="Times New Roman" pitchFamily="18" charset="0"/>
              </a:rPr>
              <a:t>Fx=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000" b="1" smtClean="0">
                <a:latin typeface="Times New Roman" pitchFamily="18" charset="0"/>
              </a:rPr>
              <a:t>a (V- u) [(V- u) - {- (V- u) cos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000" b="1" smtClean="0">
                <a:latin typeface="Times New Roman" pitchFamily="18" charset="0"/>
              </a:rPr>
              <a:t>}]</a:t>
            </a:r>
          </a:p>
          <a:p>
            <a:pPr marL="533400" indent="-533400"/>
            <a:r>
              <a:rPr lang="en-US" sz="2000" b="1" smtClean="0">
                <a:latin typeface="Times New Roman" pitchFamily="18" charset="0"/>
              </a:rPr>
              <a:t>	=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000" b="1" smtClean="0">
                <a:latin typeface="Times New Roman" pitchFamily="18" charset="0"/>
              </a:rPr>
              <a:t>a(V-u)2 (l+cos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000" b="1" smtClean="0">
                <a:latin typeface="Times New Roman" pitchFamily="18" charset="0"/>
              </a:rPr>
              <a:t>)</a:t>
            </a:r>
          </a:p>
          <a:p>
            <a:pPr marL="533400" indent="-533400"/>
            <a:r>
              <a:rPr lang="en-US" sz="2000" b="1" smtClean="0">
                <a:latin typeface="Times New Roman" pitchFamily="18" charset="0"/>
              </a:rPr>
              <a:t>Wx = u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000" b="1" smtClean="0">
                <a:latin typeface="Times New Roman" pitchFamily="18" charset="0"/>
              </a:rPr>
              <a:t>a(V-u)2 (l+cos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000" b="1" smtClean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614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2438400"/>
          <a:ext cx="49530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23542857" imgH="11212698" progId="Photoshop.Image.7">
                  <p:embed/>
                </p:oleObj>
              </mc:Choice>
              <mc:Fallback>
                <p:oleObj name="Image" r:id="rId3" imgW="23542857" imgH="11212698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495300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0"/>
            <a:ext cx="8001000" cy="6130925"/>
          </a:xfrm>
        </p:spPr>
        <p:txBody>
          <a:bodyPr rtlCol="0">
            <a:normAutofit fontScale="92500" lnSpcReduction="10000"/>
          </a:bodyPr>
          <a:lstStyle/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smtClean="0"/>
              <a:t>Kinetic energy of issuing jet = 1/2 (mV </a:t>
            </a:r>
            <a:r>
              <a:rPr lang="en-US" sz="2000" baseline="30000" smtClean="0"/>
              <a:t>2</a:t>
            </a:r>
            <a:r>
              <a:rPr lang="en-US" sz="2000" smtClean="0"/>
              <a:t>) = 1/2(</a:t>
            </a:r>
            <a:r>
              <a:rPr lang="en-US" sz="2000" smtClean="0">
                <a:sym typeface="Symbol" pitchFamily="18" charset="2"/>
              </a:rPr>
              <a:t></a:t>
            </a:r>
            <a:r>
              <a:rPr lang="en-US" sz="2000" smtClean="0"/>
              <a:t>aV) V</a:t>
            </a:r>
            <a:r>
              <a:rPr lang="en-US" sz="2000" baseline="30000" smtClean="0"/>
              <a:t>2</a:t>
            </a:r>
          </a:p>
          <a:p>
            <a:pPr marL="952500" lvl="1" indent="-4953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tabLst>
                <a:tab pos="2397125" algn="l"/>
                <a:tab pos="3149600" algn="l"/>
              </a:tabLst>
              <a:defRPr/>
            </a:pPr>
            <a:r>
              <a:rPr lang="en-US" sz="2000" baseline="30000" smtClean="0"/>
              <a:t>		 </a:t>
            </a:r>
            <a:r>
              <a:rPr lang="en-US" sz="2000" smtClean="0"/>
              <a:t>=  1/ 2  ( </a:t>
            </a:r>
            <a:r>
              <a:rPr lang="en-US" sz="2000" smtClean="0">
                <a:sym typeface="Symbol" pitchFamily="18" charset="2"/>
              </a:rPr>
              <a:t></a:t>
            </a:r>
            <a:r>
              <a:rPr lang="en-US" sz="2000" smtClean="0"/>
              <a:t> aV</a:t>
            </a:r>
            <a:r>
              <a:rPr lang="en-US" sz="2000" baseline="30000" smtClean="0"/>
              <a:t>3 </a:t>
            </a:r>
            <a:r>
              <a:rPr lang="en-US" sz="2000" smtClean="0"/>
              <a:t>)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smtClean="0"/>
              <a:t>Efficiency,= </a:t>
            </a:r>
            <a:r>
              <a:rPr lang="en-US" sz="2000" smtClean="0">
                <a:sym typeface="Symbol" pitchFamily="18" charset="2"/>
              </a:rPr>
              <a:t></a:t>
            </a:r>
            <a:r>
              <a:rPr lang="en-US" sz="2000" smtClean="0"/>
              <a:t> =             </a:t>
            </a:r>
            <a:r>
              <a:rPr lang="en-US" sz="2000" u="sng" smtClean="0"/>
              <a:t>work done______</a:t>
            </a:r>
            <a:r>
              <a:rPr lang="en-US" sz="2000" smtClean="0"/>
              <a:t>__________________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smtClean="0"/>
              <a:t>	kinetic energy supplied by the jet </a:t>
            </a:r>
            <a:endParaRPr lang="en-US" sz="2000" b="1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b="1" smtClean="0"/>
              <a:t>= </a:t>
            </a:r>
            <a:r>
              <a:rPr lang="en-US" sz="2000" b="1" u="sng" smtClean="0"/>
              <a:t>u </a:t>
            </a:r>
            <a:r>
              <a:rPr lang="en-US" sz="2000" b="1" u="sng" smtClean="0">
                <a:sym typeface="Symbol" pitchFamily="18" charset="2"/>
              </a:rPr>
              <a:t></a:t>
            </a:r>
            <a:r>
              <a:rPr lang="en-US" sz="2000" b="1" u="sng" smtClean="0"/>
              <a:t>a(V-u)2 (l+cos</a:t>
            </a:r>
            <a:r>
              <a:rPr lang="en-US" sz="2000" b="1" u="sng" smtClean="0">
                <a:sym typeface="Symbol" pitchFamily="18" charset="2"/>
              </a:rPr>
              <a:t></a:t>
            </a:r>
            <a:r>
              <a:rPr lang="en-US" sz="2000" b="1" u="sng" smtClean="0"/>
              <a:t>)</a:t>
            </a:r>
            <a:endParaRPr lang="en-US" sz="2000" b="1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b="1" smtClean="0"/>
              <a:t>                 1/ 2  </a:t>
            </a:r>
            <a:r>
              <a:rPr lang="en-US" sz="2000" b="1" smtClean="0">
                <a:sym typeface="Symbol" pitchFamily="18" charset="2"/>
              </a:rPr>
              <a:t></a:t>
            </a:r>
            <a:r>
              <a:rPr lang="en-US" sz="2000" b="1" smtClean="0"/>
              <a:t> aV</a:t>
            </a:r>
            <a:r>
              <a:rPr lang="en-US" sz="2000" b="1" baseline="30000" smtClean="0"/>
              <a:t>3 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b="1" smtClean="0"/>
              <a:t>=  </a:t>
            </a:r>
            <a:r>
              <a:rPr lang="en-US" sz="2000" b="1" u="sng" smtClean="0"/>
              <a:t>2 u (V-u)2 (l+cos</a:t>
            </a:r>
            <a:r>
              <a:rPr lang="en-US" sz="2000" b="1" u="sng" smtClean="0">
                <a:sym typeface="Symbol" pitchFamily="18" charset="2"/>
              </a:rPr>
              <a:t></a:t>
            </a:r>
            <a:r>
              <a:rPr lang="en-US" sz="2000" b="1" u="sng" smtClean="0"/>
              <a:t>)</a:t>
            </a:r>
            <a:endParaRPr lang="en-US" sz="2000" b="1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b="1" smtClean="0"/>
              <a:t>                           V</a:t>
            </a:r>
            <a:r>
              <a:rPr lang="en-US" sz="2000" b="1" baseline="30000" smtClean="0"/>
              <a:t>3</a:t>
            </a:r>
            <a:r>
              <a:rPr lang="en-US" sz="2000" b="1" smtClean="0"/>
              <a:t> </a:t>
            </a:r>
            <a:endParaRPr lang="en-US" sz="2000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tabLst>
                <a:tab pos="2397125" algn="l"/>
                <a:tab pos="3149600" algn="l"/>
              </a:tabLst>
              <a:defRPr/>
            </a:pPr>
            <a:r>
              <a:rPr lang="en-US" sz="1900" smtClean="0"/>
              <a:t>For a given jet velocity, the efficiency will be maximum when d</a:t>
            </a:r>
            <a:r>
              <a:rPr lang="en-US" sz="1900" smtClean="0">
                <a:sym typeface="Symbol" pitchFamily="18" charset="2"/>
              </a:rPr>
              <a:t></a:t>
            </a:r>
            <a:r>
              <a:rPr lang="en-US" sz="1900" smtClean="0"/>
              <a:t> / du =0</a:t>
            </a:r>
            <a:endParaRPr lang="fr-FR" sz="1900" b="1" u="sng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u="sng" smtClean="0"/>
              <a:t>d </a:t>
            </a:r>
            <a:r>
              <a:rPr lang="fr-FR" sz="2000" b="1" smtClean="0"/>
              <a:t>  [ </a:t>
            </a:r>
            <a:r>
              <a:rPr lang="fr-FR" sz="2000" b="1" u="sng" smtClean="0"/>
              <a:t>2 u (V-u)2 (l+cos</a:t>
            </a:r>
            <a:r>
              <a:rPr lang="en-US" sz="2000" b="1" u="sng" smtClean="0">
                <a:sym typeface="Symbol" pitchFamily="18" charset="2"/>
              </a:rPr>
              <a:t></a:t>
            </a:r>
            <a:r>
              <a:rPr lang="fr-FR" sz="2000" b="1" u="sng" smtClean="0"/>
              <a:t>)  </a:t>
            </a:r>
            <a:r>
              <a:rPr lang="fr-FR" sz="2000" b="1" smtClean="0"/>
              <a:t>  ]	= 0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 du               V3 </a:t>
            </a:r>
            <a:endParaRPr lang="fr-FR" sz="2000" b="1" u="sng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u="sng" smtClean="0"/>
              <a:t>  2  </a:t>
            </a:r>
            <a:r>
              <a:rPr lang="fr-FR" sz="2000" b="1" smtClean="0">
                <a:sym typeface="Symbol" pitchFamily="18" charset="2"/>
              </a:rPr>
              <a:t></a:t>
            </a:r>
            <a:r>
              <a:rPr lang="fr-FR" sz="2000" b="1" smtClean="0"/>
              <a:t> (1+cos </a:t>
            </a:r>
            <a:r>
              <a:rPr lang="en-US" sz="2000" b="1" smtClean="0">
                <a:sym typeface="Symbol" pitchFamily="18" charset="2"/>
              </a:rPr>
              <a:t></a:t>
            </a:r>
            <a:r>
              <a:rPr lang="fr-FR" sz="2000" b="1" smtClean="0"/>
              <a:t>)  </a:t>
            </a:r>
            <a:r>
              <a:rPr lang="fr-FR" sz="2000" b="1" u="sng" smtClean="0"/>
              <a:t> d </a:t>
            </a:r>
            <a:r>
              <a:rPr lang="fr-FR" sz="2000" b="1" smtClean="0"/>
              <a:t> [ (v-u) 2 </a:t>
            </a:r>
            <a:r>
              <a:rPr lang="fr-FR" sz="2000" b="1" smtClean="0">
                <a:sym typeface="Symbol" pitchFamily="18" charset="2"/>
              </a:rPr>
              <a:t></a:t>
            </a:r>
            <a:r>
              <a:rPr lang="fr-FR" sz="2000" b="1" smtClean="0"/>
              <a:t>u ]		= 0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  v3	du</a:t>
            </a:r>
            <a:endParaRPr lang="fr-FR" sz="2000" b="1" u="sng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u="sng" smtClean="0"/>
              <a:t>  2  </a:t>
            </a:r>
            <a:r>
              <a:rPr lang="fr-FR" sz="2000" b="1" smtClean="0">
                <a:sym typeface="Symbol" pitchFamily="18" charset="2"/>
              </a:rPr>
              <a:t></a:t>
            </a:r>
            <a:r>
              <a:rPr lang="fr-FR" sz="2000" b="1" smtClean="0"/>
              <a:t> (1+cos </a:t>
            </a:r>
            <a:r>
              <a:rPr lang="en-US" sz="2000" b="1" smtClean="0">
                <a:sym typeface="Symbol" pitchFamily="18" charset="2"/>
              </a:rPr>
              <a:t></a:t>
            </a:r>
            <a:r>
              <a:rPr lang="fr-FR" sz="2000" b="1" smtClean="0"/>
              <a:t>)  </a:t>
            </a:r>
            <a:r>
              <a:rPr lang="fr-FR" sz="2000" b="1" u="sng" smtClean="0"/>
              <a:t> d </a:t>
            </a:r>
            <a:r>
              <a:rPr lang="fr-FR" sz="2000" b="1" smtClean="0"/>
              <a:t> [ (uv2+ u3 -2vu2) ]	= 0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  v3	 du</a:t>
            </a:r>
            <a:endParaRPr lang="fr-FR" sz="2000" b="1" u="sng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u="sng" smtClean="0"/>
              <a:t>  2  </a:t>
            </a:r>
            <a:r>
              <a:rPr lang="fr-FR" sz="2000" b="1" smtClean="0">
                <a:sym typeface="Symbol" pitchFamily="18" charset="2"/>
              </a:rPr>
              <a:t></a:t>
            </a:r>
            <a:r>
              <a:rPr lang="fr-FR" sz="2000" b="1" smtClean="0"/>
              <a:t> (1+cos </a:t>
            </a:r>
            <a:r>
              <a:rPr lang="en-US" sz="2000" b="1" smtClean="0">
                <a:sym typeface="Symbol" pitchFamily="18" charset="2"/>
              </a:rPr>
              <a:t></a:t>
            </a:r>
            <a:r>
              <a:rPr lang="fr-FR" sz="2000" b="1" smtClean="0"/>
              <a:t>)   [ (v2+ 3u2 -4vu) ]	= 0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  v3		    </a:t>
            </a:r>
            <a:endParaRPr lang="fr-FR" sz="2000" b="1" u="sng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u="sng" smtClean="0"/>
              <a:t>  2  </a:t>
            </a:r>
            <a:r>
              <a:rPr lang="fr-FR" sz="2000" b="1" smtClean="0">
                <a:sym typeface="Symbol" pitchFamily="18" charset="2"/>
              </a:rPr>
              <a:t></a:t>
            </a:r>
            <a:r>
              <a:rPr lang="fr-FR" sz="2000" b="1" smtClean="0"/>
              <a:t> (1+cos </a:t>
            </a:r>
            <a:r>
              <a:rPr lang="en-US" sz="2000" b="1" smtClean="0">
                <a:sym typeface="Symbol" pitchFamily="18" charset="2"/>
              </a:rPr>
              <a:t></a:t>
            </a:r>
            <a:r>
              <a:rPr lang="fr-FR" sz="2000" b="1" smtClean="0"/>
              <a:t>)   </a:t>
            </a:r>
            <a:r>
              <a:rPr lang="fr-FR" sz="2000" b="1" smtClean="0">
                <a:sym typeface="Symbol" pitchFamily="18" charset="2"/>
              </a:rPr>
              <a:t></a:t>
            </a:r>
            <a:r>
              <a:rPr lang="fr-FR" sz="2000" b="1" smtClean="0"/>
              <a:t> 0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  v3		    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(v2+ 3u2 -4vu) 	= 0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fr-FR" sz="2000" b="1" smtClean="0"/>
              <a:t>(v-u) (v-3u)  = 0; </a:t>
            </a:r>
            <a:r>
              <a:rPr lang="en-US" sz="2000" b="1" smtClean="0"/>
              <a:t>u = V or u = V/ 3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2397125" algn="l"/>
                <a:tab pos="3149600" algn="l"/>
              </a:tabLst>
              <a:defRPr/>
            </a:pPr>
            <a:r>
              <a:rPr lang="en-US" sz="2000" smtClean="0"/>
              <a:t>When u = V, the work done becomes zero. Thus for maximum efficiency u = V/3 i.e. vane velocity is 1/3 rd of the jet velocity.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Series of Vanes:</a:t>
            </a:r>
            <a:endParaRPr 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In this case, there is always one vane or the other facing the jet (e.g. curved vanes mounted equidistantly around the periphery of a wheel) and the entire fluid is utilized. </a:t>
            </a:r>
          </a:p>
          <a:p>
            <a:pPr>
              <a:lnSpc>
                <a:spcPct val="80000"/>
              </a:lnSpc>
            </a:pPr>
            <a:r>
              <a:rPr lang="fr-FR" sz="2000" b="1" smtClean="0">
                <a:latin typeface="Times New Roman" pitchFamily="18" charset="0"/>
              </a:rPr>
              <a:t>Fx =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sz="2000" b="1" smtClean="0">
                <a:latin typeface="Times New Roman" pitchFamily="18" charset="0"/>
              </a:rPr>
              <a:t>aV [(V- u) - (- (V- u) cos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fr-FR" sz="2000" b="1" smtClean="0">
                <a:latin typeface="Times New Roman" pitchFamily="18" charset="0"/>
              </a:rPr>
              <a:t>) } ]</a:t>
            </a:r>
          </a:p>
          <a:p>
            <a:pPr>
              <a:lnSpc>
                <a:spcPct val="80000"/>
              </a:lnSpc>
            </a:pPr>
            <a:r>
              <a:rPr lang="fr-FR" sz="2000" b="1" smtClean="0">
                <a:latin typeface="Times New Roman" pitchFamily="18" charset="0"/>
              </a:rPr>
              <a:t>		=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sz="2000" b="1" smtClean="0">
                <a:latin typeface="Times New Roman" pitchFamily="18" charset="0"/>
              </a:rPr>
              <a:t>aV [(V - u) + (V - u) cos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fr-FR" sz="2000" b="1" smtClean="0">
                <a:latin typeface="Times New Roman" pitchFamily="18" charset="0"/>
              </a:rPr>
              <a:t>)]</a:t>
            </a:r>
          </a:p>
          <a:p>
            <a:pPr>
              <a:lnSpc>
                <a:spcPct val="80000"/>
              </a:lnSpc>
            </a:pPr>
            <a:r>
              <a:rPr lang="fr-FR" sz="2000" b="1" smtClean="0">
                <a:latin typeface="Times New Roman" pitchFamily="18" charset="0"/>
              </a:rPr>
              <a:t>		=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sz="2000" b="1" smtClean="0">
                <a:latin typeface="Times New Roman" pitchFamily="18" charset="0"/>
              </a:rPr>
              <a:t>aV (V - u) (1 + cos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fr-FR" sz="2000" b="1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fr-FR" sz="2000" b="1" smtClean="0">
                <a:latin typeface="Times New Roman" pitchFamily="18" charset="0"/>
              </a:rPr>
              <a:t>Wx = Fx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fr-FR" sz="2000" b="1" smtClean="0">
                <a:latin typeface="Times New Roman" pitchFamily="18" charset="0"/>
              </a:rPr>
              <a:t>  u</a:t>
            </a:r>
            <a:r>
              <a:rPr lang="en-US" sz="2000" b="1" smtClean="0">
                <a:latin typeface="Times New Roman" pitchFamily="18" charset="0"/>
              </a:rPr>
              <a:t>= paV (V- u) (1 +cos </a:t>
            </a:r>
            <a:r>
              <a:rPr lang="fr-FR" sz="2000" b="1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000" b="1" smtClean="0">
                <a:latin typeface="Times New Roman" pitchFamily="18" charset="0"/>
              </a:rPr>
              <a:t>) x u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Kinetic energy supplied by the jet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	= 1/2 (paV)V2 =1/2 (paV</a:t>
            </a:r>
            <a:r>
              <a:rPr lang="en-US" sz="2000" b="1" baseline="30000" smtClean="0">
                <a:latin typeface="Times New Roman" pitchFamily="18" charset="0"/>
              </a:rPr>
              <a:t>3</a:t>
            </a:r>
            <a:r>
              <a:rPr lang="en-US" sz="2000" b="1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Efficiency,=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</a:t>
            </a:r>
            <a:r>
              <a:rPr lang="en-US" sz="2000" b="1" smtClean="0">
                <a:latin typeface="Times New Roman" pitchFamily="18" charset="0"/>
              </a:rPr>
              <a:t> =     </a:t>
            </a:r>
            <a:r>
              <a:rPr lang="en-US" sz="2000" b="1" u="sng" smtClean="0">
                <a:latin typeface="Times New Roman" pitchFamily="18" charset="0"/>
              </a:rPr>
              <a:t>            work done                        </a:t>
            </a:r>
            <a:r>
              <a:rPr lang="en-US" sz="2000" b="1" smtClean="0">
                <a:latin typeface="Times New Roman" pitchFamily="18" charset="0"/>
              </a:rPr>
              <a:t>	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</a:rPr>
              <a:t>				kinetic energy supplied by the jet </a:t>
            </a:r>
            <a:endParaRPr lang="fr-FR" sz="20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2000" b="1" smtClean="0">
                <a:latin typeface="Times New Roman" pitchFamily="18" charset="0"/>
              </a:rPr>
              <a:t>= </a:t>
            </a:r>
            <a:r>
              <a:rPr lang="fr-FR" sz="2000" b="1" u="sng" smtClean="0">
                <a:latin typeface="Times New Roman" pitchFamily="18" charset="0"/>
              </a:rPr>
              <a:t>u </a:t>
            </a:r>
            <a:r>
              <a:rPr lang="fr-FR" sz="2000" b="1" u="sng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sz="2000" b="1" u="sng" smtClean="0">
                <a:latin typeface="Times New Roman" pitchFamily="18" charset="0"/>
              </a:rPr>
              <a:t>aV (V - u) (1 + cos </a:t>
            </a:r>
            <a:r>
              <a:rPr lang="fr-FR" sz="2000" b="1" u="sng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fr-FR" sz="2000" b="1" u="sng" smtClean="0">
                <a:latin typeface="Times New Roman" pitchFamily="18" charset="0"/>
              </a:rPr>
              <a:t>)</a:t>
            </a:r>
            <a:endParaRPr lang="fr-FR" sz="20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fr-FR" sz="2000" b="1" smtClean="0">
                <a:latin typeface="Times New Roman" pitchFamily="18" charset="0"/>
              </a:rPr>
              <a:t>                 1/ 2  </a:t>
            </a:r>
            <a:r>
              <a:rPr lang="en-US" sz="2000" b="1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fr-FR" sz="2000" b="1" smtClean="0">
                <a:latin typeface="Times New Roman" pitchFamily="18" charset="0"/>
              </a:rPr>
              <a:t> aV</a:t>
            </a:r>
            <a:r>
              <a:rPr lang="fr-FR" sz="2000" b="1" baseline="30000" smtClean="0">
                <a:latin typeface="Times New Roman" pitchFamily="18" charset="0"/>
              </a:rPr>
              <a:t>3 </a:t>
            </a:r>
            <a:endParaRPr lang="en-US" sz="2000" b="1" baseline="30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=  </a:t>
            </a:r>
            <a:r>
              <a:rPr lang="en-US" sz="2000" b="1" u="sng" smtClean="0">
                <a:latin typeface="Times New Roman" pitchFamily="18" charset="0"/>
              </a:rPr>
              <a:t>2 u (V-u) (l+cos</a:t>
            </a:r>
            <a:r>
              <a:rPr lang="en-US" sz="2000" b="1" u="sng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2000" b="1" u="sng" smtClean="0">
                <a:latin typeface="Times New Roman" pitchFamily="18" charset="0"/>
              </a:rPr>
              <a:t>)</a:t>
            </a:r>
            <a:endParaRPr lang="en-US" sz="20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Times New Roman" pitchFamily="18" charset="0"/>
              </a:rPr>
              <a:t>                           V</a:t>
            </a:r>
            <a:r>
              <a:rPr lang="en-US" sz="2000" b="1" baseline="30000" smtClean="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0"/>
            <a:ext cx="8077200" cy="7239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en-US" sz="1800" smtClean="0"/>
              <a:t>For a given jet velocity, the efficiency will be maximum when d</a:t>
            </a:r>
            <a:r>
              <a:rPr lang="en-US" sz="1800" smtClean="0">
                <a:sym typeface="Symbol" pitchFamily="18" charset="2"/>
              </a:rPr>
              <a:t></a:t>
            </a:r>
            <a:r>
              <a:rPr lang="en-US" sz="1800" smtClean="0"/>
              <a:t> / du =0</a:t>
            </a:r>
            <a:endParaRPr lang="fr-FR" sz="1800" b="1" u="sng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b="1" u="sng" smtClean="0"/>
              <a:t>d </a:t>
            </a:r>
            <a:r>
              <a:rPr lang="fr-FR" sz="1800" b="1" smtClean="0"/>
              <a:t>  [ </a:t>
            </a:r>
            <a:r>
              <a:rPr lang="fr-FR" sz="1800" b="1" u="sng" smtClean="0"/>
              <a:t>2 u (V-u) (l+cos</a:t>
            </a:r>
            <a:r>
              <a:rPr lang="en-US" sz="1800" b="1" u="sng" smtClean="0">
                <a:sym typeface="Symbol" pitchFamily="18" charset="2"/>
              </a:rPr>
              <a:t></a:t>
            </a:r>
            <a:r>
              <a:rPr lang="fr-FR" sz="1800" b="1" u="sng" smtClean="0"/>
              <a:t>)  </a:t>
            </a:r>
            <a:r>
              <a:rPr lang="fr-FR" sz="1800" b="1" smtClean="0"/>
              <a:t>  ]	= 0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b="1" smtClean="0"/>
              <a:t> du                          V2</a:t>
            </a:r>
            <a:endParaRPr lang="fr-FR" sz="1800" u="sng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u="sng" smtClean="0"/>
              <a:t>  2  </a:t>
            </a:r>
            <a:r>
              <a:rPr lang="fr-FR" sz="1800" smtClean="0">
                <a:sym typeface="Symbol" pitchFamily="18" charset="2"/>
              </a:rPr>
              <a:t></a:t>
            </a:r>
            <a:r>
              <a:rPr lang="fr-FR" sz="1800" smtClean="0"/>
              <a:t> (1+cos </a:t>
            </a:r>
            <a:r>
              <a:rPr lang="en-US" sz="1800" b="1" smtClean="0">
                <a:sym typeface="Symbol" pitchFamily="18" charset="2"/>
              </a:rPr>
              <a:t></a:t>
            </a:r>
            <a:r>
              <a:rPr lang="fr-FR" sz="1800" b="1" smtClean="0"/>
              <a:t>)  </a:t>
            </a:r>
            <a:r>
              <a:rPr lang="fr-FR" sz="1800" b="1" u="sng" smtClean="0"/>
              <a:t> d </a:t>
            </a:r>
            <a:r>
              <a:rPr lang="fr-FR" sz="1800" b="1" smtClean="0"/>
              <a:t> [ (v-u)  </a:t>
            </a:r>
            <a:r>
              <a:rPr lang="fr-FR" sz="1800" smtClean="0">
                <a:sym typeface="Symbol" pitchFamily="18" charset="2"/>
              </a:rPr>
              <a:t></a:t>
            </a:r>
            <a:r>
              <a:rPr lang="fr-FR" sz="1800" smtClean="0"/>
              <a:t>u ]		= 0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smtClean="0"/>
              <a:t>  V2</a:t>
            </a:r>
            <a:r>
              <a:rPr lang="fr-FR" sz="1800" b="1" smtClean="0"/>
              <a:t>		    du</a:t>
            </a:r>
            <a:endParaRPr lang="fr-FR" sz="1800" u="sng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u="sng" smtClean="0"/>
              <a:t>  2  </a:t>
            </a:r>
            <a:r>
              <a:rPr lang="fr-FR" sz="1800" smtClean="0">
                <a:sym typeface="Symbol" pitchFamily="18" charset="2"/>
              </a:rPr>
              <a:t></a:t>
            </a:r>
            <a:r>
              <a:rPr lang="fr-FR" sz="1800" smtClean="0"/>
              <a:t> (1+cos </a:t>
            </a:r>
            <a:r>
              <a:rPr lang="en-US" sz="1800" b="1" smtClean="0">
                <a:sym typeface="Symbol" pitchFamily="18" charset="2"/>
              </a:rPr>
              <a:t></a:t>
            </a:r>
            <a:r>
              <a:rPr lang="fr-FR" sz="1800" b="1" smtClean="0"/>
              <a:t>)  </a:t>
            </a:r>
            <a:r>
              <a:rPr lang="fr-FR" sz="1800" b="1" u="sng" smtClean="0"/>
              <a:t> d </a:t>
            </a:r>
            <a:r>
              <a:rPr lang="fr-FR" sz="1800" b="1" smtClean="0"/>
              <a:t> [ (uv - u2) </a:t>
            </a:r>
            <a:r>
              <a:rPr lang="fr-FR" sz="1800" smtClean="0"/>
              <a:t>]		= 0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smtClean="0"/>
              <a:t>  V2</a:t>
            </a:r>
            <a:r>
              <a:rPr lang="fr-FR" sz="1800" b="1" smtClean="0"/>
              <a:t>		    du</a:t>
            </a:r>
            <a:endParaRPr lang="fr-FR" sz="1800" u="sng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u="sng" smtClean="0"/>
              <a:t>  2  </a:t>
            </a:r>
            <a:r>
              <a:rPr lang="fr-FR" sz="1800" smtClean="0">
                <a:sym typeface="Symbol" pitchFamily="18" charset="2"/>
              </a:rPr>
              <a:t></a:t>
            </a:r>
            <a:r>
              <a:rPr lang="fr-FR" sz="1800" smtClean="0"/>
              <a:t> (1+cos </a:t>
            </a:r>
            <a:r>
              <a:rPr lang="en-US" sz="1800" b="1" smtClean="0">
                <a:sym typeface="Symbol" pitchFamily="18" charset="2"/>
              </a:rPr>
              <a:t></a:t>
            </a:r>
            <a:r>
              <a:rPr lang="fr-FR" sz="1800" b="1" smtClean="0"/>
              <a:t>)   [ (v – 2 u) </a:t>
            </a:r>
            <a:r>
              <a:rPr lang="fr-FR" sz="1800" smtClean="0"/>
              <a:t>]		= 0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smtClean="0"/>
              <a:t>  v3</a:t>
            </a:r>
            <a:r>
              <a:rPr lang="fr-FR" sz="1800" b="1" smtClean="0"/>
              <a:t>		    </a:t>
            </a:r>
            <a:endParaRPr lang="fr-FR" sz="1800" u="sng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u="sng" smtClean="0"/>
              <a:t>  2  </a:t>
            </a:r>
            <a:r>
              <a:rPr lang="fr-FR" sz="1800" smtClean="0">
                <a:sym typeface="Symbol" pitchFamily="18" charset="2"/>
              </a:rPr>
              <a:t></a:t>
            </a:r>
            <a:r>
              <a:rPr lang="fr-FR" sz="1800" smtClean="0"/>
              <a:t> (1+cos </a:t>
            </a:r>
            <a:r>
              <a:rPr lang="en-US" sz="1800" b="1" smtClean="0">
                <a:sym typeface="Symbol" pitchFamily="18" charset="2"/>
              </a:rPr>
              <a:t></a:t>
            </a:r>
            <a:r>
              <a:rPr lang="fr-FR" sz="1800" b="1" smtClean="0"/>
              <a:t>)   </a:t>
            </a:r>
            <a:r>
              <a:rPr lang="fr-FR" sz="1800" smtClean="0">
                <a:sym typeface="Symbol" pitchFamily="18" charset="2"/>
              </a:rPr>
              <a:t></a:t>
            </a:r>
            <a:r>
              <a:rPr lang="fr-FR" sz="1800" smtClean="0"/>
              <a:t> 0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smtClean="0"/>
              <a:t>  V2</a:t>
            </a:r>
            <a:r>
              <a:rPr lang="fr-FR" sz="1800" b="1" smtClean="0"/>
              <a:t>		    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b="1" smtClean="0"/>
              <a:t>(V – 2u ) </a:t>
            </a:r>
            <a:r>
              <a:rPr lang="fr-FR" sz="1800" smtClean="0"/>
              <a:t>	= 0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smtClean="0"/>
              <a:t> u = V/2 </a:t>
            </a:r>
            <a:endParaRPr lang="en-US" sz="1800" smtClean="0">
              <a:sym typeface="Symbol" pitchFamily="18" charset="2"/>
            </a:endParaRP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en-US" sz="1800" smtClean="0">
                <a:sym typeface="Symbol" pitchFamily="18" charset="2"/>
              </a:rPr>
              <a:t></a:t>
            </a:r>
            <a:r>
              <a:rPr lang="fr-FR" sz="1800" smtClean="0"/>
              <a:t>max = </a:t>
            </a:r>
            <a:r>
              <a:rPr lang="fr-FR" sz="1800" b="1" u="sng" smtClean="0"/>
              <a:t>2 V/2 (V- V/2) (l+cos</a:t>
            </a:r>
            <a:r>
              <a:rPr lang="en-US" sz="1800" b="1" u="sng" smtClean="0">
                <a:sym typeface="Symbol" pitchFamily="18" charset="2"/>
              </a:rPr>
              <a:t></a:t>
            </a:r>
            <a:r>
              <a:rPr lang="fr-FR" sz="1800" b="1" u="sng" smtClean="0"/>
              <a:t>)</a:t>
            </a:r>
            <a:endParaRPr lang="fr-FR" sz="1800" b="1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fr-FR" sz="1800" b="1" smtClean="0"/>
              <a:t>                           	</a:t>
            </a:r>
            <a:r>
              <a:rPr lang="en-US" sz="1800" b="1" smtClean="0"/>
              <a:t>V2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tabLst>
                <a:tab pos="1198563" algn="l"/>
                <a:tab pos="1422400" algn="l"/>
              </a:tabLst>
            </a:pPr>
            <a:r>
              <a:rPr lang="en-US" sz="1700" b="1" smtClean="0"/>
              <a:t>= </a:t>
            </a:r>
            <a:r>
              <a:rPr lang="en-US" sz="1700" b="1" u="sng" smtClean="0"/>
              <a:t>(l+cos</a:t>
            </a:r>
            <a:r>
              <a:rPr lang="en-US" sz="1700" b="1" u="sng" smtClean="0">
                <a:sym typeface="Symbol" pitchFamily="18" charset="2"/>
              </a:rPr>
              <a:t></a:t>
            </a:r>
            <a:r>
              <a:rPr lang="en-US" sz="1700" b="1" u="sng" smtClean="0"/>
              <a:t>)</a:t>
            </a:r>
            <a:endParaRPr lang="en-US" sz="1700" b="1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en-US" sz="1800" b="1" smtClean="0"/>
              <a:t>	2</a:t>
            </a:r>
            <a:endParaRPr lang="en-US" sz="1800" smtClean="0"/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en-US" sz="1800" smtClean="0"/>
              <a:t>When </a:t>
            </a:r>
            <a:r>
              <a:rPr lang="en-US" sz="1800" smtClean="0">
                <a:sym typeface="Symbol" pitchFamily="18" charset="2"/>
              </a:rPr>
              <a:t></a:t>
            </a:r>
            <a:r>
              <a:rPr lang="en-US" sz="1800" smtClean="0"/>
              <a:t> = 0 i.e. the vanes are semicircular, </a:t>
            </a:r>
            <a:r>
              <a:rPr lang="en-US" sz="1800" smtClean="0">
                <a:sym typeface="Symbol" pitchFamily="18" charset="2"/>
              </a:rPr>
              <a:t></a:t>
            </a:r>
            <a:r>
              <a:rPr lang="en-US" sz="1800" smtClean="0"/>
              <a:t>max = 1 or 100% (theoretical).</a:t>
            </a:r>
          </a:p>
          <a:p>
            <a:pPr>
              <a:lnSpc>
                <a:spcPct val="80000"/>
              </a:lnSpc>
              <a:tabLst>
                <a:tab pos="1198563" algn="l"/>
                <a:tab pos="1422400" algn="l"/>
              </a:tabLst>
            </a:pPr>
            <a:r>
              <a:rPr lang="en-US" sz="1800" smtClean="0"/>
              <a:t>The semi-circular vanes are designed of buckets for Pelton wheel. The buckets are, however not exactly semicircular. The angle of deflection is limited to 160°-170° depending upon a particular design. This ensures that the jet coming out of a bucket does not interfere with the jet striking the bucket.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1014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04800" y="26988"/>
          <a:ext cx="8839200" cy="683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7967721" imgH="6177008" progId="MSPhotoEd.3">
                  <p:embed/>
                </p:oleObj>
              </mc:Choice>
              <mc:Fallback>
                <p:oleObj r:id="rId3" imgW="7967721" imgH="6177008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988"/>
                        <a:ext cx="8839200" cy="683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Wingdings</vt:lpstr>
      <vt:lpstr>Office Theme</vt:lpstr>
      <vt:lpstr>Image</vt:lpstr>
      <vt:lpstr>MSPhotoEd.3</vt:lpstr>
      <vt:lpstr>Fluid Machines </vt:lpstr>
      <vt:lpstr>B. FORCE EXERTED BY THE JET ON THE MOVING PLATE 5. FORCE EXERTED ON A MOVING FLAT PLATE HELD NORMAL TO JET </vt:lpstr>
      <vt:lpstr>B. FORCE EXERTED BY THE JET ON THE MOVING PLATE 5. FORCE EXERTED ON A MOVING FLAT PLATE HELD NORMAL TO JET </vt:lpstr>
      <vt:lpstr> Force Exerted on a Moving Plate held Inclined to the Direction of Jet:</vt:lpstr>
      <vt:lpstr>7. Force Exerted on a Curved Plate (or Vane) when the Plate (or Vane) is Moving in the Direction of Jet. 7.1 Single Vane </vt:lpstr>
      <vt:lpstr>PowerPoint Presentation</vt:lpstr>
      <vt:lpstr>Series of Vanes:</vt:lpstr>
      <vt:lpstr>PowerPoint Presentation</vt:lpstr>
      <vt:lpstr>PowerPoint Presentation</vt:lpstr>
      <vt:lpstr>PowerPoint Presentation</vt:lpstr>
      <vt:lpstr>PowerPoint Presentation</vt:lpstr>
      <vt:lpstr>8.2 Force exerted on a series of radial curved vanes</vt:lpstr>
      <vt:lpstr>PowerPoint Presentation</vt:lpstr>
      <vt:lpstr>PowerPoint Presentation</vt:lpstr>
      <vt:lpstr>PowerPoint Presentation</vt:lpstr>
      <vt:lpstr>9. Jet Propulsion of Ships:</vt:lpstr>
      <vt:lpstr>PowerPoint Presentation</vt:lpstr>
      <vt:lpstr>PowerPoint Presentation</vt:lpstr>
      <vt:lpstr>PowerPoint Presentation</vt:lpstr>
      <vt:lpstr>Case II  When the inlet orifices face the direction of motion of the ship: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FORCE EXERTED BY THE JET ON THE MOVING PLATE 5. FORCE EXERTED ON A MOVING FLAT PLATE HELD NORMAL TO JET </dc:title>
  <dc:creator>acer0</dc:creator>
  <cp:lastModifiedBy>ghimire_ru@hotmail.com</cp:lastModifiedBy>
  <cp:revision>2</cp:revision>
  <dcterms:created xsi:type="dcterms:W3CDTF">2006-08-16T00:00:00Z</dcterms:created>
  <dcterms:modified xsi:type="dcterms:W3CDTF">2016-02-22T06:27:04Z</dcterms:modified>
</cp:coreProperties>
</file>