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3" r:id="rId6"/>
    <p:sldId id="294" r:id="rId7"/>
    <p:sldId id="295" r:id="rId8"/>
    <p:sldId id="296" r:id="rId9"/>
    <p:sldId id="297" r:id="rId10"/>
    <p:sldId id="260" r:id="rId11"/>
    <p:sldId id="261" r:id="rId12"/>
    <p:sldId id="262" r:id="rId13"/>
    <p:sldId id="263" r:id="rId14"/>
    <p:sldId id="264" r:id="rId15"/>
    <p:sldId id="265" r:id="rId16"/>
    <p:sldId id="266" r:id="rId17"/>
    <p:sldId id="267" r:id="rId18"/>
    <p:sldId id="268" r:id="rId19"/>
    <p:sldId id="269" r:id="rId20"/>
    <p:sldId id="271" r:id="rId21"/>
    <p:sldId id="272" r:id="rId22"/>
    <p:sldId id="273" r:id="rId23"/>
    <p:sldId id="274" r:id="rId24"/>
    <p:sldId id="277" r:id="rId25"/>
    <p:sldId id="278" r:id="rId26"/>
    <p:sldId id="279" r:id="rId27"/>
    <p:sldId id="280" r:id="rId28"/>
    <p:sldId id="282" r:id="rId29"/>
    <p:sldId id="283" r:id="rId30"/>
    <p:sldId id="284" r:id="rId31"/>
    <p:sldId id="285"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123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CA1C2F-CA35-433F-A88E-E3AEBFFACD28}"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38496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A1C2F-CA35-433F-A88E-E3AEBFFACD28}"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206497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A1C2F-CA35-433F-A88E-E3AEBFFACD28}"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389044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A1C2F-CA35-433F-A88E-E3AEBFFACD28}"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418465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CA1C2F-CA35-433F-A88E-E3AEBFFACD28}"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90233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CA1C2F-CA35-433F-A88E-E3AEBFFACD28}"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427764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CA1C2F-CA35-433F-A88E-E3AEBFFACD28}"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156878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CA1C2F-CA35-433F-A88E-E3AEBFFACD28}"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49446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A1C2F-CA35-433F-A88E-E3AEBFFACD28}"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142290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A1C2F-CA35-433F-A88E-E3AEBFFACD28}"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223876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A1C2F-CA35-433F-A88E-E3AEBFFACD28}"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AF29-2F6C-4D93-8FA6-89930F52F53E}" type="slidenum">
              <a:rPr lang="en-US" smtClean="0"/>
              <a:t>‹#›</a:t>
            </a:fld>
            <a:endParaRPr lang="en-US"/>
          </a:p>
        </p:txBody>
      </p:sp>
    </p:spTree>
    <p:extLst>
      <p:ext uri="{BB962C8B-B14F-4D97-AF65-F5344CB8AC3E}">
        <p14:creationId xmlns:p14="http://schemas.microsoft.com/office/powerpoint/2010/main" val="36753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1C2F-CA35-433F-A88E-E3AEBFFACD28}" type="datetimeFigureOut">
              <a:rPr lang="en-US" smtClean="0"/>
              <a:t>5/21/2017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AF29-2F6C-4D93-8FA6-89930F52F53E}" type="slidenum">
              <a:rPr lang="en-US" smtClean="0"/>
              <a:t>‹#›</a:t>
            </a:fld>
            <a:endParaRPr lang="en-US"/>
          </a:p>
        </p:txBody>
      </p:sp>
    </p:spTree>
    <p:extLst>
      <p:ext uri="{BB962C8B-B14F-4D97-AF65-F5344CB8AC3E}">
        <p14:creationId xmlns:p14="http://schemas.microsoft.com/office/powerpoint/2010/main" val="1987932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066800" y="381000"/>
            <a:ext cx="7239000" cy="1905000"/>
          </a:xfrm>
        </p:spPr>
        <p:txBody>
          <a:bodyPr/>
          <a:lstStyle/>
          <a:p>
            <a:r>
              <a:rPr lang="en-US" sz="4000" b="1" smtClean="0"/>
              <a:t>Hydro Electric Power System</a:t>
            </a:r>
          </a:p>
        </p:txBody>
      </p:sp>
      <p:sp>
        <p:nvSpPr>
          <p:cNvPr id="5123" name="Rectangle 3"/>
          <p:cNvSpPr>
            <a:spLocks noGrp="1" noChangeArrowheads="1"/>
          </p:cNvSpPr>
          <p:nvPr>
            <p:ph type="subTitle" idx="1"/>
          </p:nvPr>
        </p:nvSpPr>
        <p:spPr>
          <a:xfrm>
            <a:off x="1447800" y="4038600"/>
            <a:ext cx="6400800" cy="1679575"/>
          </a:xfrm>
        </p:spPr>
        <p:txBody>
          <a:bodyPr rtlCol="0">
            <a:normAutofit/>
          </a:bodyPr>
          <a:lstStyle/>
          <a:p>
            <a:pPr algn="l" fontAlgn="auto">
              <a:lnSpc>
                <a:spcPct val="80000"/>
              </a:lnSpc>
              <a:spcAft>
                <a:spcPts val="0"/>
              </a:spcAft>
              <a:buFont typeface="Wingdings" pitchFamily="2" charset="2"/>
              <a:buChar char="n"/>
              <a:defRPr/>
            </a:pPr>
            <a:r>
              <a:rPr lang="en-US" sz="3400" b="1" dirty="0" smtClean="0">
                <a:latin typeface="Times New Roman" pitchFamily="18" charset="0"/>
              </a:rPr>
              <a:t>HEPS</a:t>
            </a:r>
          </a:p>
          <a:p>
            <a:pPr algn="l" fontAlgn="auto">
              <a:lnSpc>
                <a:spcPct val="80000"/>
              </a:lnSpc>
              <a:spcAft>
                <a:spcPts val="0"/>
              </a:spcAft>
              <a:buFont typeface="Wingdings" pitchFamily="2" charset="2"/>
              <a:buChar char="n"/>
              <a:defRPr/>
            </a:pPr>
            <a:r>
              <a:rPr lang="en-US" sz="3400" b="1" dirty="0" smtClean="0">
                <a:latin typeface="Times New Roman" pitchFamily="18" charset="0"/>
              </a:rPr>
              <a:t>HEPS in Nepal</a:t>
            </a:r>
          </a:p>
          <a:p>
            <a:pPr algn="l" fontAlgn="auto">
              <a:lnSpc>
                <a:spcPct val="80000"/>
              </a:lnSpc>
              <a:spcAft>
                <a:spcPts val="0"/>
              </a:spcAft>
              <a:buFont typeface="Wingdings" pitchFamily="2" charset="2"/>
              <a:buChar char="n"/>
              <a:defRPr/>
            </a:pPr>
            <a:endParaRPr lang="en-US" sz="3400" b="1" dirty="0" smtClean="0">
              <a:latin typeface="Times New Roman" pitchFamily="18" charset="0"/>
            </a:endParaRPr>
          </a:p>
          <a:p>
            <a:pPr algn="r" fontAlgn="auto">
              <a:lnSpc>
                <a:spcPct val="80000"/>
              </a:lnSpc>
              <a:spcAft>
                <a:spcPts val="0"/>
              </a:spcAft>
              <a:defRPr/>
            </a:pPr>
            <a:endParaRPr lang="en-US" sz="3400" b="1" dirty="0" smtClean="0">
              <a:solidFill>
                <a:schemeClr val="folHlink"/>
              </a:solidFill>
              <a:latin typeface="Times New Roman" pitchFamily="18" charset="0"/>
            </a:endParaRPr>
          </a:p>
        </p:txBody>
      </p:sp>
    </p:spTree>
    <p:extLst>
      <p:ext uri="{BB962C8B-B14F-4D97-AF65-F5344CB8AC3E}">
        <p14:creationId xmlns:p14="http://schemas.microsoft.com/office/powerpoint/2010/main" val="1158138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544513"/>
            <a:ext cx="7772400" cy="609600"/>
          </a:xfrm>
        </p:spPr>
        <p:txBody>
          <a:bodyPr rtlCol="0">
            <a:normAutofit fontScale="90000"/>
          </a:bodyPr>
          <a:lstStyle/>
          <a:p>
            <a:pPr fontAlgn="auto">
              <a:spcAft>
                <a:spcPts val="0"/>
              </a:spcAft>
              <a:defRPr/>
            </a:pPr>
            <a:r>
              <a:rPr lang="en-US" smtClean="0">
                <a:solidFill>
                  <a:srgbClr val="FF3300"/>
                </a:solidFill>
              </a:rPr>
              <a:t>What is </a:t>
            </a:r>
            <a:r>
              <a:rPr lang="en-US" b="1" smtClean="0">
                <a:solidFill>
                  <a:srgbClr val="FF3300"/>
                </a:solidFill>
              </a:rPr>
              <a:t>fluid</a:t>
            </a:r>
            <a:r>
              <a:rPr lang="en-US" smtClean="0">
                <a:solidFill>
                  <a:srgbClr val="FF3300"/>
                </a:solidFill>
              </a:rPr>
              <a:t> </a:t>
            </a:r>
            <a:r>
              <a:rPr lang="en-US" b="1" smtClean="0">
                <a:solidFill>
                  <a:srgbClr val="FF3300"/>
                </a:solidFill>
              </a:rPr>
              <a:t>energy</a:t>
            </a:r>
            <a:r>
              <a:rPr lang="en-US" smtClean="0">
                <a:solidFill>
                  <a:srgbClr val="FF3300"/>
                </a:solidFill>
              </a:rPr>
              <a:t>?</a:t>
            </a:r>
          </a:p>
        </p:txBody>
      </p:sp>
      <p:sp>
        <p:nvSpPr>
          <p:cNvPr id="36867" name="Rectangle 3"/>
          <p:cNvSpPr>
            <a:spLocks noGrp="1" noChangeArrowheads="1"/>
          </p:cNvSpPr>
          <p:nvPr>
            <p:ph idx="1"/>
          </p:nvPr>
        </p:nvSpPr>
        <p:spPr/>
        <p:txBody>
          <a:bodyPr/>
          <a:lstStyle/>
          <a:p>
            <a:r>
              <a:rPr lang="en-US" sz="2400" b="1" smtClean="0"/>
              <a:t>A total energy in the fluid (hydro) is constant unless external energy is added or extracted from the system.The energy in the system is expressed in terms of pressure energy, velocity energy and elevation energy – Bernoulli’s theorem</a:t>
            </a:r>
          </a:p>
          <a:p>
            <a:endParaRPr lang="en-US" sz="2400" b="1" smtClean="0"/>
          </a:p>
          <a:p>
            <a:r>
              <a:rPr lang="en-US" sz="2400" b="1" smtClean="0">
                <a:solidFill>
                  <a:schemeClr val="accent1"/>
                </a:solidFill>
              </a:rPr>
              <a:t>p/</a:t>
            </a:r>
            <a:r>
              <a:rPr lang="en-US" sz="2400" b="1" smtClean="0">
                <a:solidFill>
                  <a:schemeClr val="accent1"/>
                </a:solidFill>
                <a:sym typeface="Symbol" panose="05050102010706020507" pitchFamily="18" charset="2"/>
              </a:rPr>
              <a:t>g + v</a:t>
            </a:r>
            <a:r>
              <a:rPr lang="en-US" sz="2400" b="1" baseline="30000" smtClean="0">
                <a:solidFill>
                  <a:schemeClr val="accent1"/>
                </a:solidFill>
                <a:sym typeface="Symbol" panose="05050102010706020507" pitchFamily="18" charset="2"/>
              </a:rPr>
              <a:t>2</a:t>
            </a:r>
            <a:r>
              <a:rPr lang="en-US" sz="2400" b="1" smtClean="0">
                <a:solidFill>
                  <a:schemeClr val="accent1"/>
                </a:solidFill>
                <a:sym typeface="Symbol" panose="05050102010706020507" pitchFamily="18" charset="2"/>
              </a:rPr>
              <a:t>/2g + z = constant</a:t>
            </a:r>
            <a:endParaRPr lang="en-US" sz="2400" b="1" smtClean="0">
              <a:solidFill>
                <a:schemeClr val="accent1"/>
              </a:solidFill>
            </a:endParaRPr>
          </a:p>
        </p:txBody>
      </p:sp>
    </p:spTree>
    <p:extLst>
      <p:ext uri="{BB962C8B-B14F-4D97-AF65-F5344CB8AC3E}">
        <p14:creationId xmlns:p14="http://schemas.microsoft.com/office/powerpoint/2010/main" val="736965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solidFill>
                  <a:srgbClr val="FF3300"/>
                </a:solidFill>
              </a:rPr>
              <a:t>Important Term of HEPS</a:t>
            </a:r>
          </a:p>
        </p:txBody>
      </p:sp>
      <p:sp>
        <p:nvSpPr>
          <p:cNvPr id="37891" name="Rectangle 3"/>
          <p:cNvSpPr>
            <a:spLocks noGrp="1" noChangeArrowheads="1"/>
          </p:cNvSpPr>
          <p:nvPr>
            <p:ph idx="1"/>
          </p:nvPr>
        </p:nvSpPr>
        <p:spPr/>
        <p:txBody>
          <a:bodyPr/>
          <a:lstStyle/>
          <a:p>
            <a:r>
              <a:rPr lang="en-US" b="1" u="sng" smtClean="0"/>
              <a:t>Grosss head</a:t>
            </a:r>
          </a:p>
          <a:p>
            <a:pPr lvl="1"/>
            <a:r>
              <a:rPr lang="en-US" smtClean="0"/>
              <a:t>Difference in level between the head race at intake and discharge side of tail race</a:t>
            </a:r>
          </a:p>
          <a:p>
            <a:pPr lvl="1"/>
            <a:r>
              <a:rPr lang="en-US" smtClean="0"/>
              <a:t>Measured simultaneously</a:t>
            </a:r>
          </a:p>
          <a:p>
            <a:pPr lvl="1"/>
            <a:r>
              <a:rPr lang="en-US" smtClean="0"/>
              <a:t>Vary because elevation of water level vary</a:t>
            </a:r>
          </a:p>
          <a:p>
            <a:pPr lvl="1"/>
            <a:r>
              <a:rPr lang="en-US" smtClean="0"/>
              <a:t>Change in dry (draught) and rainy season</a:t>
            </a:r>
          </a:p>
          <a:p>
            <a:pPr lvl="1"/>
            <a:r>
              <a:rPr lang="en-US" smtClean="0"/>
              <a:t>Indicate max, mini and normal (most time of YR.)</a:t>
            </a:r>
          </a:p>
          <a:p>
            <a:pPr lvl="1"/>
            <a:endParaRPr lang="en-US" smtClean="0"/>
          </a:p>
          <a:p>
            <a:pPr lvl="1">
              <a:buFont typeface="Wingdings" panose="05000000000000000000" pitchFamily="2" charset="2"/>
              <a:buNone/>
            </a:pPr>
            <a:endParaRPr lang="en-US" smtClean="0"/>
          </a:p>
          <a:p>
            <a:endParaRPr lang="en-US" smtClean="0"/>
          </a:p>
        </p:txBody>
      </p:sp>
    </p:spTree>
    <p:extLst>
      <p:ext uri="{BB962C8B-B14F-4D97-AF65-F5344CB8AC3E}">
        <p14:creationId xmlns:p14="http://schemas.microsoft.com/office/powerpoint/2010/main" val="1596894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smtClean="0">
                <a:solidFill>
                  <a:srgbClr val="FF3300"/>
                </a:solidFill>
              </a:rPr>
              <a:t>Net or effective head:</a:t>
            </a:r>
          </a:p>
        </p:txBody>
      </p:sp>
      <p:sp>
        <p:nvSpPr>
          <p:cNvPr id="38915" name="Rectangle 3"/>
          <p:cNvSpPr>
            <a:spLocks noGrp="1" noChangeArrowheads="1"/>
          </p:cNvSpPr>
          <p:nvPr>
            <p:ph idx="1"/>
          </p:nvPr>
        </p:nvSpPr>
        <p:spPr/>
        <p:txBody>
          <a:bodyPr/>
          <a:lstStyle/>
          <a:p>
            <a:r>
              <a:rPr lang="en-US" smtClean="0"/>
              <a:t>Gross head – ( all loses  in carrying water from head race to entrance of turbine)</a:t>
            </a:r>
          </a:p>
          <a:p>
            <a:r>
              <a:rPr lang="en-US" smtClean="0"/>
              <a:t>Or the head difference between entrance and exit of the turbine</a:t>
            </a:r>
          </a:p>
          <a:p>
            <a:r>
              <a:rPr lang="en-US" smtClean="0"/>
              <a:t>It is due to the losses on the way and loss of head at the tail race + exit.</a:t>
            </a:r>
          </a:p>
        </p:txBody>
      </p:sp>
    </p:spTree>
    <p:extLst>
      <p:ext uri="{BB962C8B-B14F-4D97-AF65-F5344CB8AC3E}">
        <p14:creationId xmlns:p14="http://schemas.microsoft.com/office/powerpoint/2010/main" val="1745784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b="1" smtClean="0">
                <a:solidFill>
                  <a:srgbClr val="FF3300"/>
                </a:solidFill>
              </a:rPr>
              <a:t>Flow rate or Discharge:</a:t>
            </a:r>
          </a:p>
        </p:txBody>
      </p:sp>
      <p:sp>
        <p:nvSpPr>
          <p:cNvPr id="39939" name="Rectangle 3"/>
          <p:cNvSpPr>
            <a:spLocks noGrp="1" noChangeArrowheads="1"/>
          </p:cNvSpPr>
          <p:nvPr>
            <p:ph idx="1"/>
          </p:nvPr>
        </p:nvSpPr>
        <p:spPr/>
        <p:txBody>
          <a:bodyPr/>
          <a:lstStyle/>
          <a:p>
            <a:r>
              <a:rPr lang="en-US" b="1" smtClean="0"/>
              <a:t>Quantity of water used by the turbine in unit time</a:t>
            </a:r>
          </a:p>
          <a:p>
            <a:r>
              <a:rPr lang="en-US" b="1" smtClean="0"/>
              <a:t>l/s or m</a:t>
            </a:r>
            <a:r>
              <a:rPr lang="en-US" b="1" baseline="30000" smtClean="0"/>
              <a:t>3</a:t>
            </a:r>
            <a:r>
              <a:rPr lang="en-US" b="1" smtClean="0"/>
              <a:t>/s</a:t>
            </a:r>
          </a:p>
        </p:txBody>
      </p:sp>
    </p:spTree>
    <p:extLst>
      <p:ext uri="{BB962C8B-B14F-4D97-AF65-F5344CB8AC3E}">
        <p14:creationId xmlns:p14="http://schemas.microsoft.com/office/powerpoint/2010/main" val="264470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374650"/>
            <a:ext cx="7772400" cy="949325"/>
          </a:xfrm>
        </p:spPr>
        <p:txBody>
          <a:bodyPr rtlCol="0">
            <a:normAutofit/>
          </a:bodyPr>
          <a:lstStyle/>
          <a:p>
            <a:pPr fontAlgn="auto">
              <a:spcAft>
                <a:spcPts val="0"/>
              </a:spcAft>
              <a:defRPr/>
            </a:pPr>
            <a:r>
              <a:rPr lang="en-US" sz="2900" b="1" smtClean="0">
                <a:solidFill>
                  <a:srgbClr val="FF3300"/>
                </a:solidFill>
              </a:rPr>
              <a:t>What is the HP potential and geography of Nepal?</a:t>
            </a:r>
            <a:r>
              <a:rPr lang="en-US" sz="2100" smtClean="0">
                <a:solidFill>
                  <a:srgbClr val="FF3300"/>
                </a:solidFill>
              </a:rPr>
              <a:t/>
            </a:r>
            <a:br>
              <a:rPr lang="en-US" sz="2100" smtClean="0">
                <a:solidFill>
                  <a:srgbClr val="FF3300"/>
                </a:solidFill>
              </a:rPr>
            </a:br>
            <a:endParaRPr lang="en-US" sz="2100" smtClean="0">
              <a:solidFill>
                <a:srgbClr val="FF3300"/>
              </a:solidFill>
            </a:endParaRPr>
          </a:p>
        </p:txBody>
      </p:sp>
      <p:sp>
        <p:nvSpPr>
          <p:cNvPr id="40963" name="Rectangle 3"/>
          <p:cNvSpPr>
            <a:spLocks noGrp="1" noChangeArrowheads="1"/>
          </p:cNvSpPr>
          <p:nvPr>
            <p:ph idx="1"/>
          </p:nvPr>
        </p:nvSpPr>
        <p:spPr/>
        <p:txBody>
          <a:bodyPr/>
          <a:lstStyle/>
          <a:p>
            <a:r>
              <a:rPr lang="en-US" b="1" smtClean="0"/>
              <a:t>Nepal located on the lap of mighty Himalayas between India &amp; China</a:t>
            </a:r>
          </a:p>
          <a:p>
            <a:r>
              <a:rPr lang="en-US" b="1" smtClean="0"/>
              <a:t>Population around </a:t>
            </a:r>
            <a:r>
              <a:rPr lang="en-US" b="1" smtClean="0">
                <a:solidFill>
                  <a:schemeClr val="accent1"/>
                </a:solidFill>
              </a:rPr>
              <a:t>24 million</a:t>
            </a:r>
          </a:p>
          <a:p>
            <a:r>
              <a:rPr lang="en-US" b="1" smtClean="0"/>
              <a:t>Area </a:t>
            </a:r>
            <a:r>
              <a:rPr lang="en-US" b="1" smtClean="0">
                <a:solidFill>
                  <a:schemeClr val="accent1"/>
                </a:solidFill>
              </a:rPr>
              <a:t>147, 181 sq.km</a:t>
            </a:r>
            <a:r>
              <a:rPr lang="en-US" b="1" smtClean="0"/>
              <a:t> &amp; politically divided into 14 zones &amp; 75 districts</a:t>
            </a:r>
          </a:p>
          <a:p>
            <a:r>
              <a:rPr lang="en-US" b="1" smtClean="0"/>
              <a:t>Most part of the country mountainous and rugged</a:t>
            </a:r>
          </a:p>
          <a:p>
            <a:endParaRPr lang="en-US" b="1" smtClean="0"/>
          </a:p>
        </p:txBody>
      </p:sp>
    </p:spTree>
    <p:extLst>
      <p:ext uri="{BB962C8B-B14F-4D97-AF65-F5344CB8AC3E}">
        <p14:creationId xmlns:p14="http://schemas.microsoft.com/office/powerpoint/2010/main" val="57894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544513"/>
            <a:ext cx="7772400" cy="609600"/>
          </a:xfrm>
        </p:spPr>
        <p:txBody>
          <a:bodyPr rtlCol="0">
            <a:normAutofit fontScale="90000"/>
          </a:bodyPr>
          <a:lstStyle/>
          <a:p>
            <a:pPr fontAlgn="auto">
              <a:spcAft>
                <a:spcPts val="0"/>
              </a:spcAft>
              <a:defRPr/>
            </a:pPr>
            <a:r>
              <a:rPr lang="en-US" smtClean="0"/>
              <a:t>Nepal HPS            contd.</a:t>
            </a:r>
          </a:p>
        </p:txBody>
      </p:sp>
      <p:sp>
        <p:nvSpPr>
          <p:cNvPr id="41987" name="Rectangle 3"/>
          <p:cNvSpPr>
            <a:spLocks noGrp="1" noChangeArrowheads="1"/>
          </p:cNvSpPr>
          <p:nvPr>
            <p:ph idx="1"/>
          </p:nvPr>
        </p:nvSpPr>
        <p:spPr/>
        <p:txBody>
          <a:bodyPr/>
          <a:lstStyle/>
          <a:p>
            <a:r>
              <a:rPr lang="en-US" b="1" dirty="0" smtClean="0"/>
              <a:t>Extension of </a:t>
            </a:r>
            <a:r>
              <a:rPr lang="en-US" b="1" dirty="0" smtClean="0">
                <a:solidFill>
                  <a:schemeClr val="accent1"/>
                </a:solidFill>
              </a:rPr>
              <a:t>National Grid System</a:t>
            </a:r>
            <a:r>
              <a:rPr lang="en-US" b="1" dirty="0" smtClean="0"/>
              <a:t> every where is very difficult</a:t>
            </a:r>
          </a:p>
          <a:p>
            <a:r>
              <a:rPr lang="en-US" b="1" dirty="0" smtClean="0"/>
              <a:t>To date only 730 </a:t>
            </a:r>
            <a:r>
              <a:rPr lang="en-US" b="1" dirty="0" smtClean="0">
                <a:solidFill>
                  <a:schemeClr val="accent1"/>
                </a:solidFill>
              </a:rPr>
              <a:t>MW</a:t>
            </a:r>
            <a:r>
              <a:rPr lang="en-US" b="1" dirty="0" smtClean="0"/>
              <a:t> of hydropower</a:t>
            </a:r>
          </a:p>
          <a:p>
            <a:r>
              <a:rPr lang="en-US" b="1" dirty="0" smtClean="0"/>
              <a:t>Nepal </a:t>
            </a:r>
            <a:r>
              <a:rPr lang="en-US" b="1" dirty="0" smtClean="0">
                <a:solidFill>
                  <a:schemeClr val="accent1"/>
                </a:solidFill>
              </a:rPr>
              <a:t>rich in hydropower resources</a:t>
            </a:r>
          </a:p>
          <a:p>
            <a:endParaRPr lang="en-US" b="1" dirty="0" smtClean="0">
              <a:solidFill>
                <a:schemeClr val="accent1"/>
              </a:solidFill>
            </a:endParaRPr>
          </a:p>
        </p:txBody>
      </p:sp>
    </p:spTree>
    <p:extLst>
      <p:ext uri="{BB962C8B-B14F-4D97-AF65-F5344CB8AC3E}">
        <p14:creationId xmlns:p14="http://schemas.microsoft.com/office/powerpoint/2010/main" val="401422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544513"/>
            <a:ext cx="7772400" cy="609600"/>
          </a:xfrm>
        </p:spPr>
        <p:txBody>
          <a:bodyPr rtlCol="0">
            <a:normAutofit fontScale="90000"/>
          </a:bodyPr>
          <a:lstStyle/>
          <a:p>
            <a:pPr fontAlgn="auto">
              <a:spcAft>
                <a:spcPts val="0"/>
              </a:spcAft>
              <a:defRPr/>
            </a:pPr>
            <a:r>
              <a:rPr lang="en-US" smtClean="0"/>
              <a:t>Nepal HPS            contd.</a:t>
            </a:r>
          </a:p>
        </p:txBody>
      </p:sp>
      <p:sp>
        <p:nvSpPr>
          <p:cNvPr id="43011" name="Rectangle 3"/>
          <p:cNvSpPr>
            <a:spLocks noGrp="1" noChangeArrowheads="1"/>
          </p:cNvSpPr>
          <p:nvPr>
            <p:ph idx="1"/>
          </p:nvPr>
        </p:nvSpPr>
        <p:spPr/>
        <p:txBody>
          <a:bodyPr/>
          <a:lstStyle/>
          <a:p>
            <a:r>
              <a:rPr lang="en-US" dirty="0" smtClean="0"/>
              <a:t>Estimated potential </a:t>
            </a:r>
            <a:r>
              <a:rPr lang="en-US" dirty="0" smtClean="0">
                <a:solidFill>
                  <a:schemeClr val="accent1"/>
                </a:solidFill>
              </a:rPr>
              <a:t>83, 000 MW</a:t>
            </a:r>
          </a:p>
          <a:p>
            <a:r>
              <a:rPr lang="en-US" dirty="0" smtClean="0"/>
              <a:t>Economically exploitable </a:t>
            </a:r>
            <a:r>
              <a:rPr lang="en-US" dirty="0" smtClean="0">
                <a:solidFill>
                  <a:schemeClr val="accent1"/>
                </a:solidFill>
              </a:rPr>
              <a:t>43,000 MW</a:t>
            </a:r>
          </a:p>
          <a:p>
            <a:r>
              <a:rPr lang="en-US" dirty="0" smtClean="0"/>
              <a:t>Six thousand </a:t>
            </a:r>
            <a:r>
              <a:rPr lang="en-US" dirty="0" smtClean="0">
                <a:solidFill>
                  <a:schemeClr val="accent1"/>
                </a:solidFill>
              </a:rPr>
              <a:t>rivers and rivulets</a:t>
            </a:r>
            <a:r>
              <a:rPr lang="en-US" dirty="0" smtClean="0"/>
              <a:t> </a:t>
            </a:r>
          </a:p>
          <a:p>
            <a:r>
              <a:rPr lang="en-US" dirty="0" smtClean="0"/>
              <a:t>many </a:t>
            </a:r>
            <a:r>
              <a:rPr lang="en-US" dirty="0" smtClean="0">
                <a:solidFill>
                  <a:schemeClr val="accent1"/>
                </a:solidFill>
              </a:rPr>
              <a:t>glacier-fed rivers</a:t>
            </a:r>
          </a:p>
          <a:p>
            <a:r>
              <a:rPr lang="en-US" dirty="0" smtClean="0">
                <a:solidFill>
                  <a:schemeClr val="accent1"/>
                </a:solidFill>
              </a:rPr>
              <a:t>Water, natural bounty</a:t>
            </a:r>
            <a:r>
              <a:rPr lang="en-US" dirty="0" smtClean="0"/>
              <a:t> of Himalayas</a:t>
            </a:r>
          </a:p>
          <a:p>
            <a:r>
              <a:rPr lang="en-US" dirty="0" smtClean="0">
                <a:solidFill>
                  <a:schemeClr val="accent1"/>
                </a:solidFill>
              </a:rPr>
              <a:t>Multi-pronged strategy</a:t>
            </a:r>
            <a:r>
              <a:rPr lang="en-US" dirty="0" smtClean="0"/>
              <a:t> to develop large  hydropower</a:t>
            </a:r>
          </a:p>
          <a:p>
            <a:endParaRPr lang="en-US" dirty="0" smtClean="0"/>
          </a:p>
        </p:txBody>
      </p:sp>
    </p:spTree>
    <p:extLst>
      <p:ext uri="{BB962C8B-B14F-4D97-AF65-F5344CB8AC3E}">
        <p14:creationId xmlns:p14="http://schemas.microsoft.com/office/powerpoint/2010/main" val="26816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a:bodyPr>
          <a:lstStyle/>
          <a:p>
            <a:pPr fontAlgn="auto">
              <a:spcAft>
                <a:spcPts val="0"/>
              </a:spcAft>
              <a:defRPr/>
            </a:pPr>
            <a:r>
              <a:rPr lang="en-US" smtClean="0"/>
              <a:t>Present categorization of HP schemes:</a:t>
            </a:r>
          </a:p>
        </p:txBody>
      </p:sp>
      <p:sp>
        <p:nvSpPr>
          <p:cNvPr id="44035" name="Rectangle 3"/>
          <p:cNvSpPr>
            <a:spLocks noGrp="1" noChangeArrowheads="1"/>
          </p:cNvSpPr>
          <p:nvPr>
            <p:ph idx="1"/>
          </p:nvPr>
        </p:nvSpPr>
        <p:spPr>
          <a:xfrm>
            <a:off x="914400" y="1600200"/>
            <a:ext cx="7924800" cy="4530725"/>
          </a:xfrm>
        </p:spPr>
        <p:txBody>
          <a:bodyPr/>
          <a:lstStyle/>
          <a:p>
            <a:endParaRPr lang="en-US" sz="2400" b="1" dirty="0" smtClean="0"/>
          </a:p>
          <a:p>
            <a:pPr>
              <a:buFont typeface="Wingdings" panose="05000000000000000000" pitchFamily="2" charset="2"/>
              <a:buNone/>
            </a:pPr>
            <a:r>
              <a:rPr lang="en-US" sz="2400" b="1" dirty="0" smtClean="0"/>
              <a:t>	 - less than 1000 kW : 		Mini-micro						</a:t>
            </a:r>
          </a:p>
          <a:p>
            <a:pPr>
              <a:buFont typeface="Wingdings" panose="05000000000000000000" pitchFamily="2" charset="2"/>
              <a:buNone/>
            </a:pPr>
            <a:r>
              <a:rPr lang="en-US" sz="2400" b="1" dirty="0" smtClean="0"/>
              <a:t>   - from 1000 kW to 10 MW: 		Small hydro</a:t>
            </a:r>
          </a:p>
          <a:p>
            <a:pPr>
              <a:buFont typeface="Wingdings" panose="05000000000000000000" pitchFamily="2" charset="2"/>
              <a:buNone/>
            </a:pPr>
            <a:r>
              <a:rPr lang="en-US" sz="2400" b="1" dirty="0" smtClean="0"/>
              <a:t>	- from 10 MW to 300MW:		Medium 							hydro</a:t>
            </a:r>
          </a:p>
          <a:p>
            <a:pPr>
              <a:buFont typeface="Wingdings" panose="05000000000000000000" pitchFamily="2" charset="2"/>
              <a:buNone/>
            </a:pPr>
            <a:r>
              <a:rPr lang="en-US" sz="2400" b="1" dirty="0" smtClean="0"/>
              <a:t>	- plants above 300 MW: 		Big hydro</a:t>
            </a:r>
          </a:p>
          <a:p>
            <a:pPr>
              <a:buFont typeface="Wingdings" panose="05000000000000000000" pitchFamily="2" charset="2"/>
              <a:buNone/>
            </a:pPr>
            <a:endParaRPr lang="en-US" sz="2400" b="1" dirty="0" smtClean="0"/>
          </a:p>
        </p:txBody>
      </p:sp>
    </p:spTree>
    <p:extLst>
      <p:ext uri="{BB962C8B-B14F-4D97-AF65-F5344CB8AC3E}">
        <p14:creationId xmlns:p14="http://schemas.microsoft.com/office/powerpoint/2010/main" val="602148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smtClean="0">
                <a:solidFill>
                  <a:srgbClr val="FF3300"/>
                </a:solidFill>
              </a:rPr>
              <a:t>Essential Component of HEPS:</a:t>
            </a:r>
          </a:p>
        </p:txBody>
      </p:sp>
      <p:sp>
        <p:nvSpPr>
          <p:cNvPr id="45059" name="Rectangle 3"/>
          <p:cNvSpPr>
            <a:spLocks noGrp="1" noChangeArrowheads="1"/>
          </p:cNvSpPr>
          <p:nvPr>
            <p:ph idx="1"/>
          </p:nvPr>
        </p:nvSpPr>
        <p:spPr/>
        <p:txBody>
          <a:bodyPr/>
          <a:lstStyle/>
          <a:p>
            <a:r>
              <a:rPr lang="en-US" b="1" smtClean="0"/>
              <a:t>Storage reservoir</a:t>
            </a:r>
          </a:p>
          <a:p>
            <a:r>
              <a:rPr lang="en-US" b="1" smtClean="0"/>
              <a:t>Dam with control works</a:t>
            </a:r>
          </a:p>
          <a:p>
            <a:r>
              <a:rPr lang="en-US" b="1" smtClean="0"/>
              <a:t>Water way with controls</a:t>
            </a:r>
          </a:p>
          <a:p>
            <a:r>
              <a:rPr lang="en-US" b="1" smtClean="0"/>
              <a:t>Power house</a:t>
            </a:r>
          </a:p>
          <a:p>
            <a:r>
              <a:rPr lang="en-US" b="1" smtClean="0"/>
              <a:t>Tailrace</a:t>
            </a:r>
          </a:p>
          <a:p>
            <a:r>
              <a:rPr lang="en-US" b="1" smtClean="0"/>
              <a:t>Generation and Transmission of EL/ power</a:t>
            </a:r>
          </a:p>
        </p:txBody>
      </p:sp>
    </p:spTree>
    <p:extLst>
      <p:ext uri="{BB962C8B-B14F-4D97-AF65-F5344CB8AC3E}">
        <p14:creationId xmlns:p14="http://schemas.microsoft.com/office/powerpoint/2010/main" val="1655348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rtlCol="0">
            <a:normAutofit/>
          </a:bodyPr>
          <a:lstStyle/>
          <a:p>
            <a:pPr fontAlgn="auto">
              <a:spcAft>
                <a:spcPts val="0"/>
              </a:spcAft>
              <a:defRPr/>
            </a:pPr>
            <a:r>
              <a:rPr lang="en-US" b="1" dirty="0" smtClean="0">
                <a:solidFill>
                  <a:srgbClr val="FF3300"/>
                </a:solidFill>
              </a:rPr>
              <a:t>Storage reservoir:</a:t>
            </a:r>
            <a:br>
              <a:rPr lang="en-US" b="1" dirty="0" smtClean="0">
                <a:solidFill>
                  <a:srgbClr val="FF3300"/>
                </a:solidFill>
              </a:rPr>
            </a:br>
            <a:endParaRPr lang="en-US" b="1" dirty="0" smtClean="0">
              <a:solidFill>
                <a:srgbClr val="FF3300"/>
              </a:solidFill>
            </a:endParaRPr>
          </a:p>
        </p:txBody>
      </p:sp>
      <p:sp>
        <p:nvSpPr>
          <p:cNvPr id="46083" name="Rectangle 3"/>
          <p:cNvSpPr>
            <a:spLocks noGrp="1" noChangeArrowheads="1"/>
          </p:cNvSpPr>
          <p:nvPr>
            <p:ph idx="1"/>
          </p:nvPr>
        </p:nvSpPr>
        <p:spPr/>
        <p:txBody>
          <a:bodyPr/>
          <a:lstStyle/>
          <a:p>
            <a:r>
              <a:rPr lang="en-US" b="1" dirty="0" smtClean="0"/>
              <a:t>Water available in catchment area is stored for uniform and according to requirement</a:t>
            </a:r>
          </a:p>
          <a:p>
            <a:pPr lvl="1"/>
            <a:r>
              <a:rPr lang="en-US" b="1" dirty="0" smtClean="0"/>
              <a:t>Natural R: lake in high mountains</a:t>
            </a:r>
          </a:p>
          <a:p>
            <a:pPr lvl="1"/>
            <a:r>
              <a:rPr lang="en-US" b="1" dirty="0" smtClean="0"/>
              <a:t>Artificial R: dame and reservoir</a:t>
            </a:r>
          </a:p>
          <a:p>
            <a:pPr marL="457200" lvl="1" indent="0">
              <a:buNone/>
            </a:pPr>
            <a:endParaRPr lang="en-US" b="1" dirty="0" smtClean="0"/>
          </a:p>
          <a:p>
            <a:pPr marL="457200" lvl="1" indent="0">
              <a:buNone/>
            </a:pPr>
            <a:r>
              <a:rPr lang="en-US" b="1" dirty="0" smtClean="0">
                <a:solidFill>
                  <a:srgbClr val="FF3300"/>
                </a:solidFill>
              </a:rPr>
              <a:t>Dam:</a:t>
            </a:r>
            <a:endParaRPr lang="en-US" b="1" dirty="0"/>
          </a:p>
          <a:p>
            <a:r>
              <a:rPr lang="en-US" b="1" dirty="0"/>
              <a:t>It is a structure erected on the source for storage , creating head and </a:t>
            </a:r>
            <a:r>
              <a:rPr lang="en-US" b="1" dirty="0" err="1"/>
              <a:t>cntrol</a:t>
            </a:r>
            <a:r>
              <a:rPr lang="en-US" b="1" dirty="0"/>
              <a:t> flow</a:t>
            </a:r>
          </a:p>
          <a:p>
            <a:r>
              <a:rPr lang="en-US" b="1" dirty="0"/>
              <a:t>Types: earth masonry, wood. Steel concrete.</a:t>
            </a:r>
          </a:p>
          <a:p>
            <a:pPr marL="457200" lvl="1" indent="0">
              <a:buNone/>
            </a:pPr>
            <a:endParaRPr lang="en-US" b="1" dirty="0" smtClean="0"/>
          </a:p>
        </p:txBody>
      </p:sp>
    </p:spTree>
    <p:extLst>
      <p:ext uri="{BB962C8B-B14F-4D97-AF65-F5344CB8AC3E}">
        <p14:creationId xmlns:p14="http://schemas.microsoft.com/office/powerpoint/2010/main" val="3283934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485775"/>
            <a:ext cx="7772400" cy="730250"/>
          </a:xfrm>
        </p:spPr>
        <p:txBody>
          <a:bodyPr rtlCol="0">
            <a:normAutofit fontScale="90000"/>
          </a:bodyPr>
          <a:lstStyle/>
          <a:p>
            <a:pPr fontAlgn="auto">
              <a:spcAft>
                <a:spcPts val="0"/>
              </a:spcAft>
              <a:defRPr/>
            </a:pPr>
            <a:r>
              <a:rPr lang="en-US" sz="5000" b="1" smtClean="0"/>
              <a:t>What is HPS?</a:t>
            </a:r>
          </a:p>
        </p:txBody>
      </p:sp>
      <p:sp>
        <p:nvSpPr>
          <p:cNvPr id="33795" name="Rectangle 3"/>
          <p:cNvSpPr>
            <a:spLocks noGrp="1" noChangeArrowheads="1"/>
          </p:cNvSpPr>
          <p:nvPr>
            <p:ph idx="1"/>
          </p:nvPr>
        </p:nvSpPr>
        <p:spPr>
          <a:xfrm>
            <a:off x="1828800" y="2271713"/>
            <a:ext cx="6477000" cy="3021012"/>
          </a:xfrm>
        </p:spPr>
        <p:txBody>
          <a:bodyPr/>
          <a:lstStyle/>
          <a:p>
            <a:r>
              <a:rPr lang="en-US" b="1" smtClean="0">
                <a:latin typeface="Times New Roman" panose="02020603050405020304" pitchFamily="18" charset="0"/>
              </a:rPr>
              <a:t>A system generating mechanical or electrical power from hydro power.</a:t>
            </a:r>
          </a:p>
        </p:txBody>
      </p:sp>
    </p:spTree>
    <p:extLst>
      <p:ext uri="{BB962C8B-B14F-4D97-AF65-F5344CB8AC3E}">
        <p14:creationId xmlns:p14="http://schemas.microsoft.com/office/powerpoint/2010/main" val="174480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b="1" smtClean="0">
                <a:solidFill>
                  <a:srgbClr val="FF3300"/>
                </a:solidFill>
              </a:rPr>
              <a:t>Control works:</a:t>
            </a:r>
          </a:p>
        </p:txBody>
      </p:sp>
      <p:sp>
        <p:nvSpPr>
          <p:cNvPr id="48131" name="Rectangle 3"/>
          <p:cNvSpPr>
            <a:spLocks noGrp="1" noChangeArrowheads="1"/>
          </p:cNvSpPr>
          <p:nvPr>
            <p:ph idx="1"/>
          </p:nvPr>
        </p:nvSpPr>
        <p:spPr>
          <a:xfrm>
            <a:off x="914400" y="1600200"/>
            <a:ext cx="7772400" cy="3124200"/>
          </a:xfrm>
        </p:spPr>
        <p:txBody>
          <a:bodyPr/>
          <a:lstStyle/>
          <a:p>
            <a:r>
              <a:rPr lang="en-US" sz="2500" b="1" smtClean="0"/>
              <a:t>Trash Rack</a:t>
            </a:r>
          </a:p>
          <a:p>
            <a:pPr lvl="1"/>
            <a:r>
              <a:rPr lang="en-US" b="1" smtClean="0"/>
              <a:t>Obstruct debris from going into intake</a:t>
            </a:r>
          </a:p>
          <a:p>
            <a:pPr lvl="1"/>
            <a:r>
              <a:rPr lang="en-US" b="1" smtClean="0"/>
              <a:t>Made up of rows of steel bars placed across entire intake opening in inclined position</a:t>
            </a:r>
          </a:p>
          <a:p>
            <a:r>
              <a:rPr lang="en-US" sz="2500" b="1" smtClean="0"/>
              <a:t>Heating elements</a:t>
            </a:r>
          </a:p>
          <a:p>
            <a:pPr lvl="1"/>
            <a:endParaRPr lang="en-US" b="1" smtClean="0"/>
          </a:p>
          <a:p>
            <a:endParaRPr lang="en-US" sz="2500" b="1" smtClean="0"/>
          </a:p>
        </p:txBody>
      </p:sp>
    </p:spTree>
    <p:extLst>
      <p:ext uri="{BB962C8B-B14F-4D97-AF65-F5344CB8AC3E}">
        <p14:creationId xmlns:p14="http://schemas.microsoft.com/office/powerpoint/2010/main" val="4102761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b="1" smtClean="0">
                <a:solidFill>
                  <a:srgbClr val="FF3300"/>
                </a:solidFill>
              </a:rPr>
              <a:t>Water way with controls:</a:t>
            </a:r>
            <a:endParaRPr lang="en-US" b="1" smtClean="0"/>
          </a:p>
        </p:txBody>
      </p:sp>
      <p:sp>
        <p:nvSpPr>
          <p:cNvPr id="49155" name="Rectangle 3"/>
          <p:cNvSpPr>
            <a:spLocks noGrp="1" noChangeArrowheads="1"/>
          </p:cNvSpPr>
          <p:nvPr>
            <p:ph idx="1"/>
          </p:nvPr>
        </p:nvSpPr>
        <p:spPr/>
        <p:txBody>
          <a:bodyPr/>
          <a:lstStyle/>
          <a:p>
            <a:pPr>
              <a:lnSpc>
                <a:spcPct val="90000"/>
              </a:lnSpc>
            </a:pPr>
            <a:r>
              <a:rPr lang="en-US" sz="3300" b="1" smtClean="0"/>
              <a:t>It is a passage through which water is carried from the storage reservoir to the turbine.</a:t>
            </a:r>
          </a:p>
          <a:p>
            <a:pPr>
              <a:lnSpc>
                <a:spcPct val="90000"/>
              </a:lnSpc>
            </a:pPr>
            <a:endParaRPr lang="en-US" sz="3300" b="1" smtClean="0"/>
          </a:p>
          <a:p>
            <a:pPr>
              <a:lnSpc>
                <a:spcPct val="90000"/>
              </a:lnSpc>
            </a:pPr>
            <a:r>
              <a:rPr lang="en-US" sz="3300" b="1" smtClean="0"/>
              <a:t>It consists of tunnel, channel, Foreby, penstock, different types of gate and valve etc.  </a:t>
            </a:r>
          </a:p>
        </p:txBody>
      </p:sp>
    </p:spTree>
    <p:extLst>
      <p:ext uri="{BB962C8B-B14F-4D97-AF65-F5344CB8AC3E}">
        <p14:creationId xmlns:p14="http://schemas.microsoft.com/office/powerpoint/2010/main" val="3501281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b="1" smtClean="0">
                <a:solidFill>
                  <a:srgbClr val="FF3300"/>
                </a:solidFill>
              </a:rPr>
              <a:t>Forebays,Valves:</a:t>
            </a:r>
          </a:p>
        </p:txBody>
      </p:sp>
      <p:sp>
        <p:nvSpPr>
          <p:cNvPr id="50179" name="Rectangle 3"/>
          <p:cNvSpPr>
            <a:spLocks noGrp="1" noChangeArrowheads="1"/>
          </p:cNvSpPr>
          <p:nvPr>
            <p:ph idx="1"/>
          </p:nvPr>
        </p:nvSpPr>
        <p:spPr/>
        <p:txBody>
          <a:bodyPr/>
          <a:lstStyle/>
          <a:p>
            <a:pPr>
              <a:lnSpc>
                <a:spcPct val="80000"/>
              </a:lnSpc>
            </a:pPr>
            <a:r>
              <a:rPr lang="en-US" sz="2600" smtClean="0"/>
              <a:t>Before start of penstock smaller reservoirs known as </a:t>
            </a:r>
            <a:r>
              <a:rPr lang="en-US" sz="2500" i="1" smtClean="0"/>
              <a:t>forebays or surge tank.</a:t>
            </a:r>
          </a:p>
          <a:p>
            <a:pPr>
              <a:lnSpc>
                <a:spcPct val="80000"/>
              </a:lnSpc>
            </a:pPr>
            <a:r>
              <a:rPr lang="en-US" sz="2500" smtClean="0"/>
              <a:t>The forebays distri­bute the water to penstocks through which it is lead to the turbines.</a:t>
            </a:r>
          </a:p>
          <a:p>
            <a:pPr>
              <a:lnSpc>
                <a:spcPct val="80000"/>
              </a:lnSpc>
            </a:pPr>
            <a:r>
              <a:rPr lang="en-US" sz="2500" smtClean="0"/>
              <a:t> These forebays help to regulate the demand of water according to the load preventing sudden change of pressure.</a:t>
            </a:r>
          </a:p>
          <a:p>
            <a:pPr>
              <a:lnSpc>
                <a:spcPct val="80000"/>
              </a:lnSpc>
            </a:pPr>
            <a:endParaRPr lang="en-US" sz="2500" smtClean="0"/>
          </a:p>
          <a:p>
            <a:pPr>
              <a:lnSpc>
                <a:spcPct val="80000"/>
              </a:lnSpc>
            </a:pPr>
            <a:r>
              <a:rPr lang="en-US" sz="2500" smtClean="0"/>
              <a:t>Valve before penstock controls the flow and facility for cleaning and repair. </a:t>
            </a:r>
          </a:p>
        </p:txBody>
      </p:sp>
    </p:spTree>
    <p:extLst>
      <p:ext uri="{BB962C8B-B14F-4D97-AF65-F5344CB8AC3E}">
        <p14:creationId xmlns:p14="http://schemas.microsoft.com/office/powerpoint/2010/main" val="126775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143687"/>
            <a:ext cx="7886700" cy="646551"/>
          </a:xfrm>
        </p:spPr>
        <p:txBody>
          <a:bodyPr rtlCol="0">
            <a:normAutofit/>
          </a:bodyPr>
          <a:lstStyle/>
          <a:p>
            <a:pPr fontAlgn="auto">
              <a:spcAft>
                <a:spcPts val="0"/>
              </a:spcAft>
              <a:defRPr/>
            </a:pPr>
            <a:r>
              <a:rPr lang="en-US" sz="3800" b="1" dirty="0" smtClean="0">
                <a:solidFill>
                  <a:srgbClr val="FF3300"/>
                </a:solidFill>
              </a:rPr>
              <a:t>Power house:</a:t>
            </a:r>
          </a:p>
        </p:txBody>
      </p:sp>
      <p:sp>
        <p:nvSpPr>
          <p:cNvPr id="51203" name="Rectangle 3"/>
          <p:cNvSpPr>
            <a:spLocks noGrp="1" noChangeArrowheads="1"/>
          </p:cNvSpPr>
          <p:nvPr>
            <p:ph idx="1"/>
          </p:nvPr>
        </p:nvSpPr>
        <p:spPr>
          <a:xfrm>
            <a:off x="411398" y="4756820"/>
            <a:ext cx="7886700" cy="1572571"/>
          </a:xfrm>
        </p:spPr>
        <p:txBody>
          <a:bodyPr>
            <a:normAutofit/>
          </a:bodyPr>
          <a:lstStyle/>
          <a:p>
            <a:r>
              <a:rPr lang="en-US" sz="3600" b="1" dirty="0"/>
              <a:t>It contains generators, transformers, switches, transmission wires.</a:t>
            </a:r>
          </a:p>
        </p:txBody>
      </p:sp>
      <p:sp>
        <p:nvSpPr>
          <p:cNvPr id="4" name="Rectangle 3"/>
          <p:cNvSpPr txBox="1">
            <a:spLocks noChangeArrowheads="1"/>
          </p:cNvSpPr>
          <p:nvPr/>
        </p:nvSpPr>
        <p:spPr>
          <a:xfrm>
            <a:off x="411398" y="842050"/>
            <a:ext cx="7886700" cy="1572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dirty="0" smtClean="0"/>
              <a:t>It is a house containing turbines, generators and other operating mechanism.</a:t>
            </a:r>
          </a:p>
        </p:txBody>
      </p:sp>
      <p:sp>
        <p:nvSpPr>
          <p:cNvPr id="5" name="Rectangle 2"/>
          <p:cNvSpPr txBox="1">
            <a:spLocks noChangeArrowheads="1"/>
          </p:cNvSpPr>
          <p:nvPr/>
        </p:nvSpPr>
        <p:spPr>
          <a:xfrm>
            <a:off x="411398" y="2143157"/>
            <a:ext cx="7886700" cy="646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800" b="1" dirty="0" smtClean="0">
                <a:solidFill>
                  <a:srgbClr val="FF3300"/>
                </a:solidFill>
              </a:rPr>
              <a:t>Tailrace:</a:t>
            </a:r>
          </a:p>
        </p:txBody>
      </p:sp>
      <p:sp>
        <p:nvSpPr>
          <p:cNvPr id="6" name="Rectangle 2"/>
          <p:cNvSpPr txBox="1">
            <a:spLocks noChangeArrowheads="1"/>
          </p:cNvSpPr>
          <p:nvPr/>
        </p:nvSpPr>
        <p:spPr>
          <a:xfrm>
            <a:off x="291425" y="4090815"/>
            <a:ext cx="8476439" cy="666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800" b="1" dirty="0" smtClean="0">
                <a:solidFill>
                  <a:srgbClr val="FF3300"/>
                </a:solidFill>
              </a:rPr>
              <a:t>Generation and Transmission of EL/ power:</a:t>
            </a:r>
          </a:p>
        </p:txBody>
      </p:sp>
      <p:sp>
        <p:nvSpPr>
          <p:cNvPr id="7" name="Rectangle 3"/>
          <p:cNvSpPr txBox="1">
            <a:spLocks noChangeArrowheads="1"/>
          </p:cNvSpPr>
          <p:nvPr/>
        </p:nvSpPr>
        <p:spPr>
          <a:xfrm>
            <a:off x="443825" y="2942108"/>
            <a:ext cx="7886700" cy="1572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smtClean="0"/>
              <a:t>It is a house containing turbines, generators and other operating mechanism.</a:t>
            </a:r>
            <a:endParaRPr lang="en-US" sz="3600" b="1" dirty="0" smtClean="0"/>
          </a:p>
        </p:txBody>
      </p:sp>
    </p:spTree>
    <p:extLst>
      <p:ext uri="{BB962C8B-B14F-4D97-AF65-F5344CB8AC3E}">
        <p14:creationId xmlns:p14="http://schemas.microsoft.com/office/powerpoint/2010/main" val="103800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b="1" smtClean="0">
                <a:solidFill>
                  <a:srgbClr val="FF3300"/>
                </a:solidFill>
              </a:rPr>
              <a:t>Classification of HEPP</a:t>
            </a:r>
          </a:p>
        </p:txBody>
      </p:sp>
      <p:sp>
        <p:nvSpPr>
          <p:cNvPr id="54275" name="Rectangle 3"/>
          <p:cNvSpPr>
            <a:spLocks noGrp="1" noChangeArrowheads="1"/>
          </p:cNvSpPr>
          <p:nvPr>
            <p:ph idx="1"/>
          </p:nvPr>
        </p:nvSpPr>
        <p:spPr/>
        <p:txBody>
          <a:bodyPr/>
          <a:lstStyle/>
          <a:p>
            <a:pPr>
              <a:lnSpc>
                <a:spcPct val="90000"/>
              </a:lnSpc>
            </a:pPr>
            <a:r>
              <a:rPr lang="en-US" sz="2400" b="1" smtClean="0"/>
              <a:t>(a) The head under which they work-High head, low head and medium head plants.</a:t>
            </a:r>
          </a:p>
          <a:p>
            <a:pPr>
              <a:lnSpc>
                <a:spcPct val="90000"/>
              </a:lnSpc>
            </a:pPr>
            <a:r>
              <a:rPr lang="en-US" sz="2400" b="1" smtClean="0"/>
              <a:t>(b) Their functions - Run off river plants, storage plants and pumped storage plants.</a:t>
            </a:r>
          </a:p>
          <a:p>
            <a:pPr>
              <a:lnSpc>
                <a:spcPct val="90000"/>
              </a:lnSpc>
            </a:pPr>
            <a:r>
              <a:rPr lang="en-US" sz="2400" b="1" smtClean="0"/>
              <a:t>(c) The load capacity-Base load plants and peak load plants.</a:t>
            </a:r>
          </a:p>
          <a:p>
            <a:pPr>
              <a:lnSpc>
                <a:spcPct val="90000"/>
              </a:lnSpc>
            </a:pPr>
            <a:r>
              <a:rPr lang="en-US" sz="2400" b="1" smtClean="0"/>
              <a:t>(d) The source of energy-River (or reservoir) power plants and tidal</a:t>
            </a:r>
          </a:p>
          <a:p>
            <a:pPr>
              <a:lnSpc>
                <a:spcPct val="90000"/>
              </a:lnSpc>
            </a:pPr>
            <a:r>
              <a:rPr lang="en-US" sz="2400" b="1" smtClean="0"/>
              <a:t>power plants.</a:t>
            </a:r>
          </a:p>
        </p:txBody>
      </p:sp>
    </p:spTree>
    <p:extLst>
      <p:ext uri="{BB962C8B-B14F-4D97-AF65-F5344CB8AC3E}">
        <p14:creationId xmlns:p14="http://schemas.microsoft.com/office/powerpoint/2010/main" val="85868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b="1" smtClean="0">
                <a:solidFill>
                  <a:srgbClr val="FF3300"/>
                </a:solidFill>
              </a:rPr>
              <a:t>High Head Water Plants</a:t>
            </a:r>
            <a:endParaRPr lang="en-US" smtClean="0">
              <a:solidFill>
                <a:srgbClr val="FF3300"/>
              </a:solidFill>
            </a:endParaRPr>
          </a:p>
        </p:txBody>
      </p:sp>
      <p:sp>
        <p:nvSpPr>
          <p:cNvPr id="55299" name="Rectangle 3"/>
          <p:cNvSpPr>
            <a:spLocks noGrp="1" noChangeArrowheads="1"/>
          </p:cNvSpPr>
          <p:nvPr>
            <p:ph idx="1"/>
          </p:nvPr>
        </p:nvSpPr>
        <p:spPr/>
        <p:txBody>
          <a:bodyPr/>
          <a:lstStyle/>
          <a:p>
            <a:r>
              <a:rPr lang="en-US" smtClean="0"/>
              <a:t>Such</a:t>
            </a:r>
            <a:r>
              <a:rPr lang="en-US" b="1" smtClean="0"/>
              <a:t> </a:t>
            </a:r>
            <a:r>
              <a:rPr lang="en-US" smtClean="0"/>
              <a:t>plants work under heads ranging from 100 to 2,000 m. </a:t>
            </a:r>
          </a:p>
          <a:p>
            <a:r>
              <a:rPr lang="en-US" smtClean="0"/>
              <a:t>Water is usually stored up in lakes on high mountains during the rainy season or during the season when the snow melts. </a:t>
            </a:r>
          </a:p>
          <a:p>
            <a:r>
              <a:rPr lang="en-US" smtClean="0"/>
              <a:t>The rate of flow should be such that water can last through­out the year.</a:t>
            </a:r>
          </a:p>
        </p:txBody>
      </p:sp>
    </p:spTree>
    <p:extLst>
      <p:ext uri="{BB962C8B-B14F-4D97-AF65-F5344CB8AC3E}">
        <p14:creationId xmlns:p14="http://schemas.microsoft.com/office/powerpoint/2010/main" val="338036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b="1" smtClean="0">
                <a:solidFill>
                  <a:srgbClr val="FF3300"/>
                </a:solidFill>
              </a:rPr>
              <a:t>High Head Water Plants  contd.</a:t>
            </a:r>
          </a:p>
        </p:txBody>
      </p:sp>
      <p:sp>
        <p:nvSpPr>
          <p:cNvPr id="1028" name="Rectangle 3"/>
          <p:cNvSpPr>
            <a:spLocks noGrp="1" noChangeArrowheads="1"/>
          </p:cNvSpPr>
          <p:nvPr>
            <p:ph idx="1"/>
          </p:nvPr>
        </p:nvSpPr>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lgn="ctr"/>
            <a:r>
              <a:rPr lang="en-US" sz="2400" smtClean="0"/>
              <a:t>High Head Water Power Plant Layout</a:t>
            </a:r>
          </a:p>
          <a:p>
            <a:endParaRPr lang="en-US" sz="2400" smtClean="0"/>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aphicFrame>
        <p:nvGraphicFramePr>
          <p:cNvPr id="1026" name="Object 5"/>
          <p:cNvGraphicFramePr>
            <a:graphicFrameLocks noChangeAspect="1"/>
          </p:cNvGraphicFramePr>
          <p:nvPr/>
        </p:nvGraphicFramePr>
        <p:xfrm>
          <a:off x="1371600" y="1752600"/>
          <a:ext cx="6400800" cy="3559175"/>
        </p:xfrm>
        <a:graphic>
          <a:graphicData uri="http://schemas.openxmlformats.org/presentationml/2006/ole">
            <mc:AlternateContent xmlns:mc="http://schemas.openxmlformats.org/markup-compatibility/2006">
              <mc:Choice xmlns:v="urn:schemas-microsoft-com:vml" Requires="v">
                <p:oleObj spid="_x0000_s1035" r:id="rId3" imgW="8485714" imgH="4695238" progId="MSPhotoEd.3">
                  <p:embed/>
                </p:oleObj>
              </mc:Choice>
              <mc:Fallback>
                <p:oleObj r:id="rId3" imgW="8485714" imgH="4695238" progId="MSPhotoEd.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371600" y="1752600"/>
                        <a:ext cx="64008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537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b="1" smtClean="0">
                <a:solidFill>
                  <a:srgbClr val="FF3300"/>
                </a:solidFill>
              </a:rPr>
              <a:t>Low Head Water Power Plants:</a:t>
            </a:r>
          </a:p>
        </p:txBody>
      </p:sp>
      <p:sp>
        <p:nvSpPr>
          <p:cNvPr id="56323" name="Rectangle 3"/>
          <p:cNvSpPr>
            <a:spLocks noGrp="1" noChangeArrowheads="1"/>
          </p:cNvSpPr>
          <p:nvPr>
            <p:ph idx="1"/>
          </p:nvPr>
        </p:nvSpPr>
        <p:spPr>
          <a:xfrm>
            <a:off x="304800" y="1825625"/>
            <a:ext cx="8210550" cy="2097864"/>
          </a:xfrm>
        </p:spPr>
        <p:txBody>
          <a:bodyPr/>
          <a:lstStyle/>
          <a:p>
            <a:pPr>
              <a:lnSpc>
                <a:spcPct val="90000"/>
              </a:lnSpc>
            </a:pPr>
            <a:r>
              <a:rPr lang="en-US" dirty="0" smtClean="0"/>
              <a:t>Such</a:t>
            </a:r>
            <a:r>
              <a:rPr lang="en-US" b="1" dirty="0" smtClean="0"/>
              <a:t> </a:t>
            </a:r>
            <a:r>
              <a:rPr lang="en-US" dirty="0" smtClean="0"/>
              <a:t>plants work under heads ranging less than 50 m. </a:t>
            </a:r>
          </a:p>
          <a:p>
            <a:pPr>
              <a:lnSpc>
                <a:spcPct val="90000"/>
              </a:lnSpc>
            </a:pPr>
            <a:r>
              <a:rPr lang="en-US" dirty="0" smtClean="0"/>
              <a:t>These plants usually consist of a dam across a river. </a:t>
            </a:r>
          </a:p>
          <a:p>
            <a:pPr>
              <a:lnSpc>
                <a:spcPct val="90000"/>
              </a:lnSpc>
            </a:pPr>
            <a:r>
              <a:rPr lang="en-US" dirty="0" smtClean="0"/>
              <a:t>A sideway stream diverges from the river at the dam. </a:t>
            </a:r>
          </a:p>
          <a:p>
            <a:pPr>
              <a:lnSpc>
                <a:spcPct val="90000"/>
              </a:lnSpc>
            </a:pPr>
            <a:r>
              <a:rPr lang="en-US" dirty="0" smtClean="0"/>
              <a:t>Channel, </a:t>
            </a:r>
            <a:r>
              <a:rPr lang="en-US" dirty="0" err="1" smtClean="0"/>
              <a:t>forebay</a:t>
            </a:r>
            <a:r>
              <a:rPr lang="en-US" dirty="0" smtClean="0"/>
              <a:t>, power house and tailrace etc.</a:t>
            </a:r>
          </a:p>
        </p:txBody>
      </p:sp>
      <p:graphicFrame>
        <p:nvGraphicFramePr>
          <p:cNvPr id="4" name="Object 3"/>
          <p:cNvGraphicFramePr>
            <a:graphicFrameLocks noChangeAspect="1"/>
          </p:cNvGraphicFramePr>
          <p:nvPr>
            <p:extLst>
              <p:ext uri="{D42A27DB-BD31-4B8C-83A1-F6EECF244321}">
                <p14:modId xmlns:p14="http://schemas.microsoft.com/office/powerpoint/2010/main" val="2131163929"/>
              </p:ext>
            </p:extLst>
          </p:nvPr>
        </p:nvGraphicFramePr>
        <p:xfrm>
          <a:off x="797668" y="4058425"/>
          <a:ext cx="5914417" cy="2857168"/>
        </p:xfrm>
        <a:graphic>
          <a:graphicData uri="http://schemas.openxmlformats.org/presentationml/2006/ole">
            <mc:AlternateContent xmlns:mc="http://schemas.openxmlformats.org/markup-compatibility/2006">
              <mc:Choice xmlns:v="urn:schemas-microsoft-com:vml" Requires="v">
                <p:oleObj spid="_x0000_s5128" name="Image" r:id="rId3" imgW="9384127" imgH="4533333" progId="Photoshop.Image.7">
                  <p:embed/>
                </p:oleObj>
              </mc:Choice>
              <mc:Fallback>
                <p:oleObj name="Image" r:id="rId3" imgW="9384127" imgH="4533333" progId="Photoshop.Image.7">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797668" y="4058425"/>
                        <a:ext cx="5914417" cy="285716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82722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b="1" smtClean="0">
                <a:solidFill>
                  <a:srgbClr val="FF3300"/>
                </a:solidFill>
              </a:rPr>
              <a:t>Channel Water Power Plant:</a:t>
            </a:r>
          </a:p>
        </p:txBody>
      </p:sp>
      <p:sp>
        <p:nvSpPr>
          <p:cNvPr id="57347" name="Rectangle 3"/>
          <p:cNvSpPr>
            <a:spLocks noGrp="1" noChangeArrowheads="1"/>
          </p:cNvSpPr>
          <p:nvPr>
            <p:ph idx="1"/>
          </p:nvPr>
        </p:nvSpPr>
        <p:spPr/>
        <p:txBody>
          <a:bodyPr/>
          <a:lstStyle/>
          <a:p>
            <a:pPr>
              <a:lnSpc>
                <a:spcPct val="80000"/>
              </a:lnSpc>
            </a:pPr>
            <a:r>
              <a:rPr lang="en-US" sz="2200" b="1" smtClean="0"/>
              <a:t>This is low head plants. If there is a river having a bend whose level </a:t>
            </a:r>
            <a:r>
              <a:rPr lang="en-US" sz="2200" b="1" i="1" smtClean="0"/>
              <a:t>A is </a:t>
            </a:r>
            <a:r>
              <a:rPr lang="en-US" sz="2200" b="1" smtClean="0"/>
              <a:t>higher than at B, a straight is constructed.</a:t>
            </a:r>
          </a:p>
          <a:p>
            <a:pPr>
              <a:lnSpc>
                <a:spcPct val="80000"/>
              </a:lnSpc>
            </a:pPr>
            <a:r>
              <a:rPr lang="en-US" sz="2200" b="1" smtClean="0"/>
              <a:t> A dam near diverts the water into the channel. The main sluice gates are erected near A to control the rate of low of water into the canal as well as the forebay. </a:t>
            </a:r>
          </a:p>
          <a:p>
            <a:pPr>
              <a:lnSpc>
                <a:spcPct val="80000"/>
              </a:lnSpc>
            </a:pPr>
            <a:r>
              <a:rPr lang="en-US" sz="2200" b="1" smtClean="0"/>
              <a:t>The power house is shown on the right hand side of the forebay. </a:t>
            </a:r>
          </a:p>
          <a:p>
            <a:pPr>
              <a:lnSpc>
                <a:spcPct val="80000"/>
              </a:lnSpc>
            </a:pPr>
            <a:r>
              <a:rPr lang="en-US" sz="2200" b="1" smtClean="0"/>
              <a:t>On leaving the turbines, installed in the power house, the water is lead back into the river by the canal at </a:t>
            </a:r>
            <a:r>
              <a:rPr lang="en-US" sz="2200" b="1" i="1" smtClean="0"/>
              <a:t>B. </a:t>
            </a:r>
          </a:p>
        </p:txBody>
      </p:sp>
    </p:spTree>
    <p:extLst>
      <p:ext uri="{BB962C8B-B14F-4D97-AF65-F5344CB8AC3E}">
        <p14:creationId xmlns:p14="http://schemas.microsoft.com/office/powerpoint/2010/main" val="3850446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800" b="1" dirty="0" smtClean="0">
                <a:solidFill>
                  <a:srgbClr val="FF3300"/>
                </a:solidFill>
              </a:rPr>
              <a:t>Channel Water Power Plant- contd.</a:t>
            </a:r>
          </a:p>
        </p:txBody>
      </p:sp>
      <p:sp>
        <p:nvSpPr>
          <p:cNvPr id="58371" name="Rectangle 3"/>
          <p:cNvSpPr>
            <a:spLocks noGrp="1" noChangeArrowheads="1"/>
          </p:cNvSpPr>
          <p:nvPr>
            <p:ph idx="1"/>
          </p:nvPr>
        </p:nvSpPr>
        <p:spPr/>
        <p:txBody>
          <a:bodyPr/>
          <a:lstStyle/>
          <a:p>
            <a:r>
              <a:rPr lang="en-US" sz="2900" smtClean="0"/>
              <a:t>When the turbine load decreases and there is </a:t>
            </a:r>
            <a:r>
              <a:rPr lang="en-US" sz="2900" b="1" smtClean="0"/>
              <a:t>less </a:t>
            </a:r>
            <a:r>
              <a:rPr lang="en-US" sz="2900" smtClean="0"/>
              <a:t>demand for water by the turbines, the excess flow instead of swelling the canal is diverted over the </a:t>
            </a:r>
            <a:r>
              <a:rPr lang="en-US" sz="2900" i="1" smtClean="0"/>
              <a:t>waste weir </a:t>
            </a:r>
            <a:r>
              <a:rPr lang="en-US" sz="2900" smtClean="0"/>
              <a:t>into the river, thus by-passing the turbines. A drain gate on the side of waste weir facilitates cleaning and repairing of canal.</a:t>
            </a:r>
          </a:p>
        </p:txBody>
      </p:sp>
    </p:spTree>
    <p:extLst>
      <p:ext uri="{BB962C8B-B14F-4D97-AF65-F5344CB8AC3E}">
        <p14:creationId xmlns:p14="http://schemas.microsoft.com/office/powerpoint/2010/main" val="429990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544513"/>
            <a:ext cx="7772400" cy="609600"/>
          </a:xfrm>
        </p:spPr>
        <p:txBody>
          <a:bodyPr rtlCol="0">
            <a:normAutofit fontScale="90000"/>
          </a:bodyPr>
          <a:lstStyle/>
          <a:p>
            <a:pPr fontAlgn="auto">
              <a:spcAft>
                <a:spcPts val="0"/>
              </a:spcAft>
              <a:defRPr/>
            </a:pPr>
            <a:r>
              <a:rPr lang="en-US" smtClean="0"/>
              <a:t>Components of scheme:</a:t>
            </a:r>
          </a:p>
        </p:txBody>
      </p:sp>
      <p:sp>
        <p:nvSpPr>
          <p:cNvPr id="34819" name="Rectangle 3"/>
          <p:cNvSpPr>
            <a:spLocks noGrp="1" noChangeArrowheads="1"/>
          </p:cNvSpPr>
          <p:nvPr>
            <p:ph idx="1"/>
          </p:nvPr>
        </p:nvSpPr>
        <p:spPr/>
        <p:txBody>
          <a:bodyPr/>
          <a:lstStyle/>
          <a:p>
            <a:endParaRPr lang="en-US" smtClean="0"/>
          </a:p>
        </p:txBody>
      </p:sp>
      <p:pic>
        <p:nvPicPr>
          <p:cNvPr id="34820" name="Picture 4" descr="3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3063"/>
            <a:ext cx="91440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987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3800" b="1" dirty="0" smtClean="0">
                <a:solidFill>
                  <a:srgbClr val="FF3300"/>
                </a:solidFill>
              </a:rPr>
              <a:t>Channel Water Power Plant- contd.</a:t>
            </a:r>
          </a:p>
        </p:txBody>
      </p:sp>
      <p:pic>
        <p:nvPicPr>
          <p:cNvPr id="59395" name="Picture 3"/>
          <p:cNvPicPr>
            <a:picLocks noGrp="1" noChangeAspect="1" noChangeArrowheads="1"/>
          </p:cNvPicPr>
          <p:nvPr>
            <p:ph idx="1"/>
          </p:nvPr>
        </p:nvPicPr>
        <p:blipFill>
          <a:blip r:embed="rId2">
            <a:grayscl/>
            <a:biLevel thresh="50000"/>
            <a:extLst>
              <a:ext uri="{28A0092B-C50C-407E-A947-70E740481C1C}">
                <a14:useLocalDpi xmlns:a14="http://schemas.microsoft.com/office/drawing/2010/main" val="0"/>
              </a:ext>
            </a:extLst>
          </a:blip>
          <a:srcRect/>
          <a:stretch>
            <a:fillRect/>
          </a:stretch>
        </p:blipFill>
        <p:spPr>
          <a:xfrm>
            <a:off x="725488" y="1600200"/>
            <a:ext cx="7693025" cy="4525963"/>
          </a:xfrm>
          <a:noFill/>
        </p:spPr>
      </p:pic>
    </p:spTree>
    <p:extLst>
      <p:ext uri="{BB962C8B-B14F-4D97-AF65-F5344CB8AC3E}">
        <p14:creationId xmlns:p14="http://schemas.microsoft.com/office/powerpoint/2010/main" val="4278254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3800" b="1" dirty="0" smtClean="0">
                <a:solidFill>
                  <a:srgbClr val="FF3300"/>
                </a:solidFill>
              </a:rPr>
              <a:t>Medium Head Water Power Plant:</a:t>
            </a:r>
          </a:p>
        </p:txBody>
      </p:sp>
      <p:sp>
        <p:nvSpPr>
          <p:cNvPr id="60419" name="Rectangle 3"/>
          <p:cNvSpPr>
            <a:spLocks noGrp="1" noChangeArrowheads="1"/>
          </p:cNvSpPr>
          <p:nvPr>
            <p:ph idx="1"/>
          </p:nvPr>
        </p:nvSpPr>
        <p:spPr/>
        <p:txBody>
          <a:bodyPr/>
          <a:lstStyle/>
          <a:p>
            <a:r>
              <a:rPr lang="en-US" smtClean="0"/>
              <a:t>Such</a:t>
            </a:r>
            <a:r>
              <a:rPr lang="en-US" b="1" smtClean="0"/>
              <a:t> </a:t>
            </a:r>
            <a:r>
              <a:rPr lang="en-US" smtClean="0"/>
              <a:t>plants work under heads ranging from 50m to 100 m. </a:t>
            </a:r>
          </a:p>
        </p:txBody>
      </p:sp>
      <p:graphicFrame>
        <p:nvGraphicFramePr>
          <p:cNvPr id="4" name="Object 3"/>
          <p:cNvGraphicFramePr>
            <a:graphicFrameLocks noChangeAspect="1"/>
          </p:cNvGraphicFramePr>
          <p:nvPr>
            <p:extLst>
              <p:ext uri="{D42A27DB-BD31-4B8C-83A1-F6EECF244321}">
                <p14:modId xmlns:p14="http://schemas.microsoft.com/office/powerpoint/2010/main" val="319061557"/>
              </p:ext>
            </p:extLst>
          </p:nvPr>
        </p:nvGraphicFramePr>
        <p:xfrm>
          <a:off x="1316477" y="2742910"/>
          <a:ext cx="5983085" cy="3979883"/>
        </p:xfrm>
        <a:graphic>
          <a:graphicData uri="http://schemas.openxmlformats.org/presentationml/2006/ole">
            <mc:AlternateContent xmlns:mc="http://schemas.openxmlformats.org/markup-compatibility/2006">
              <mc:Choice xmlns:v="urn:schemas-microsoft-com:vml" Requires="v">
                <p:oleObj spid="_x0000_s6152" name="Image" r:id="rId3" imgW="7619048" imgH="5066667" progId="Photoshop.Image.7">
                  <p:embed/>
                </p:oleObj>
              </mc:Choice>
              <mc:Fallback>
                <p:oleObj name="Image" r:id="rId3" imgW="7619048" imgH="5066667" progId="Photoshop.Image.7">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316477" y="2742910"/>
                        <a:ext cx="5983085" cy="397988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17383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3800" b="1" dirty="0" smtClean="0">
                <a:solidFill>
                  <a:srgbClr val="FF3300"/>
                </a:solidFill>
              </a:rPr>
              <a:t>Medium Head Water Power Plant:</a:t>
            </a:r>
          </a:p>
        </p:txBody>
      </p:sp>
      <p:graphicFrame>
        <p:nvGraphicFramePr>
          <p:cNvPr id="4098" name="Object 3"/>
          <p:cNvGraphicFramePr>
            <a:graphicFrameLocks noGrp="1" noChangeAspect="1"/>
          </p:cNvGraphicFramePr>
          <p:nvPr>
            <p:ph idx="1"/>
          </p:nvPr>
        </p:nvGraphicFramePr>
        <p:xfrm>
          <a:off x="458788" y="1643063"/>
          <a:ext cx="8226425" cy="4440237"/>
        </p:xfrm>
        <a:graphic>
          <a:graphicData uri="http://schemas.openxmlformats.org/presentationml/2006/ole">
            <mc:AlternateContent xmlns:mc="http://schemas.openxmlformats.org/markup-compatibility/2006">
              <mc:Choice xmlns:v="urn:schemas-microsoft-com:vml" Requires="v">
                <p:oleObj spid="_x0000_s4107" name="Image" r:id="rId3" imgW="11504762" imgH="6209524" progId="Photoshop.Image.7">
                  <p:embed/>
                </p:oleObj>
              </mc:Choice>
              <mc:Fallback>
                <p:oleObj name="Image" r:id="rId3" imgW="11504762" imgH="6209524" progId="Photoshop.Image.7">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58788" y="1643063"/>
                        <a:ext cx="8226425" cy="444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112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b="1" dirty="0" smtClean="0">
                <a:solidFill>
                  <a:srgbClr val="FF3300"/>
                </a:solidFill>
              </a:rPr>
              <a:t>Run of The river plants:</a:t>
            </a:r>
          </a:p>
        </p:txBody>
      </p:sp>
      <p:sp>
        <p:nvSpPr>
          <p:cNvPr id="61443" name="Rectangle 3"/>
          <p:cNvSpPr>
            <a:spLocks noGrp="1" noChangeArrowheads="1"/>
          </p:cNvSpPr>
          <p:nvPr>
            <p:ph idx="1"/>
          </p:nvPr>
        </p:nvSpPr>
        <p:spPr/>
        <p:txBody>
          <a:bodyPr/>
          <a:lstStyle/>
          <a:p>
            <a:pPr>
              <a:lnSpc>
                <a:spcPct val="90000"/>
              </a:lnSpc>
            </a:pPr>
            <a:r>
              <a:rPr lang="en-US" b="1" smtClean="0"/>
              <a:t>It</a:t>
            </a:r>
            <a:r>
              <a:rPr lang="en-US" smtClean="0"/>
              <a:t> does not store any water and uses the water as it flows in the river.</a:t>
            </a:r>
          </a:p>
          <a:p>
            <a:pPr>
              <a:lnSpc>
                <a:spcPct val="90000"/>
              </a:lnSpc>
            </a:pPr>
            <a:r>
              <a:rPr lang="en-US" smtClean="0"/>
              <a:t>Run-off-river plants may be without water pond </a:t>
            </a:r>
            <a:r>
              <a:rPr lang="en-US" b="1" smtClean="0"/>
              <a:t>or with water </a:t>
            </a:r>
            <a:r>
              <a:rPr lang="en-US" smtClean="0"/>
              <a:t>pond. The plants with pondage are provided with a weir or barrage to accommodate sufficient storage to take care of load fluctuations.</a:t>
            </a:r>
          </a:p>
          <a:p>
            <a:pPr>
              <a:lnSpc>
                <a:spcPct val="90000"/>
              </a:lnSpc>
            </a:pPr>
            <a:r>
              <a:rPr lang="en-US" smtClean="0"/>
              <a:t>It is generally base load plant.</a:t>
            </a:r>
          </a:p>
        </p:txBody>
      </p:sp>
    </p:spTree>
    <p:extLst>
      <p:ext uri="{BB962C8B-B14F-4D97-AF65-F5344CB8AC3E}">
        <p14:creationId xmlns:p14="http://schemas.microsoft.com/office/powerpoint/2010/main" val="3948635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b="1" dirty="0" smtClean="0">
                <a:solidFill>
                  <a:srgbClr val="FF3300"/>
                </a:solidFill>
              </a:rPr>
              <a:t>Storage Plant:</a:t>
            </a:r>
          </a:p>
        </p:txBody>
      </p:sp>
      <p:sp>
        <p:nvSpPr>
          <p:cNvPr id="62467" name="Rectangle 3"/>
          <p:cNvSpPr>
            <a:spLocks noGrp="1" noChangeArrowheads="1"/>
          </p:cNvSpPr>
          <p:nvPr>
            <p:ph idx="1"/>
          </p:nvPr>
        </p:nvSpPr>
        <p:spPr/>
        <p:txBody>
          <a:bodyPr/>
          <a:lstStyle/>
          <a:p>
            <a:r>
              <a:rPr lang="en-US" sz="2400" smtClean="0"/>
              <a:t>It has storage reservoir provided by </a:t>
            </a:r>
            <a:r>
              <a:rPr lang="en-US" sz="2400" b="1" smtClean="0"/>
              <a:t>constructing </a:t>
            </a:r>
            <a:r>
              <a:rPr lang="en-US" sz="2400" smtClean="0"/>
              <a:t>a dam across the river if the plant is low head or by closing the opening of a valley by a dam in case of a high head plant. </a:t>
            </a:r>
          </a:p>
          <a:p>
            <a:r>
              <a:rPr lang="en-US" sz="2400" smtClean="0"/>
              <a:t>It is useful for fluctuations of water supply during flood and draught periods, as well as load fluctuations, thus increasing the utility of plant.</a:t>
            </a:r>
          </a:p>
          <a:p>
            <a:r>
              <a:rPr lang="en-US" sz="2400" smtClean="0"/>
              <a:t>Such a plant is also useful as peak load plant. </a:t>
            </a:r>
          </a:p>
        </p:txBody>
      </p:sp>
    </p:spTree>
    <p:extLst>
      <p:ext uri="{BB962C8B-B14F-4D97-AF65-F5344CB8AC3E}">
        <p14:creationId xmlns:p14="http://schemas.microsoft.com/office/powerpoint/2010/main" val="3568792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b="1" dirty="0" smtClean="0">
                <a:solidFill>
                  <a:srgbClr val="FF3300"/>
                </a:solidFill>
              </a:rPr>
              <a:t>Pumped Storage Plant:</a:t>
            </a:r>
          </a:p>
        </p:txBody>
      </p:sp>
      <p:sp>
        <p:nvSpPr>
          <p:cNvPr id="63491" name="Rectangle 3"/>
          <p:cNvSpPr>
            <a:spLocks noGrp="1" noChangeArrowheads="1"/>
          </p:cNvSpPr>
          <p:nvPr>
            <p:ph idx="1"/>
          </p:nvPr>
        </p:nvSpPr>
        <p:spPr>
          <a:xfrm>
            <a:off x="914400" y="2057400"/>
            <a:ext cx="7772400" cy="4073525"/>
          </a:xfrm>
        </p:spPr>
        <p:txBody>
          <a:bodyPr/>
          <a:lstStyle/>
          <a:p>
            <a:pPr>
              <a:lnSpc>
                <a:spcPct val="80000"/>
              </a:lnSpc>
            </a:pPr>
            <a:r>
              <a:rPr lang="en-US" sz="2400" smtClean="0"/>
              <a:t>It stores power by pumping back a portion of water from the tail race back to the reservoir during off-peak hours, when excess power can be available for this purpose. </a:t>
            </a:r>
          </a:p>
          <a:p>
            <a:pPr>
              <a:lnSpc>
                <a:spcPct val="80000"/>
              </a:lnSpc>
            </a:pPr>
            <a:r>
              <a:rPr lang="en-US" sz="2400" smtClean="0"/>
              <a:t>The pumping is done </a:t>
            </a:r>
            <a:r>
              <a:rPr lang="en-US" sz="2400" b="1" smtClean="0"/>
              <a:t>by the same </a:t>
            </a:r>
            <a:r>
              <a:rPr lang="en-US" sz="2400" smtClean="0"/>
              <a:t>turbine-generator (producing power) which now acts as a </a:t>
            </a:r>
            <a:r>
              <a:rPr lang="en-US" sz="2400" b="1" smtClean="0"/>
              <a:t>pump as turbine.</a:t>
            </a:r>
          </a:p>
          <a:p>
            <a:pPr>
              <a:lnSpc>
                <a:spcPct val="80000"/>
              </a:lnSpc>
            </a:pPr>
            <a:r>
              <a:rPr lang="en-US" sz="2400" b="1" smtClean="0"/>
              <a:t> </a:t>
            </a:r>
            <a:r>
              <a:rPr lang="en-US" sz="2400" smtClean="0"/>
              <a:t>In certain cases where it is not possible to use PAT, a separate pump is coupled to the same shrift.</a:t>
            </a:r>
          </a:p>
          <a:p>
            <a:pPr>
              <a:lnSpc>
                <a:spcPct val="80000"/>
              </a:lnSpc>
            </a:pPr>
            <a:r>
              <a:rPr lang="en-US" sz="2400" smtClean="0"/>
              <a:t> </a:t>
            </a:r>
          </a:p>
        </p:txBody>
      </p:sp>
    </p:spTree>
    <p:extLst>
      <p:ext uri="{BB962C8B-B14F-4D97-AF65-F5344CB8AC3E}">
        <p14:creationId xmlns:p14="http://schemas.microsoft.com/office/powerpoint/2010/main" val="33709810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a:r>
              <a:rPr lang="en-US" b="1" dirty="0" smtClean="0">
                <a:solidFill>
                  <a:srgbClr val="FF3300"/>
                </a:solidFill>
              </a:rPr>
              <a:t>Base-load Plant:</a:t>
            </a:r>
          </a:p>
        </p:txBody>
      </p:sp>
      <p:sp>
        <p:nvSpPr>
          <p:cNvPr id="64515" name="Rectangle 3"/>
          <p:cNvSpPr>
            <a:spLocks noGrp="1" noChangeArrowheads="1"/>
          </p:cNvSpPr>
          <p:nvPr>
            <p:ph idx="1"/>
          </p:nvPr>
        </p:nvSpPr>
        <p:spPr>
          <a:xfrm>
            <a:off x="628650" y="2632953"/>
            <a:ext cx="7886700" cy="3544010"/>
          </a:xfrm>
        </p:spPr>
        <p:txBody>
          <a:bodyPr/>
          <a:lstStyle/>
          <a:p>
            <a:pPr>
              <a:lnSpc>
                <a:spcPct val="90000"/>
              </a:lnSpc>
            </a:pPr>
            <a:r>
              <a:rPr lang="en-US" b="1" dirty="0" smtClean="0"/>
              <a:t>It is used to take</a:t>
            </a:r>
            <a:r>
              <a:rPr lang="en-US" dirty="0" smtClean="0"/>
              <a:t> load of the system. </a:t>
            </a:r>
          </a:p>
          <a:p>
            <a:pPr>
              <a:lnSpc>
                <a:spcPct val="90000"/>
              </a:lnSpc>
            </a:pPr>
            <a:r>
              <a:rPr lang="en-US" dirty="0" smtClean="0"/>
              <a:t>Such plants are required to supply a constant power when connect to the grid.</a:t>
            </a:r>
          </a:p>
          <a:p>
            <a:pPr>
              <a:lnSpc>
                <a:spcPct val="90000"/>
              </a:lnSpc>
            </a:pPr>
            <a:r>
              <a:rPr lang="en-US" dirty="0" smtClean="0"/>
              <a:t>Thus they run without stop and are often remote-controlled with which least staff is required for such plants. Run-of-the -river plants without pond may sometimes work as base load plants.</a:t>
            </a:r>
          </a:p>
        </p:txBody>
      </p:sp>
    </p:spTree>
    <p:extLst>
      <p:ext uri="{BB962C8B-B14F-4D97-AF65-F5344CB8AC3E}">
        <p14:creationId xmlns:p14="http://schemas.microsoft.com/office/powerpoint/2010/main" val="3151526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smtClean="0">
                <a:solidFill>
                  <a:srgbClr val="FF3300"/>
                </a:solidFill>
              </a:rPr>
              <a:t> </a:t>
            </a:r>
            <a:r>
              <a:rPr lang="en-US" b="1" dirty="0" smtClean="0">
                <a:solidFill>
                  <a:srgbClr val="FF3300"/>
                </a:solidFill>
              </a:rPr>
              <a:t>Peak-load Plants: </a:t>
            </a:r>
          </a:p>
        </p:txBody>
      </p:sp>
      <p:sp>
        <p:nvSpPr>
          <p:cNvPr id="65539" name="Rectangle 3"/>
          <p:cNvSpPr>
            <a:spLocks noGrp="1" noChangeArrowheads="1"/>
          </p:cNvSpPr>
          <p:nvPr>
            <p:ph idx="1"/>
          </p:nvPr>
        </p:nvSpPr>
        <p:spPr>
          <a:xfrm>
            <a:off x="914400" y="2209800"/>
            <a:ext cx="7772400" cy="3921125"/>
          </a:xfrm>
        </p:spPr>
        <p:txBody>
          <a:bodyPr/>
          <a:lstStyle/>
          <a:p>
            <a:r>
              <a:rPr lang="en-US" smtClean="0"/>
              <a:t>It supply the power during peak loads. And Some of such plants supply the power during average load  also.</a:t>
            </a:r>
          </a:p>
          <a:p>
            <a:r>
              <a:rPr lang="en-US" smtClean="0"/>
              <a:t>The run-of-the-river plants may be made for the peak load by providing pondage.</a:t>
            </a:r>
          </a:p>
        </p:txBody>
      </p:sp>
    </p:spTree>
    <p:extLst>
      <p:ext uri="{BB962C8B-B14F-4D97-AF65-F5344CB8AC3E}">
        <p14:creationId xmlns:p14="http://schemas.microsoft.com/office/powerpoint/2010/main" val="455508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solidFill>
                  <a:srgbClr val="FF3300"/>
                </a:solidFill>
              </a:rPr>
              <a:t>Components of scheme: contd.</a:t>
            </a:r>
          </a:p>
        </p:txBody>
      </p:sp>
      <p:sp>
        <p:nvSpPr>
          <p:cNvPr id="35843" name="Rectangle 3"/>
          <p:cNvSpPr>
            <a:spLocks noGrp="1" noChangeArrowheads="1"/>
          </p:cNvSpPr>
          <p:nvPr>
            <p:ph idx="1"/>
          </p:nvPr>
        </p:nvSpPr>
        <p:spPr/>
        <p:txBody>
          <a:bodyPr/>
          <a:lstStyle/>
          <a:p>
            <a:pPr>
              <a:lnSpc>
                <a:spcPct val="80000"/>
              </a:lnSpc>
            </a:pPr>
            <a:r>
              <a:rPr lang="en-US" sz="2400" b="1" smtClean="0"/>
              <a:t>Hydrology and site survey</a:t>
            </a:r>
          </a:p>
          <a:p>
            <a:pPr>
              <a:lnSpc>
                <a:spcPct val="80000"/>
              </a:lnSpc>
            </a:pPr>
            <a:endParaRPr lang="en-US" sz="2400" b="1" smtClean="0"/>
          </a:p>
          <a:p>
            <a:pPr>
              <a:lnSpc>
                <a:spcPct val="80000"/>
              </a:lnSpc>
            </a:pPr>
            <a:r>
              <a:rPr lang="en-US" sz="2400" b="1" smtClean="0"/>
              <a:t>Civil Components</a:t>
            </a:r>
          </a:p>
          <a:p>
            <a:pPr>
              <a:lnSpc>
                <a:spcPct val="80000"/>
              </a:lnSpc>
            </a:pPr>
            <a:endParaRPr lang="en-US" sz="2400" b="1" smtClean="0"/>
          </a:p>
          <a:p>
            <a:pPr>
              <a:lnSpc>
                <a:spcPct val="80000"/>
              </a:lnSpc>
            </a:pPr>
            <a:r>
              <a:rPr lang="en-US" sz="2400" b="1" smtClean="0"/>
              <a:t>Hydro mechanical Components</a:t>
            </a:r>
          </a:p>
          <a:p>
            <a:pPr>
              <a:lnSpc>
                <a:spcPct val="80000"/>
              </a:lnSpc>
            </a:pPr>
            <a:endParaRPr lang="en-US" sz="2400" b="1" smtClean="0"/>
          </a:p>
          <a:p>
            <a:pPr>
              <a:lnSpc>
                <a:spcPct val="80000"/>
              </a:lnSpc>
            </a:pPr>
            <a:r>
              <a:rPr lang="en-US" sz="2400" b="1" smtClean="0"/>
              <a:t>Electro mechanical Components</a:t>
            </a:r>
          </a:p>
          <a:p>
            <a:pPr>
              <a:lnSpc>
                <a:spcPct val="80000"/>
              </a:lnSpc>
            </a:pPr>
            <a:endParaRPr lang="en-US" sz="2400" b="1" smtClean="0"/>
          </a:p>
          <a:p>
            <a:pPr>
              <a:lnSpc>
                <a:spcPct val="80000"/>
              </a:lnSpc>
            </a:pPr>
            <a:r>
              <a:rPr lang="en-US" sz="2400" b="1" smtClean="0"/>
              <a:t>Electrical  Components</a:t>
            </a:r>
          </a:p>
        </p:txBody>
      </p:sp>
    </p:spTree>
    <p:extLst>
      <p:ext uri="{BB962C8B-B14F-4D97-AF65-F5344CB8AC3E}">
        <p14:creationId xmlns:p14="http://schemas.microsoft.com/office/powerpoint/2010/main" val="4263866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Chapter TWO </a:t>
            </a:r>
          </a:p>
          <a:p>
            <a:pPr marL="0" indent="0">
              <a:buNone/>
            </a:pPr>
            <a:r>
              <a:rPr lang="en-US" dirty="0" smtClean="0"/>
              <a:t>	Hydroelectric </a:t>
            </a:r>
            <a:r>
              <a:rPr lang="en-US" dirty="0"/>
              <a:t>power plants</a:t>
            </a:r>
          </a:p>
        </p:txBody>
      </p:sp>
    </p:spTree>
    <p:extLst>
      <p:ext uri="{BB962C8B-B14F-4D97-AF65-F5344CB8AC3E}">
        <p14:creationId xmlns:p14="http://schemas.microsoft.com/office/powerpoint/2010/main" val="41130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purpose of a hydroelectric power plant is to harness power from water flowing under pressure. As such it incorporates a number of water driven prime-movers known as water turbines.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Water </a:t>
            </a:r>
            <a:r>
              <a:rPr lang="en-US" dirty="0">
                <a:latin typeface="Times New Roman" panose="02020603050405020304" pitchFamily="18" charset="0"/>
                <a:cs typeface="Times New Roman" panose="02020603050405020304" pitchFamily="18" charset="0"/>
              </a:rPr>
              <a:t>flowing under pressure has two forms of energy </a:t>
            </a:r>
            <a:r>
              <a:rPr lang="en-US" dirty="0">
                <a:solidFill>
                  <a:srgbClr val="FF0000"/>
                </a:solidFill>
                <a:latin typeface="Times New Roman" panose="02020603050405020304" pitchFamily="18" charset="0"/>
                <a:cs typeface="Times New Roman" panose="02020603050405020304" pitchFamily="18" charset="0"/>
              </a:rPr>
              <a:t>kinetic and potential</a:t>
            </a:r>
            <a:r>
              <a:rPr lang="en-US" dirty="0">
                <a:latin typeface="Times New Roman" panose="02020603050405020304" pitchFamily="18" charset="0"/>
                <a:cs typeface="Times New Roman" panose="02020603050405020304" pitchFamily="18" charset="0"/>
              </a:rPr>
              <a:t>. The kinetic energy depends on the mass of water flowing and its velocity while the potential energy exists as result of the difference in water level between two points which is known as "</a:t>
            </a:r>
            <a:r>
              <a:rPr lang="en-US" dirty="0">
                <a:solidFill>
                  <a:srgbClr val="FF0000"/>
                </a:solidFill>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The water or hydraulic turbine, as it is sometimes named, converts the kinetic and potential energies possessed by water into </a:t>
            </a:r>
            <a:r>
              <a:rPr lang="en-US" dirty="0">
                <a:solidFill>
                  <a:srgbClr val="FF0000"/>
                </a:solidFill>
                <a:latin typeface="Times New Roman" panose="02020603050405020304" pitchFamily="18" charset="0"/>
                <a:cs typeface="Times New Roman" panose="02020603050405020304" pitchFamily="18" charset="0"/>
              </a:rPr>
              <a:t>mechanical power.</a:t>
            </a:r>
          </a:p>
        </p:txBody>
      </p:sp>
    </p:spTree>
    <p:extLst>
      <p:ext uri="{BB962C8B-B14F-4D97-AF65-F5344CB8AC3E}">
        <p14:creationId xmlns:p14="http://schemas.microsoft.com/office/powerpoint/2010/main" val="290837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and flow rate or discharge</a:t>
            </a:r>
          </a:p>
        </p:txBody>
      </p:sp>
      <p:sp>
        <p:nvSpPr>
          <p:cNvPr id="3" name="Content Placeholder 2"/>
          <p:cNvSpPr>
            <a:spLocks noGrp="1"/>
          </p:cNvSpPr>
          <p:nvPr>
            <p:ph idx="1"/>
          </p:nvPr>
        </p:nvSpPr>
        <p:spPr/>
        <p:txBody>
          <a:bodyPr/>
          <a:lstStyle/>
          <a:p>
            <a:endParaRPr lang="en-US" dirty="0" smtClean="0"/>
          </a:p>
          <a:p>
            <a:r>
              <a:rPr lang="en-US" dirty="0" smtClean="0"/>
              <a:t>Head </a:t>
            </a:r>
            <a:r>
              <a:rPr lang="en-US" dirty="0"/>
              <a:t>is the difference in elevation between two levels of water. The head of a hydroelectric power plant is entirely dependent on the topographical conditions. </a:t>
            </a:r>
            <a:endParaRPr lang="en-US" dirty="0" smtClean="0"/>
          </a:p>
          <a:p>
            <a:r>
              <a:rPr lang="en-US" dirty="0" smtClean="0"/>
              <a:t>Head </a:t>
            </a:r>
            <a:r>
              <a:rPr lang="en-US" dirty="0"/>
              <a:t>can be characterized as: gross head, and net or effective head.</a:t>
            </a:r>
          </a:p>
        </p:txBody>
      </p:sp>
    </p:spTree>
    <p:extLst>
      <p:ext uri="{BB962C8B-B14F-4D97-AF65-F5344CB8AC3E}">
        <p14:creationId xmlns:p14="http://schemas.microsoft.com/office/powerpoint/2010/main" val="98656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Gross head</a:t>
            </a:r>
          </a:p>
        </p:txBody>
      </p:sp>
      <p:sp>
        <p:nvSpPr>
          <p:cNvPr id="3" name="Content Placeholder 2"/>
          <p:cNvSpPr>
            <a:spLocks noGrp="1"/>
          </p:cNvSpPr>
          <p:nvPr>
            <p:ph idx="1"/>
          </p:nvPr>
        </p:nvSpPr>
        <p:spPr>
          <a:xfrm>
            <a:off x="628650" y="1825624"/>
            <a:ext cx="7886700" cy="489294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Is defined as the difference in elevation between the head race level at the intake and the tail race level at the discharge side, naturally, both the elevations have to be measured simultaneously. The gross head may vary as both the elevations of water do not remain the same at all times. It is essential to known the maximum and minimum as well as the normal values of the gross head. The normal value would be that for which the plant works most of the time. In rainy season the flood may raise the elevation of tail race, thus, reducing the gross head. On the other hand at the time of draught the same may be increased.</a:t>
            </a:r>
          </a:p>
        </p:txBody>
      </p:sp>
    </p:spTree>
    <p:extLst>
      <p:ext uri="{BB962C8B-B14F-4D97-AF65-F5344CB8AC3E}">
        <p14:creationId xmlns:p14="http://schemas.microsoft.com/office/powerpoint/2010/main" val="234053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 head</a:t>
            </a: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Is the head obtained by subtracting from gross head all losses in carrying water from the head race to the entrance of the turbine. The losses are due to friction occurring in tunnels, canals and penstocks which lead the water into the turbine. Net or effective head is, therefore, the true pressure difference between the entrance to the turbine casing and the tail race water elevation</a:t>
            </a:r>
            <a:r>
              <a:rPr lang="en-US" dirty="0" smtClean="0">
                <a:latin typeface="Times New Roman" panose="02020603050405020304" pitchFamily="18" charset="0"/>
                <a:cs typeface="Times New Roman" panose="02020603050405020304" pitchFamily="18" charset="0"/>
              </a:rPr>
              <a:t>.</a:t>
            </a:r>
          </a:p>
          <a:p>
            <a:pPr algn="just"/>
            <a:r>
              <a:rPr lang="en-US" dirty="0"/>
              <a:t>Flow rate or discharge of </a:t>
            </a:r>
            <a:r>
              <a:rPr lang="en-US" dirty="0" smtClean="0"/>
              <a:t>water:</a:t>
            </a:r>
          </a:p>
          <a:p>
            <a:pPr marL="0" indent="0" algn="just">
              <a:buNone/>
            </a:pPr>
            <a:r>
              <a:rPr lang="en-US" dirty="0"/>
              <a:t>It is the quantities of water used by the water turbine in unit time and is generally measured in (</a:t>
            </a:r>
            <a:r>
              <a:rPr lang="en-US" dirty="0" smtClean="0"/>
              <a:t>m3/s</a:t>
            </a:r>
            <a:r>
              <a:rPr lang="en-US" dirty="0"/>
              <a:t>) or ( 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2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1702</Words>
  <Application>Microsoft Office PowerPoint</Application>
  <PresentationFormat>On-screen Show (4:3)</PresentationFormat>
  <Paragraphs>163</Paragraphs>
  <Slides>37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6" baseType="lpstr">
      <vt:lpstr>Arial</vt:lpstr>
      <vt:lpstr>Calibri</vt:lpstr>
      <vt:lpstr>Calibri Light</vt:lpstr>
      <vt:lpstr>Symbol</vt:lpstr>
      <vt:lpstr>Times New Roman</vt:lpstr>
      <vt:lpstr>Wingdings</vt:lpstr>
      <vt:lpstr>Office Theme</vt:lpstr>
      <vt:lpstr>MSPhotoEd.3</vt:lpstr>
      <vt:lpstr>Image</vt:lpstr>
      <vt:lpstr>Hydro Electric Power System</vt:lpstr>
      <vt:lpstr>What is HPS?</vt:lpstr>
      <vt:lpstr>Components of scheme:</vt:lpstr>
      <vt:lpstr>Components of scheme: contd.</vt:lpstr>
      <vt:lpstr>PowerPoint Presentation</vt:lpstr>
      <vt:lpstr>Introduction</vt:lpstr>
      <vt:lpstr>Head and flow rate or discharge</vt:lpstr>
      <vt:lpstr>Gross head</vt:lpstr>
      <vt:lpstr>Net head</vt:lpstr>
      <vt:lpstr>What is fluid energy?</vt:lpstr>
      <vt:lpstr>Important Term of HEPS</vt:lpstr>
      <vt:lpstr>Net or effective head:</vt:lpstr>
      <vt:lpstr>Flow rate or Discharge:</vt:lpstr>
      <vt:lpstr>What is the HP potential and geography of Nepal? </vt:lpstr>
      <vt:lpstr>Nepal HPS            contd.</vt:lpstr>
      <vt:lpstr>Nepal HPS            contd.</vt:lpstr>
      <vt:lpstr>Present categorization of HP schemes:</vt:lpstr>
      <vt:lpstr>Essential Component of HEPS:</vt:lpstr>
      <vt:lpstr>Storage reservoir: </vt:lpstr>
      <vt:lpstr>Control works:</vt:lpstr>
      <vt:lpstr>Water way with controls:</vt:lpstr>
      <vt:lpstr>Forebays,Valves:</vt:lpstr>
      <vt:lpstr>Power house:</vt:lpstr>
      <vt:lpstr>Classification of HEPP</vt:lpstr>
      <vt:lpstr>High Head Water Plants</vt:lpstr>
      <vt:lpstr>High Head Water Plants  contd.</vt:lpstr>
      <vt:lpstr>Low Head Water Power Plants:</vt:lpstr>
      <vt:lpstr>Channel Water Power Plant:</vt:lpstr>
      <vt:lpstr>Channel Water Power Plant- contd.</vt:lpstr>
      <vt:lpstr>Channel Water Power Plant- contd.</vt:lpstr>
      <vt:lpstr>Medium Head Water Power Plant:</vt:lpstr>
      <vt:lpstr>Medium Head Water Power Plant:</vt:lpstr>
      <vt:lpstr>Run of The river plants:</vt:lpstr>
      <vt:lpstr>Storage Plant:</vt:lpstr>
      <vt:lpstr>Pumped Storage Plant:</vt:lpstr>
      <vt:lpstr>Base-load Plant:</vt:lpstr>
      <vt:lpstr> Peak-load Plants: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 Electric Power System</dc:title>
  <dc:creator>ghimire3210@hotmail.com</dc:creator>
  <cp:lastModifiedBy>ghimire_ru@hotmail.com</cp:lastModifiedBy>
  <cp:revision>7</cp:revision>
  <dcterms:created xsi:type="dcterms:W3CDTF">2016-01-07T14:59:51Z</dcterms:created>
  <dcterms:modified xsi:type="dcterms:W3CDTF">2017-05-21T10:17:13Z</dcterms:modified>
</cp:coreProperties>
</file>