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303" r:id="rId3"/>
    <p:sldId id="298" r:id="rId4"/>
    <p:sldId id="299" r:id="rId5"/>
    <p:sldId id="300" r:id="rId6"/>
    <p:sldId id="301" r:id="rId7"/>
    <p:sldId id="302" r:id="rId8"/>
    <p:sldId id="279" r:id="rId9"/>
    <p:sldId id="280" r:id="rId10"/>
    <p:sldId id="281" r:id="rId11"/>
    <p:sldId id="283" r:id="rId12"/>
    <p:sldId id="257" r:id="rId13"/>
    <p:sldId id="284" r:id="rId14"/>
    <p:sldId id="259" r:id="rId15"/>
    <p:sldId id="260" r:id="rId16"/>
    <p:sldId id="261" r:id="rId17"/>
    <p:sldId id="262" r:id="rId18"/>
    <p:sldId id="263" r:id="rId19"/>
    <p:sldId id="264" r:id="rId20"/>
    <p:sldId id="265" r:id="rId21"/>
    <p:sldId id="267" r:id="rId22"/>
    <p:sldId id="266" r:id="rId23"/>
    <p:sldId id="268" r:id="rId24"/>
    <p:sldId id="269" r:id="rId25"/>
    <p:sldId id="270" r:id="rId26"/>
    <p:sldId id="271" r:id="rId27"/>
    <p:sldId id="272" r:id="rId28"/>
    <p:sldId id="273" r:id="rId29"/>
    <p:sldId id="274" r:id="rId30"/>
    <p:sldId id="275" r:id="rId31"/>
    <p:sldId id="276" r:id="rId32"/>
    <p:sldId id="277" r:id="rId33"/>
    <p:sldId id="297" r:id="rId34"/>
    <p:sldId id="286" r:id="rId35"/>
    <p:sldId id="287" r:id="rId36"/>
    <p:sldId id="288" r:id="rId37"/>
    <p:sldId id="289" r:id="rId38"/>
    <p:sldId id="290" r:id="rId39"/>
    <p:sldId id="291" r:id="rId40"/>
    <p:sldId id="292" r:id="rId41"/>
    <p:sldId id="293" r:id="rId42"/>
    <p:sldId id="294" r:id="rId43"/>
    <p:sldId id="295" r:id="rId44"/>
    <p:sldId id="296" r:id="rId45"/>
    <p:sldId id="27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234" y="1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9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image" Target="../media/image1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png"/></Relationships>
</file>

<file path=ppt/ink/ink1.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3-09-30T05:50:47.54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1472 365 3096,'21'-36'4128,"-11"26"-258,-10-11-129,2 3-1806,3 7-516,-4-6-258,-1 17-129,6-23-258,-6 23-258,3-22-258,-3 11-129,0-1-258,-6 2 0,-3-1 0,-4-1-129,-4 0 0,-8 0 0,-4 2 0,-8 3 0,-4 3 0,-5 3 129,-4 1-129,-3 9 0,-5 7 129,1 1 0,-4 9 0,-4-2 0,-1 9 0,-1-1 0,1 6-129,1 2 129,1 3 0,4 7 0,4 3 129,5 6-129,6 7 129,2 6 129,6 10 0,3 4 0,6 3 0,3-1 129,6 4-129,3-3 0,5-1 0,3 0-129,4-2 129,3-1-129,1 3 0,0-2 0,2 0 0,8 0 258,2-5 0,6 0 0,4-9 129,8-3 0,5-5 129,9-3-129,7-4 0,6-4 0,7-8-129,6-4 129,2-9-258,3-7 129,2-11-129,2-8 0,-2-6 0,2-10-129,-2-11 129,0-6 0,-2-6 0,-2-4-129,-6-4 129,-1-2 258,-6-5-387,-4 1 258,-8-5-129,-3-4-129,-6-12 129,-3-14-129,-5-16 129,-4-16 0,-6-23 129,-7-22-258,-13-17 129,-6-9 129,-21-10-129,-13 6 129,-21 5-258,-23 15-258,-18 29-903,-19 32-3096,-28 20-129,-14 31-387,-17 18-645</inkml:trace>
  <inkml:trace contextRef="#ctx0" brushRef="#br0" timeOffset="1622">392 3938 4386,'8'-11'3096,"-8"11"-258,0 0-258,0 0-2193,0 0-774,7 13 0,-5 3 129,1 10 0,-1 7 129,-1 5 0,0 10 258,-1 3 0,0 8-129,0 3 129,-1 10 0,0 10 0,-1 8 0,1 11 0,1 8-129,-1 10 129,0 9-129,-1 17 129,-2 7-129,-1 2 129,-4 6-129,1 9 387,-3 7 0,-2 5 129,0 4-129,-1 0 0,-1 3 387,-1 1-516,1 4 258,-2-1-258,0 2-129,-1 1 129,0 6-129,-1 1 129,1 1 0,-2 5 0,1 7 0,-1-5 129,2 2-258,-1 3 0,4-7 0,0-16-129,6-4 129,1-17 0,4-15-129,1-9 129,2-10-129,1-19 0,0-13 129,2-12 0,0-9-258,2-13-129,0-13-387,5-16-645,0-12-2709,0-25-129,15-5-258,-8-28-129</inkml:trace>
  <inkml:trace contextRef="#ctx0" brushRef="#br0" timeOffset="2511">4179 3022 2451,'14'0'2709,"2"-4"258,-16 4-258,15-16-2193,-15 16-129,12-5-387,-12 5 129,10-3 0,-10 3 0,10-3 129,-10 3-129,13-5 0,-3 3-129,2-1 0,-1 0-129,5-1 129,-2 1-129,2-2 129,-3 2 129,0-1 258,-2 2 129,-2 0 129,-9 2-129,14-2-129,-14 2 258,12 4-129,-7 6-129,0 6-129,-2 5 0,0 8 0,1 8 0,-3 13 129,1 9 0,-2 7 129,0 8-129,2 4-129,3 6 0,2 6 0,3 8-258,4 6 129,4 4-258,4 5 258,4 7-258,1 11 0,3 9 129,1 6 129,2 2-258,0 4 258,2 9-129,0 11 0,2 2 129,4 6 0,1 3 0,8 7-129,1 0 129,5 6-129,2 1 258,2-5-129,3 0 129,-3 1-129,2-1 0,-2-2 0,-1 0 129,-1-7-129,1 0-129,-2 0 129,1-5-129,-4-6 0,-2-8-129,-3 0 258,-2-4-258,-6-12 258,-1-13-258,-4-12 387,-1-8-387,-5-13 387,0-12-129,-5-18 258,0-11-129,-5-12 129,-3-9 0,-4-11-129,-2-6 0,-5-9 129,0-3-258,-6-11 0,0 0-903,0 0-2193,4 11-1290,-11-11-387,-2-1-258,-11-14-516</inkml:trace>
</inkml:ink>
</file>

<file path=ppt/ink/ink10.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3-09-30T06:03:23.75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0 387,'39'31'3483,"-27"-9"0,14 14-129,-11-8-1419,11 9-387,2 1-774,4 4-387,-1-4-129,2 3-129,-1-6 0,-1-1-774,-2-4-1677,-11-15-903,8 7-387,-26-22 0</inkml:trace>
</inkml:ink>
</file>

<file path=ppt/ink/ink11.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3-09-30T06:03:23.97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 73 2322,'-26'-25'3354,"26"25"258,0-27-516,10 16-1290,1 4-1419,3 6-516,0 1 0,2 10 129,-1 11 0,0 8 258,-2 11 129,-2 15 258,0 13 129,-5 15-129,1 9 129,-5 7-129,0 5 129,-2 3-258,0 0-129,-4-4-258,1-10 129,-2-11-129,1-13-645,3-11-1548,3-10-1548,-4-30-387,3-7-129,-3-33 0</inkml:trace>
</inkml:ink>
</file>

<file path=ppt/ink/ink12.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3-09-30T06:03:24.30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 0 5676,'0'9'3741,"14"29"-387,-9-15 0,7 17-3354,3 8 0,1 11-258,4 5-1548,-7-11-1419,13 7-129,-9-26-129,9 0-129</inkml:trace>
</inkml:ink>
</file>

<file path=ppt/ink/ink13.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3-09-30T06:03:24.44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65 0 3096,'-14'37'3741,"9"13"-258,-17-8-258,14 9-3096,3 10-2451,-11-18-645,17 3-516,-1-46-129</inkml:trace>
</inkml:ink>
</file>

<file path=ppt/ink/ink14.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3-09-30T06:03:24.62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6966,'12'29'3870,"-12"-12"-258,3 19-129,1-2-3354,-2 14-129,3 6 645,-1 8-387,0 4 129,1-1 129,2 2-129,-1-7-387,-2-5-903,1-19-2580,7 3-129,-12-39-258,19 14-516</inkml:trace>
</inkml:ink>
</file>

<file path=ppt/ink/ink15.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3-09-30T06:03:24.84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 9675,'11'-18'4515,"-11"18"-516,8 26 0,0 0-3354,-2 14-387,5 9 0,0 13-129,2 7 129,-1 6-129,2 1 129,-4-2-129,1-2 0,-2-10-516,-5-12-1290,-1-15-2193,2-3-129,-5-32-516,0 12-387</inkml:trace>
</inkml:ink>
</file>

<file path=ppt/ink/ink16.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3-09-30T06:03:25.06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32 78 7998,'-30'4'4386,"26"7"0,4-11-774,5-6-3612,20 2-3354,-3-21-645,15 6-129,-6-21-387</inkml:trace>
</inkml:ink>
</file>

<file path=ppt/ink/ink17.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3-09-30T06:03:25.22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75 88 8385,'22'-3'3999,"-19"-10"129,7 3-516,-10 10-2838,9-23-387,-5 12 0,-4-1 0,0 12-129,0-16-129,0 16-129,-9-2 0,0 5-129,1 15 0,0 4 0,2 9 0,4 3 129,2 7 0,12 0 129,9 0 0,9-2 0,5-3 0,2 0-129,0-4 0,-6 2 0,-7-4 0,-12 3 0,-12-4 258,-16 3 129,-15-9 129,-4-2 0,-10-10 0,4-3-129,-2-7-1032,9-1-3225,-2-9-129,16 0-516,1-10-516</inkml:trace>
</inkml:ink>
</file>

<file path=ppt/ink/ink18.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2-09-27T07:01:10.27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39-1 11352,'-11'24'3354,"11"-24"-3225,-14 8-129,14-8-3870,-14-6-903</inkml:trace>
</inkml:ink>
</file>

<file path=ppt/ink/ink19.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3-09-30T06:11:58.41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3321 4923 1,'0'-32'2837,"0"32"-386,0-27-258,0 27-387,1-20-129,-1 20-516,2-11-516,-2 11-129,0 0-258,0 0-129,0 0-258,0 0-387,0 0 258,0 0 0,0 0-129,0 11 258,0 2-129,2 3 129,0 6 129,1 3 258,0 8-129,0 1 129,1 8 0,0 2 0,-1 8 0,0 5 258,-1 6-258,-2 11 129,1 2-258,-1 7 129,0 2-258,0 0 129,1 0 0,0-5 0,0-4-129,2-9 129,-2-6-129,1-6 129,0-9-129,0-5 0,0-8 129,-1-5-129,-1-7 387,0-5-129,1-5 387,-1-11 129,2 13 129,-2-13 387,0 0-129,-1-14 0,1 14 0,-2-32-129,2 12-129,-4-12-387,2 0-258,-2-12-129,0-1-129,-2-9 0,2-11-129,1-12 0,2-12 129,1-7-129,0-4 258,4 1-387,0 2 387,1 5-129,-1 14 129,-1 13-129,-3 15 129,0 13 0,0 10-129,-4 8 129,1 6-129,3 13-258,-6-13-129,6 13 0,0 0 0,-1 12-129,0 2 0,1 7 129,0 4 0,0 6 258,0 8 0,0 5 129,0 8-129,2 10 129,0 5-516,7 14-1161,2 10-2451,-5-2-129,9 9-129,-8-9-516</inkml:trace>
  <inkml:trace contextRef="#ctx0" brushRef="#br0" timeOffset="1248">29 4579 5031,'-6'-27'3999,"6"27"-387,-3-16 129,3 16-2709,0 0-387,0 0-258,0 0-387,0 0-129,0 0-387,0 0 0,0 0 129,0 0 0,0 17 0,0 5 129,0 8 129,1 15 258,2 10 129,-3 11 258,1 9-258,-1 8 0,0 10-129,-1 7 0,-3 9 0,1 5-129,0 1 129,1 1 129,2 1-258,0 0 258,0-4-129,0 0 258,4-10-258,0-9 129,1-9-129,-1-8 0,0-10 0,-2-12 0,1-10 0,-2-17 129,1-6 258,-2-11 258,0-11 129,0 0 129,0 0 0,0-24-129,-1-5 0,-5-19 0,3-10-387,-3-15-129,0-14-258,-1-15-129,3-14 0,0-17 129,2-7-129,0-3-129,2 3 129,0 3-129,0 6 0,2 9 258,0 15-129,0 22-129,0 15 0,0 16-258,-2 7-516,3 18-645,-3 1-1806,0 8-1032,0 20-387,1-18-129,-1 18-387</inkml:trace>
  <inkml:trace contextRef="#ctx0" brushRef="#br0" timeOffset="2621">1775 212 1290,'9'-39'1548,"-6"24"0,-3 1-129,0 4 774,0-1-387,0 11 387,-5-12-645,5 12-645,0 0-387,0 0-387,-3 9-129,3 19-258,1 10-258,5 19-129,-2 13 387,1 18 387,0 17 0,-2 23 387,-2 13-258,-1 8-129,-3 9 129,-6 12 0,-1 4-129,-2 0 0,-2-6-129,2-14 387,-1-9-387,2-4 258,-1-14 129,4-18-129,0-15 0,2-15 0,2-12 129,0-15-129,1-16-1290,3-36-2322,0 0-258,0-34-129,9-15-129</inkml:trace>
  <inkml:trace contextRef="#ctx0" brushRef="#br0" timeOffset="3089">1779 104 516,'-35'-42'3483,"22"33"258,-8-6-258,10 3-903,1 5-387,1-3-516,9 10-258,-8-10-516,8 10-258,0 0-387,-6 12-258,1 20 0,-3 23-129,-6 24 0,-5 18 129,-7 20 258,-4 19 0,-6 9 129,1 1 0,-2-11-774,3-15-2967,0-29-387,12-14-258,-1-32-645</inkml:trace>
  <inkml:trace contextRef="#ctx0" brushRef="#br0" timeOffset="3448">1320 2206 903,'28'96'3354,"-17"-52"-258,12 15-903,-6 6-903,8 15-258,-2 6-258,3 10 0,-3 7-129,4 6-903,-1 6-2451,-7-26-129,13-2-387,-13-32 0</inkml:trace>
  <inkml:trace contextRef="#ctx0" brushRef="#br0" timeOffset="3635">1991 2788 5160,'54'-16'3999,"-35"51"129,-19 19-129,-6 24-1806,-21 24-2193,-10 7-2967,-1 25-774,-22-15 0,1 8-516</inkml:trace>
</inkml:ink>
</file>

<file path=ppt/ink/ink2.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3-09-30T05:52:21.58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20 536 5418,'-6'-20'3612,"2"0"-387,4 20-129,-6-12-1806,6 12-1161,-4-11 0,4 11 0,0 0 129,0-12-129,0 12 258,0 0-129,0 0 129,0 0 0,0 0 0,0 0 0,7 13-129,-4 3 258,4 7-387,2 3 258,3 5-129,-1-1 0,5 3 0,-1-8 129,6-1 0,1-11 0,8-10 258,5-7-129,12-16 129,8-18-258,12-9 0,3-13-129,8-12 0,3-3-129,2 1-129,-3 3 0,-4 7 0,-8 9 0,-8 11-129,-5 12-129,-11 10-258,-3 11-1032,-12 8-1806,-8-3-903,0 6 0,-21 0-516</inkml:trace>
  <inkml:trace contextRef="#ctx0" brushRef="#br0" timeOffset="780">126 2098 3354,'0'12'2064,"0"-12"645,0 0-1419,0 0-1677,7 6-129,-7-6 387,14 22 516,-6-7-129,3 8 129,0-2 129,1 6 645,0-3 129,2-2 645,0-2 129,1-13-258,6-4 258,3-16-129,13-9 0,2-26-387,14-8-387,3-25-516,12-13-129,7-10-387,6 1 0,0 6-129,1 9-129,-3 13 0,-4 13-258,-3 24-903,-10 18-2838,-8 4-387,0 14-129,-16-1-129</inkml:trace>
</inkml:ink>
</file>

<file path=ppt/ink/ink3.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3-09-30T05:52:23.12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-10 708 516,'0'0'2838,"-1"-15"0,1 15-774,0 0-516,0 0 0,0 0 0,0 0 0,7 0-645,-7 0 129,13 22-516,-5-2-258,5 2 0,-1 4 129,4-1-129,-1-3 645,6-4-129,-4-16 258,10-8-129,-2-32 0,12-14 129,2-32 0,11-18-903,11-17-2193,9 0-1677,-3-6-645,9 20-387,-9 5 0</inkml:trace>
</inkml:ink>
</file>

<file path=ppt/ink/ink4.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9-27T05:02:15.37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39 61 9159,'-26'-34'4386,"13"18"-129,13 16-387,-4-13-2451,4 13-1161,0 0-1677,0 0-2322,8 0-387,-8 0-387,23 10-258</inkml:trace>
</inkml:ink>
</file>

<file path=ppt/ink/ink5.xml><?xml version="1.0" encoding="utf-8"?>
<inkml:ink xmlns:inkml="http://www.w3.org/2003/InkML">
  <inkml:definitions>
    <inkml:context xml:id="ctx0">
      <inkml:inkSource xml:id="inkSrc0">
        <inkml:traceFormat>
          <inkml:channel name="X" type="integer" max="2611" units="cm"/>
          <inkml:channel name="Y" type="integer" max="1632" units="cm"/>
        </inkml:traceFormat>
        <inkml:channelProperties>
          <inkml:channelProperty channel="X" name="resolution" value="99.99233" units="1/cm"/>
          <inkml:channelProperty channel="Y" name="resolution" value="99.99999" units="1/cm"/>
        </inkml:channelProperties>
      </inkml:inkSource>
      <inkml:timestamp xml:id="ts0" timeString="2012-09-27T06:56:07.23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 0,'0'0,"0"0,0 0</inkml:trace>
</inkml:ink>
</file>

<file path=ppt/ink/ink6.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3-09-30T05:57:18.13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 11 258,'-6'-11'516,"6"11"-129,0 0 0,-8 10-387,8-10-258,-5 16 258,5-16 258,-4 15 258,4-15 0,0 15 516,0-15 0,12 15-129,2-4 258,3-4 0,8 3-516,8-2 0,10 2-387,8-2 0,15 0 0,12-3 0,13-2-129,9-1 0,16-1 129,9-1-129,12 0 0,8 1 0,4 0 0,8 2 0,4 0 129,3 2-129,5 1 0,-1-1 0,5-1 0,-2-1 0,3 0 0,-4 1-129,0 1 129,-5 0-129,-2 0 0,-8 1 129,-7-3-129,-6 0 0,-14-3 129,-6 0-129,-8 0 258,-7-5 258,-17-1-258,-5-1 258,-12 0-258,-10 2 129,-11 2-129,-10-1 258,-15 3-258,-6 0 258,-9 0-129,-3 1 129,-9 0 129,0 0 0,0 0-129,0 0-258,0 0-258,0 0-1032,0 0-1419,0 0-1419,0 0-129,-1 8-516</inkml:trace>
</inkml:ink>
</file>

<file path=ppt/ink/ink7.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3-09-30T05:57:19.02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 0 1161,'0'13'2451,"0"-13"0,10 9-774,1 2-1935,7-2 258,7 4 0,11 0 0,7 2 258,11 0-129,5-1-129,12 2 129,8 0-129,8 0 0,11 3 129,4-1 0,8-1 0,12 0-129,12 1 387,7-7-129,12 2 0,10-1-129,9-1 0,8-1 129,10 1-129,1-2 129,1 1-258,5-1 0,-2-2 0,-9 0 0,-2-2 0,-4-4 0,-9-1 0,-8 0 0,-9-2 0,-13-5 0,-10 1 129,-10-1 258,-11-3 0,-17 2 258,-11 2-129,-13-2 129,-11 2 258,-11 0-129,-9 3-258,-11 0 129,-7 1-387,-6 1-129,-5 0-129,-9 1 0,9 0 0,-9 0 0,0 0 258,0 0-258,0 0 0,0 0-258,0 0-774,0 0-2064,0 0-129,-2-13-516,2 13 258</inkml:trace>
</inkml:ink>
</file>

<file path=ppt/ink/ink8.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3-09-30T06:03:22.60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-6 342 129,'-10'6'2064,"10"-6"387,0 0-1935,6-4-258,-6 4 0,12-4-129,-2 3 258,1 0 129,3 1-258,2 0 0,3 0 0,5 1 129,2-1-129,7 0 0,1-1 129,5-6-129,1 1 129,4 0-129,2-4 258,3-1-258,6 4 258,3-2-129,3 0 0,4 1 0,5 2-129,3-1 129,4 1-258,6-2 258,5 2-387,3-1 129,6 0 0,3-1 129,5 1 129,4 2-129,7 0 129,3 0 0,0 1 129,3 1-129,8 1 129,3 1-258,4 1 0,3 0-129,7 0 0,4 0 0,4 0 129,2 0 129,1-2 129,2 1-129,-4-1 129,1 1 0,-4-3 0,4 3 0,-4-3-129,2 1-129,-1-2-129,3-1 0,1-1 129,3 1-129,-4-3 0,-1 0 0,-4-1 258,-5 2-258,-5 0 129,-7 0-129,-7 0 0,-7 1 0,-10 1 129,-7 2-129,-9-1 0,-9 2 129,-12 0 0,-10 1-129,-12 1 0,-12 1 0,-10 0 0,-10-1 0,-7-1 0,-4 1-129,-9 1-387,0 0-645,0 0-1935,-4 9-1161,-15-7-387,5 7-129,-16-5-387</inkml:trace>
</inkml:ink>
</file>

<file path=ppt/ink/ink9.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3-09-30T06:03:23.53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219 11 1032,'0'0'2580,"0"-11"0,2 17 387,-2-6-1677,-7 25-645,-2-3-387,-3 8 0,-5 6 129,-3 5 0,-5 1 129,0 2 0,0-8-258,2-2-129,2-7-1290,-3-19-1806,24-8-387,-18-10 129,21-10 130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clipboard/media/image5.emf"/><Relationship Id="rId4" Type="http://schemas.openxmlformats.org/officeDocument/2006/relationships/customXml" Target="../ink/ink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clipboard/media/image9.emf"/><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customXml" Target="../ink/ink3.xml"/><Relationship Id="rId5" Type="http://schemas.openxmlformats.org/officeDocument/2006/relationships/image" Target="../../clipboard/media/image8.emf"/><Relationship Id="rId4" Type="http://schemas.openxmlformats.org/officeDocument/2006/relationships/customXml" Target="../ink/ink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clipboard/media/image13.emf"/><Relationship Id="rId13" Type="http://schemas.openxmlformats.org/officeDocument/2006/relationships/customXml" Target="../ink/ink9.xml"/><Relationship Id="rId18" Type="http://schemas.openxmlformats.org/officeDocument/2006/relationships/image" Target="../../clipboard/media/image18.emf"/><Relationship Id="rId26" Type="http://schemas.openxmlformats.org/officeDocument/2006/relationships/image" Target="../../clipboard/media/image22.emf"/><Relationship Id="rId3" Type="http://schemas.openxmlformats.org/officeDocument/2006/relationships/customXml" Target="../ink/ink4.xml"/><Relationship Id="rId21" Type="http://schemas.openxmlformats.org/officeDocument/2006/relationships/customXml" Target="../ink/ink13.xml"/><Relationship Id="rId7" Type="http://schemas.openxmlformats.org/officeDocument/2006/relationships/customXml" Target="../ink/ink6.xml"/><Relationship Id="rId12" Type="http://schemas.openxmlformats.org/officeDocument/2006/relationships/image" Target="../../clipboard/media/image15.emf"/><Relationship Id="rId17" Type="http://schemas.openxmlformats.org/officeDocument/2006/relationships/customXml" Target="../ink/ink11.xml"/><Relationship Id="rId25" Type="http://schemas.openxmlformats.org/officeDocument/2006/relationships/customXml" Target="../ink/ink15.xml"/><Relationship Id="rId2" Type="http://schemas.openxmlformats.org/officeDocument/2006/relationships/image" Target="../media/image13.png"/><Relationship Id="rId16" Type="http://schemas.openxmlformats.org/officeDocument/2006/relationships/image" Target="../../clipboard/media/image17.emf"/><Relationship Id="rId20" Type="http://schemas.openxmlformats.org/officeDocument/2006/relationships/image" Target="../../clipboard/media/image19.emf"/><Relationship Id="rId29" Type="http://schemas.openxmlformats.org/officeDocument/2006/relationships/customXml" Target="../ink/ink17.xml"/><Relationship Id="rId1" Type="http://schemas.openxmlformats.org/officeDocument/2006/relationships/slideLayout" Target="../slideLayouts/slideLayout6.xml"/><Relationship Id="rId6" Type="http://schemas.openxmlformats.org/officeDocument/2006/relationships/image" Target="../../clipboard/media/image12.emf"/><Relationship Id="rId11" Type="http://schemas.openxmlformats.org/officeDocument/2006/relationships/customXml" Target="../ink/ink8.xml"/><Relationship Id="rId24" Type="http://schemas.openxmlformats.org/officeDocument/2006/relationships/image" Target="../../clipboard/media/image21.emf"/><Relationship Id="rId5" Type="http://schemas.openxmlformats.org/officeDocument/2006/relationships/customXml" Target="../ink/ink5.xml"/><Relationship Id="rId15" Type="http://schemas.openxmlformats.org/officeDocument/2006/relationships/customXml" Target="../ink/ink10.xml"/><Relationship Id="rId23" Type="http://schemas.openxmlformats.org/officeDocument/2006/relationships/customXml" Target="../ink/ink14.xml"/><Relationship Id="rId28" Type="http://schemas.openxmlformats.org/officeDocument/2006/relationships/image" Target="../../clipboard/media/image23.emf"/><Relationship Id="rId10" Type="http://schemas.openxmlformats.org/officeDocument/2006/relationships/image" Target="../../clipboard/media/image14.emf"/><Relationship Id="rId19" Type="http://schemas.openxmlformats.org/officeDocument/2006/relationships/customXml" Target="../ink/ink12.xml"/><Relationship Id="rId4" Type="http://schemas.openxmlformats.org/officeDocument/2006/relationships/image" Target="../../clipboard/media/image11.emf"/><Relationship Id="rId9" Type="http://schemas.openxmlformats.org/officeDocument/2006/relationships/customXml" Target="../ink/ink7.xml"/><Relationship Id="rId14" Type="http://schemas.openxmlformats.org/officeDocument/2006/relationships/image" Target="../../clipboard/media/image16.emf"/><Relationship Id="rId22" Type="http://schemas.openxmlformats.org/officeDocument/2006/relationships/image" Target="../../clipboard/media/image20.emf"/><Relationship Id="rId27" Type="http://schemas.openxmlformats.org/officeDocument/2006/relationships/customXml" Target="../ink/ink16.xml"/><Relationship Id="rId30" Type="http://schemas.openxmlformats.org/officeDocument/2006/relationships/image" Target="../../clipboard/media/image24.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4.bin"/><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3" Type="http://schemas.openxmlformats.org/officeDocument/2006/relationships/image" Target="../../clipboard/media/image25.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7.png"/><Relationship Id="rId5" Type="http://schemas.openxmlformats.org/officeDocument/2006/relationships/oleObject" Target="../embeddings/oleObject6.bin"/><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clipboard/media/image34.emf"/></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5.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12.bin"/><Relationship Id="rId4" Type="http://schemas.openxmlformats.org/officeDocument/2006/relationships/image" Target="../media/image26.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Reaction Turbines</a:t>
            </a:r>
            <a:br>
              <a:rPr lang="en-US" dirty="0"/>
            </a:br>
            <a:r>
              <a:rPr lang="en-US" dirty="0" smtClean="0"/>
              <a:t>a. Propeller</a:t>
            </a:r>
            <a:r>
              <a:rPr lang="en-US" dirty="0" smtClean="0"/>
              <a:t/>
            </a:r>
            <a:br>
              <a:rPr lang="en-US" dirty="0" smtClean="0"/>
            </a:br>
            <a:r>
              <a:rPr lang="en-US" dirty="0" smtClean="0"/>
              <a:t>b. Kaplan Turbine</a:t>
            </a:r>
            <a:br>
              <a:rPr lang="en-US" dirty="0" smtClean="0"/>
            </a:br>
            <a:endParaRPr lang="en-US" dirty="0"/>
          </a:p>
        </p:txBody>
      </p:sp>
      <p:sp>
        <p:nvSpPr>
          <p:cNvPr id="3" name="Subtitle 2"/>
          <p:cNvSpPr>
            <a:spLocks noGrp="1"/>
          </p:cNvSpPr>
          <p:nvPr>
            <p:ph type="subTitle" idx="1"/>
          </p:nvPr>
        </p:nvSpPr>
        <p:spPr/>
        <p:txBody>
          <a:bodyPr/>
          <a:lstStyle/>
          <a:p>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Rudra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Ghimire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172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4"/>
          <p:cNvSpPr>
            <a:spLocks noChangeArrowheads="1"/>
          </p:cNvSpPr>
          <p:nvPr/>
        </p:nvSpPr>
        <p:spPr bwMode="auto">
          <a:xfrm>
            <a:off x="609600" y="1524000"/>
            <a:ext cx="4648200" cy="152400"/>
          </a:xfrm>
          <a:prstGeom prst="rect">
            <a:avLst/>
          </a:prstGeom>
          <a:solidFill>
            <a:srgbClr val="0070C0"/>
          </a:solidFill>
          <a:ln w="9525" algn="ctr">
            <a:solidFill>
              <a:schemeClr val="tx1"/>
            </a:solidFill>
            <a:round/>
            <a:headEnd/>
            <a:tailEnd/>
          </a:ln>
          <a:scene3d>
            <a:camera prst="orthographicFront"/>
            <a:lightRig rig="threePt" dir="t"/>
          </a:scene3d>
          <a:sp3d>
            <a:bevelT prst="convex"/>
          </a:sp3d>
        </p:spPr>
        <p:txBody>
          <a:bodyPr/>
          <a:lstStyle/>
          <a:p>
            <a:pPr>
              <a:defRPr/>
            </a:pPr>
            <a:endParaRPr lang="en-US">
              <a:latin typeface="Verdana" pitchFamily="34" charset="0"/>
            </a:endParaRPr>
          </a:p>
        </p:txBody>
      </p:sp>
      <p:sp>
        <p:nvSpPr>
          <p:cNvPr id="2" name="Title 1"/>
          <p:cNvSpPr>
            <a:spLocks noGrp="1"/>
          </p:cNvSpPr>
          <p:nvPr>
            <p:ph type="title" idx="4294967295"/>
          </p:nvPr>
        </p:nvSpPr>
        <p:spPr>
          <a:xfrm>
            <a:off x="609600" y="762000"/>
            <a:ext cx="4876800" cy="682625"/>
          </a:xfrm>
          <a:gradFill>
            <a:gsLst>
              <a:gs pos="0">
                <a:srgbClr val="0070C0"/>
              </a:gs>
              <a:gs pos="80000">
                <a:schemeClr val="accent3">
                  <a:shade val="93000"/>
                  <a:satMod val="130000"/>
                </a:schemeClr>
              </a:gs>
              <a:gs pos="100000">
                <a:schemeClr val="accent3">
                  <a:shade val="94000"/>
                  <a:satMod val="135000"/>
                </a:schemeClr>
              </a:gs>
            </a:gsLst>
          </a:gradFill>
          <a:ln>
            <a:miter lim="800000"/>
            <a:headEnd/>
            <a:tailEnd/>
          </a:ln>
          <a:extLst/>
        </p:spPr>
        <p:style>
          <a:lnRef idx="0">
            <a:schemeClr val="accent3"/>
          </a:lnRef>
          <a:fillRef idx="3">
            <a:schemeClr val="accent3"/>
          </a:fillRef>
          <a:effectRef idx="3">
            <a:schemeClr val="accent3"/>
          </a:effectRef>
          <a:fontRef idx="minor">
            <a:schemeClr val="lt1"/>
          </a:fontRef>
        </p:style>
        <p:txBody>
          <a:bodyPr>
            <a:normAutofit fontScale="90000"/>
          </a:bodyPr>
          <a:lstStyle/>
          <a:p>
            <a:pPr algn="ctr">
              <a:defRPr/>
            </a:pPr>
            <a:r>
              <a:rPr lang="en-US" dirty="0">
                <a:solidFill>
                  <a:srgbClr val="002060"/>
                </a:solidFill>
              </a:rPr>
              <a:t>CONSTRUCTION</a:t>
            </a:r>
          </a:p>
        </p:txBody>
      </p:sp>
      <p:sp>
        <p:nvSpPr>
          <p:cNvPr id="7" name="Content Placeholder 6"/>
          <p:cNvSpPr>
            <a:spLocks noGrp="1"/>
          </p:cNvSpPr>
          <p:nvPr>
            <p:ph idx="4294967295"/>
          </p:nvPr>
        </p:nvSpPr>
        <p:spPr>
          <a:xfrm>
            <a:off x="228600" y="1752600"/>
            <a:ext cx="2971800" cy="4419600"/>
          </a:xfrm>
        </p:spPr>
        <p:txBody>
          <a:bodyPr/>
          <a:lstStyle/>
          <a:p>
            <a:pPr marL="0" indent="0" eaLnBrk="1" hangingPunct="1">
              <a:lnSpc>
                <a:spcPct val="150000"/>
              </a:lnSpc>
              <a:spcBef>
                <a:spcPct val="0"/>
              </a:spcBef>
              <a:buClrTx/>
              <a:buFont typeface="Wingdings" panose="05000000000000000000" pitchFamily="2" charset="2"/>
              <a:buNone/>
            </a:pPr>
            <a:r>
              <a:rPr lang="en-US" sz="2400" b="1" u="sng" smtClean="0">
                <a:solidFill>
                  <a:srgbClr val="002060"/>
                </a:solidFill>
                <a:latin typeface="Times New Roman" panose="02020603050405020304" pitchFamily="18" charset="0"/>
                <a:cs typeface="Times New Roman" panose="02020603050405020304" pitchFamily="18" charset="0"/>
              </a:rPr>
              <a:t>Consists of </a:t>
            </a:r>
          </a:p>
          <a:p>
            <a:pPr marL="0" indent="0" eaLnBrk="1" hangingPunct="1">
              <a:lnSpc>
                <a:spcPct val="150000"/>
              </a:lnSpc>
              <a:spcBef>
                <a:spcPct val="0"/>
              </a:spcBef>
              <a:buClrTx/>
              <a:buFont typeface="Wingdings" panose="05000000000000000000" pitchFamily="2" charset="2"/>
              <a:buChar char="§"/>
            </a:pPr>
            <a:r>
              <a:rPr lang="en-US" sz="2400" smtClean="0">
                <a:solidFill>
                  <a:srgbClr val="002060"/>
                </a:solidFill>
                <a:latin typeface="Times New Roman" panose="02020603050405020304" pitchFamily="18" charset="0"/>
                <a:cs typeface="Times New Roman" panose="02020603050405020304" pitchFamily="18" charset="0"/>
              </a:rPr>
              <a:t> Shaft</a:t>
            </a:r>
            <a:r>
              <a:rPr lang="en-US" sz="2400" smtClean="0"/>
              <a:t> </a:t>
            </a:r>
          </a:p>
          <a:p>
            <a:pPr marL="0" indent="0" eaLnBrk="1" hangingPunct="1">
              <a:lnSpc>
                <a:spcPct val="150000"/>
              </a:lnSpc>
              <a:spcBef>
                <a:spcPct val="0"/>
              </a:spcBef>
              <a:buClrTx/>
              <a:buFont typeface="Wingdings" panose="05000000000000000000" pitchFamily="2" charset="2"/>
              <a:buChar char="§"/>
            </a:pPr>
            <a:r>
              <a:rPr lang="en-US" sz="2400" smtClean="0">
                <a:solidFill>
                  <a:srgbClr val="002060"/>
                </a:solidFill>
                <a:latin typeface="Times New Roman" panose="02020603050405020304" pitchFamily="18" charset="0"/>
                <a:cs typeface="Times New Roman" panose="02020603050405020304" pitchFamily="18" charset="0"/>
              </a:rPr>
              <a:t>Axial flow runner</a:t>
            </a:r>
          </a:p>
          <a:p>
            <a:pPr marL="438150" lvl="1" indent="0" eaLnBrk="1" hangingPunct="1">
              <a:lnSpc>
                <a:spcPct val="150000"/>
              </a:lnSpc>
              <a:spcBef>
                <a:spcPct val="0"/>
              </a:spcBef>
              <a:buClrTx/>
              <a:buFont typeface="Wingdings" panose="05000000000000000000" pitchFamily="2" charset="2"/>
              <a:buChar char="§"/>
            </a:pPr>
            <a:r>
              <a:rPr lang="en-US" sz="2000" smtClean="0">
                <a:solidFill>
                  <a:srgbClr val="002060"/>
                </a:solidFill>
                <a:latin typeface="Times New Roman" panose="02020603050405020304" pitchFamily="18" charset="0"/>
                <a:cs typeface="Times New Roman" panose="02020603050405020304" pitchFamily="18" charset="0"/>
              </a:rPr>
              <a:t> Hub</a:t>
            </a:r>
          </a:p>
          <a:p>
            <a:pPr marL="438150" lvl="1" indent="0" eaLnBrk="1" hangingPunct="1">
              <a:lnSpc>
                <a:spcPct val="150000"/>
              </a:lnSpc>
              <a:spcBef>
                <a:spcPct val="0"/>
              </a:spcBef>
              <a:buClrTx/>
              <a:buFont typeface="Wingdings" panose="05000000000000000000" pitchFamily="2" charset="2"/>
              <a:buChar char="§"/>
            </a:pPr>
            <a:r>
              <a:rPr lang="en-US" sz="2000" smtClean="0">
                <a:solidFill>
                  <a:srgbClr val="002060"/>
                </a:solidFill>
                <a:latin typeface="Times New Roman" panose="02020603050405020304" pitchFamily="18" charset="0"/>
                <a:cs typeface="Times New Roman" panose="02020603050405020304" pitchFamily="18" charset="0"/>
              </a:rPr>
              <a:t>Air-foil shape blades</a:t>
            </a:r>
          </a:p>
          <a:p>
            <a:pPr marL="0" indent="0" eaLnBrk="1" hangingPunct="1">
              <a:lnSpc>
                <a:spcPct val="150000"/>
              </a:lnSpc>
              <a:spcBef>
                <a:spcPct val="0"/>
              </a:spcBef>
              <a:buClrTx/>
              <a:buFont typeface="Wingdings" panose="05000000000000000000" pitchFamily="2" charset="2"/>
              <a:buChar char="§"/>
            </a:pPr>
            <a:r>
              <a:rPr lang="en-US" sz="2400" smtClean="0">
                <a:solidFill>
                  <a:srgbClr val="002060"/>
                </a:solidFill>
                <a:latin typeface="Times New Roman" panose="02020603050405020304" pitchFamily="18" charset="0"/>
                <a:cs typeface="Times New Roman" panose="02020603050405020304" pitchFamily="18" charset="0"/>
              </a:rPr>
              <a:t> Spiral casing</a:t>
            </a:r>
          </a:p>
          <a:p>
            <a:pPr marL="0" indent="0" eaLnBrk="1" hangingPunct="1">
              <a:lnSpc>
                <a:spcPct val="150000"/>
              </a:lnSpc>
              <a:spcBef>
                <a:spcPct val="0"/>
              </a:spcBef>
              <a:buClrTx/>
              <a:buFont typeface="Wingdings" panose="05000000000000000000" pitchFamily="2" charset="2"/>
              <a:buChar char="§"/>
            </a:pPr>
            <a:r>
              <a:rPr lang="en-US" sz="2400" smtClean="0">
                <a:solidFill>
                  <a:srgbClr val="002060"/>
                </a:solidFill>
                <a:latin typeface="Times New Roman" panose="02020603050405020304" pitchFamily="18" charset="0"/>
                <a:cs typeface="Times New Roman" panose="02020603050405020304" pitchFamily="18" charset="0"/>
              </a:rPr>
              <a:t> Draft tube </a:t>
            </a:r>
          </a:p>
          <a:p>
            <a:pPr marL="0" indent="0" eaLnBrk="1" hangingPunct="1">
              <a:buFont typeface="Wingdings" panose="05000000000000000000" pitchFamily="2" charset="2"/>
              <a:buNone/>
            </a:pPr>
            <a:endParaRPr lang="en-US" sz="2000" smtClean="0"/>
          </a:p>
        </p:txBody>
      </p:sp>
      <p:pic>
        <p:nvPicPr>
          <p:cNvPr id="8" name="Picture 2" descr="D:\study\7th semester\elective microhydro\propellor\Propeller_Turbine.jpg"/>
          <p:cNvPicPr>
            <a:picLocks noChangeAspect="1" noChangeArrowheads="1"/>
          </p:cNvPicPr>
          <p:nvPr/>
        </p:nvPicPr>
        <p:blipFill>
          <a:blip r:embed="rId2" cstate="print">
            <a:duotone>
              <a:prstClr val="black"/>
              <a:srgbClr val="D9C3A5">
                <a:tint val="50000"/>
                <a:satMod val="180000"/>
              </a:srgbClr>
            </a:duotone>
            <a:lum bright="1000" contrast="40000"/>
          </a:blip>
          <a:srcRect/>
          <a:stretch>
            <a:fillRect/>
          </a:stretch>
        </p:blipFill>
        <p:spPr bwMode="auto">
          <a:xfrm>
            <a:off x="3048000" y="1524000"/>
            <a:ext cx="6096000" cy="4648200"/>
          </a:xfrm>
          <a:prstGeom prst="rect">
            <a:avLst/>
          </a:prstGeom>
          <a:noFill/>
          <a:ln w="9525">
            <a:noFill/>
            <a:miter lim="800000"/>
            <a:headEnd/>
            <a:tailEnd/>
          </a:ln>
        </p:spPr>
      </p:pic>
      <p:sp>
        <p:nvSpPr>
          <p:cNvPr id="11" name="Right Arrow 10"/>
          <p:cNvSpPr>
            <a:spLocks noChangeArrowheads="1"/>
          </p:cNvSpPr>
          <p:nvPr/>
        </p:nvSpPr>
        <p:spPr bwMode="auto">
          <a:xfrm rot="10215747">
            <a:off x="5791200" y="2362200"/>
            <a:ext cx="1371600" cy="233363"/>
          </a:xfrm>
          <a:prstGeom prst="rightArrow">
            <a:avLst>
              <a:gd name="adj1" fmla="val 50000"/>
              <a:gd name="adj2" fmla="val 50122"/>
            </a:avLst>
          </a:prstGeom>
          <a:solidFill>
            <a:srgbClr val="00B0F0">
              <a:alpha val="78822"/>
            </a:srgbClr>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atin typeface="Verdana" panose="020B0604030504040204" pitchFamily="34" charset="0"/>
            </a:endParaRPr>
          </a:p>
        </p:txBody>
      </p:sp>
      <p:sp>
        <p:nvSpPr>
          <p:cNvPr id="12" name="TextBox 11"/>
          <p:cNvSpPr txBox="1">
            <a:spLocks noChangeArrowheads="1"/>
          </p:cNvSpPr>
          <p:nvPr/>
        </p:nvSpPr>
        <p:spPr bwMode="auto">
          <a:xfrm>
            <a:off x="7086600" y="2209800"/>
            <a:ext cx="205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B0F0"/>
                </a:solidFill>
                <a:latin typeface="Verdana" panose="020B0604030504040204" pitchFamily="34" charset="0"/>
              </a:rPr>
              <a:t>Vertical shaft</a:t>
            </a:r>
          </a:p>
        </p:txBody>
      </p:sp>
      <p:sp>
        <p:nvSpPr>
          <p:cNvPr id="16" name="Bent-Up Arrow 15"/>
          <p:cNvSpPr/>
          <p:nvPr/>
        </p:nvSpPr>
        <p:spPr bwMode="auto">
          <a:xfrm rot="10800000" flipV="1">
            <a:off x="6553200" y="4800600"/>
            <a:ext cx="1219200" cy="685800"/>
          </a:xfrm>
          <a:prstGeom prst="bentUpArrow">
            <a:avLst>
              <a:gd name="adj1" fmla="val 19558"/>
              <a:gd name="adj2" fmla="val 20918"/>
              <a:gd name="adj3" fmla="val 25000"/>
            </a:avLst>
          </a:prstGeom>
          <a:solidFill>
            <a:srgbClr val="00B0F0">
              <a:alpha val="79000"/>
            </a:srgbClr>
          </a:solidFill>
          <a:ln w="9525" cap="flat" cmpd="sng" algn="ctr">
            <a:solidFill>
              <a:schemeClr val="tx1"/>
            </a:solidFill>
            <a:prstDash val="solid"/>
            <a:round/>
            <a:headEnd type="none" w="med" len="med"/>
            <a:tailEnd type="none" w="med" len="med"/>
          </a:ln>
          <a:effectLst/>
        </p:spPr>
        <p:txBody>
          <a:bodyPr/>
          <a:lstStyle/>
          <a:p>
            <a:pPr>
              <a:defRPr/>
            </a:pPr>
            <a:endParaRPr lang="en-US" dirty="0">
              <a:latin typeface="Verdana" pitchFamily="34" charset="0"/>
            </a:endParaRPr>
          </a:p>
        </p:txBody>
      </p:sp>
      <p:sp>
        <p:nvSpPr>
          <p:cNvPr id="17" name="TextBox 16"/>
          <p:cNvSpPr txBox="1">
            <a:spLocks noChangeArrowheads="1"/>
          </p:cNvSpPr>
          <p:nvPr/>
        </p:nvSpPr>
        <p:spPr bwMode="auto">
          <a:xfrm>
            <a:off x="7772400" y="51816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70C0"/>
                </a:solidFill>
                <a:latin typeface="Verdana" panose="020B0604030504040204" pitchFamily="34" charset="0"/>
              </a:rPr>
              <a:t>Blade</a:t>
            </a:r>
          </a:p>
        </p:txBody>
      </p:sp>
      <p:sp>
        <p:nvSpPr>
          <p:cNvPr id="18" name="Right Arrow 17"/>
          <p:cNvSpPr>
            <a:spLocks noChangeArrowheads="1"/>
          </p:cNvSpPr>
          <p:nvPr/>
        </p:nvSpPr>
        <p:spPr bwMode="auto">
          <a:xfrm rot="2244544">
            <a:off x="4273550" y="4887913"/>
            <a:ext cx="1371600" cy="234950"/>
          </a:xfrm>
          <a:prstGeom prst="rightArrow">
            <a:avLst>
              <a:gd name="adj1" fmla="val 50000"/>
              <a:gd name="adj2" fmla="val 49784"/>
            </a:avLst>
          </a:prstGeom>
          <a:solidFill>
            <a:srgbClr val="00B0F0">
              <a:alpha val="78822"/>
            </a:srgbClr>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atin typeface="Verdana" panose="020B0604030504040204" pitchFamily="34" charset="0"/>
            </a:endParaRPr>
          </a:p>
        </p:txBody>
      </p:sp>
      <p:sp>
        <p:nvSpPr>
          <p:cNvPr id="19" name="TextBox 18"/>
          <p:cNvSpPr txBox="1">
            <a:spLocks noChangeArrowheads="1"/>
          </p:cNvSpPr>
          <p:nvPr/>
        </p:nvSpPr>
        <p:spPr bwMode="auto">
          <a:xfrm>
            <a:off x="3886200" y="4202113"/>
            <a:ext cx="685800" cy="369887"/>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B0F0"/>
                </a:solidFill>
                <a:latin typeface="Verdana" panose="020B0604030504040204" pitchFamily="34" charset="0"/>
              </a:rPr>
              <a:t>Hub</a:t>
            </a:r>
          </a:p>
        </p:txBody>
      </p:sp>
      <p:sp>
        <p:nvSpPr>
          <p:cNvPr id="22" name="Right Arrow 21"/>
          <p:cNvSpPr>
            <a:spLocks noChangeArrowheads="1"/>
          </p:cNvSpPr>
          <p:nvPr/>
        </p:nvSpPr>
        <p:spPr bwMode="auto">
          <a:xfrm rot="10215747">
            <a:off x="6172200" y="3543300"/>
            <a:ext cx="1371600" cy="233363"/>
          </a:xfrm>
          <a:prstGeom prst="rightArrow">
            <a:avLst>
              <a:gd name="adj1" fmla="val 50000"/>
              <a:gd name="adj2" fmla="val 50122"/>
            </a:avLst>
          </a:prstGeom>
          <a:solidFill>
            <a:srgbClr val="00B0F0">
              <a:alpha val="78822"/>
            </a:srgbClr>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atin typeface="Verdana" panose="020B0604030504040204" pitchFamily="34" charset="0"/>
            </a:endParaRPr>
          </a:p>
        </p:txBody>
      </p:sp>
      <p:sp>
        <p:nvSpPr>
          <p:cNvPr id="23" name="TextBox 22"/>
          <p:cNvSpPr txBox="1">
            <a:spLocks noChangeArrowheads="1"/>
          </p:cNvSpPr>
          <p:nvPr/>
        </p:nvSpPr>
        <p:spPr bwMode="auto">
          <a:xfrm>
            <a:off x="7458075" y="3276600"/>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solidFill>
                  <a:srgbClr val="00B0F0"/>
                </a:solidFill>
                <a:latin typeface="Verdana" panose="020B0604030504040204" pitchFamily="34" charset="0"/>
              </a:rPr>
              <a:t>Runner</a:t>
            </a:r>
          </a:p>
        </p:txBody>
      </p:sp>
    </p:spTree>
    <p:extLst>
      <p:ext uri="{BB962C8B-B14F-4D97-AF65-F5344CB8AC3E}">
        <p14:creationId xmlns:p14="http://schemas.microsoft.com/office/powerpoint/2010/main" val="1738865038"/>
      </p:ext>
    </p:ext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nodeType="afterGroup">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down)">
                                      <p:cBhvr>
                                        <p:cTn id="13" dur="500"/>
                                        <p:tgtEl>
                                          <p:spTgt spid="7">
                                            <p:txEl>
                                              <p:pRg st="0" end="0"/>
                                            </p:txEl>
                                          </p:spTgt>
                                        </p:tgtEl>
                                      </p:cBhvr>
                                    </p:animEffect>
                                  </p:childTnLst>
                                </p:cTn>
                              </p:par>
                            </p:childTnLst>
                          </p:cTn>
                        </p:par>
                        <p:par>
                          <p:cTn id="14" fill="hold" nodeType="afterGroup">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par>
                          <p:cTn id="18" fill="hold" nodeType="afterGroup">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wipe(down)">
                                      <p:cBhvr>
                                        <p:cTn id="21" dur="500"/>
                                        <p:tgtEl>
                                          <p:spTgt spid="7">
                                            <p:txEl>
                                              <p:pRg st="2" end="2"/>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wipe(down)">
                                      <p:cBhvr>
                                        <p:cTn id="24" dur="500"/>
                                        <p:tgtEl>
                                          <p:spTgt spid="7">
                                            <p:txEl>
                                              <p:pRg st="3" end="3"/>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down)">
                                      <p:cBhvr>
                                        <p:cTn id="27" dur="500"/>
                                        <p:tgtEl>
                                          <p:spTgt spid="7">
                                            <p:txEl>
                                              <p:pRg st="4" end="4"/>
                                            </p:txEl>
                                          </p:spTgt>
                                        </p:tgtEl>
                                      </p:cBhvr>
                                    </p:animEffect>
                                  </p:childTnLst>
                                </p:cTn>
                              </p:par>
                            </p:childTnLst>
                          </p:cTn>
                        </p:par>
                        <p:par>
                          <p:cTn id="28" fill="hold" nodeType="afterGroup">
                            <p:stCondLst>
                              <p:cond delay="2500"/>
                            </p:stCondLst>
                            <p:childTnLst>
                              <p:par>
                                <p:cTn id="29" presetID="22" presetClass="entr" presetSubtype="4" fill="hold" grpId="0" nodeType="after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wipe(down)">
                                      <p:cBhvr>
                                        <p:cTn id="31" dur="1000"/>
                                        <p:tgtEl>
                                          <p:spTgt spid="7">
                                            <p:txEl>
                                              <p:pRg st="5" end="5"/>
                                            </p:txEl>
                                          </p:spTgt>
                                        </p:tgtEl>
                                      </p:cBhvr>
                                    </p:animEffect>
                                  </p:childTnLst>
                                </p:cTn>
                              </p:par>
                            </p:childTnLst>
                          </p:cTn>
                        </p:par>
                        <p:par>
                          <p:cTn id="32" fill="hold" nodeType="afterGroup">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wipe(down)">
                                      <p:cBhvr>
                                        <p:cTn id="35" dur="500"/>
                                        <p:tgtEl>
                                          <p:spTgt spid="7">
                                            <p:txEl>
                                              <p:pRg st="6" end="6"/>
                                            </p:txEl>
                                          </p:spTgt>
                                        </p:tgtEl>
                                      </p:cBhvr>
                                    </p:animEffect>
                                  </p:childTnLst>
                                </p:cTn>
                              </p:par>
                              <p:par>
                                <p:cTn id="36" presetID="8" presetClass="entr" presetSubtype="16"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amond(in)">
                                      <p:cBhvr>
                                        <p:cTn id="38" dur="1000"/>
                                        <p:tgtEl>
                                          <p:spTgt spid="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strips(downLeft)">
                                      <p:cBhvr>
                                        <p:cTn id="43" dur="1000"/>
                                        <p:tgtEl>
                                          <p:spTgt spid="11"/>
                                        </p:tgtEl>
                                      </p:cBhvr>
                                    </p:animEffect>
                                  </p:childTnLst>
                                </p:cTn>
                              </p:par>
                            </p:childTnLst>
                          </p:cTn>
                        </p:par>
                        <p:par>
                          <p:cTn id="44" fill="hold" nodeType="afterGroup">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1000"/>
                                        <p:tgtEl>
                                          <p:spTgt spid="12"/>
                                        </p:tgtEl>
                                      </p:cBhvr>
                                    </p:animEffect>
                                  </p:childTnLst>
                                </p:cTn>
                              </p:par>
                            </p:childTnLst>
                          </p:cTn>
                        </p:par>
                        <p:par>
                          <p:cTn id="48" fill="hold" nodeType="afterGroup">
                            <p:stCondLst>
                              <p:cond delay="2000"/>
                            </p:stCondLst>
                            <p:childTnLst>
                              <p:par>
                                <p:cTn id="49" presetID="18" presetClass="entr" presetSubtype="12"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strips(downLeft)">
                                      <p:cBhvr>
                                        <p:cTn id="51" dur="1000"/>
                                        <p:tgtEl>
                                          <p:spTgt spid="22"/>
                                        </p:tgtEl>
                                      </p:cBhvr>
                                    </p:animEffect>
                                  </p:childTnLst>
                                </p:cTn>
                              </p:par>
                            </p:childTnLst>
                          </p:cTn>
                        </p:par>
                        <p:par>
                          <p:cTn id="52" fill="hold" nodeType="afterGroup">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1000"/>
                                        <p:tgtEl>
                                          <p:spTgt spid="23"/>
                                        </p:tgtEl>
                                      </p:cBhvr>
                                    </p:animEffect>
                                  </p:childTnLst>
                                </p:cTn>
                              </p:par>
                            </p:childTnLst>
                          </p:cTn>
                        </p:par>
                        <p:par>
                          <p:cTn id="56" fill="hold" nodeType="afterGroup">
                            <p:stCondLst>
                              <p:cond delay="4000"/>
                            </p:stCondLst>
                            <p:childTnLst>
                              <p:par>
                                <p:cTn id="57" presetID="18" presetClass="entr" presetSubtype="12"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strips(downLeft)">
                                      <p:cBhvr>
                                        <p:cTn id="59" dur="1000"/>
                                        <p:tgtEl>
                                          <p:spTgt spid="16"/>
                                        </p:tgtEl>
                                      </p:cBhvr>
                                    </p:animEffect>
                                  </p:childTnLst>
                                </p:cTn>
                              </p:par>
                            </p:childTnLst>
                          </p:cTn>
                        </p:par>
                        <p:par>
                          <p:cTn id="60" fill="hold" nodeType="afterGroup">
                            <p:stCondLst>
                              <p:cond delay="5000"/>
                            </p:stCondLst>
                            <p:childTnLst>
                              <p:par>
                                <p:cTn id="61" presetID="22" presetClass="entr" presetSubtype="8"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left)">
                                      <p:cBhvr>
                                        <p:cTn id="63" dur="1000"/>
                                        <p:tgtEl>
                                          <p:spTgt spid="17"/>
                                        </p:tgtEl>
                                      </p:cBhvr>
                                    </p:animEffect>
                                  </p:childTnLst>
                                </p:cTn>
                              </p:par>
                            </p:childTnLst>
                          </p:cTn>
                        </p:par>
                        <p:par>
                          <p:cTn id="64" fill="hold" nodeType="afterGroup">
                            <p:stCondLst>
                              <p:cond delay="6000"/>
                            </p:stCondLst>
                            <p:childTnLst>
                              <p:par>
                                <p:cTn id="65" presetID="18" presetClass="entr" presetSubtype="12"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strips(downLeft)">
                                      <p:cBhvr>
                                        <p:cTn id="67" dur="1000"/>
                                        <p:tgtEl>
                                          <p:spTgt spid="18"/>
                                        </p:tgtEl>
                                      </p:cBhvr>
                                    </p:animEffect>
                                  </p:childTnLst>
                                </p:cTn>
                              </p:par>
                            </p:childTnLst>
                          </p:cTn>
                        </p:par>
                        <p:par>
                          <p:cTn id="68" fill="hold" nodeType="afterGroup">
                            <p:stCondLst>
                              <p:cond delay="7000"/>
                            </p:stCondLst>
                            <p:childTnLst>
                              <p:par>
                                <p:cTn id="69" presetID="18" presetClass="entr" presetSubtype="6"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strips(downRight)">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animBg="1"/>
      <p:bldP spid="12" grpId="0"/>
      <p:bldP spid="17" grpId="0"/>
      <p:bldP spid="18" grpId="0" animBg="1"/>
      <p:bldP spid="19" grpId="0" animBg="1"/>
      <p:bldP spid="22" grpId="0" animBg="1"/>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4294967295"/>
          </p:nvPr>
        </p:nvSpPr>
        <p:spPr>
          <a:xfrm>
            <a:off x="608012" y="762000"/>
            <a:ext cx="3811588" cy="639763"/>
          </a:xfrm>
          <a:gradFill>
            <a:gsLst>
              <a:gs pos="0">
                <a:srgbClr val="0070C0"/>
              </a:gs>
              <a:gs pos="80000">
                <a:schemeClr val="accent3">
                  <a:shade val="93000"/>
                  <a:satMod val="130000"/>
                </a:schemeClr>
              </a:gs>
              <a:gs pos="100000">
                <a:schemeClr val="accent3">
                  <a:shade val="94000"/>
                  <a:satMod val="135000"/>
                </a:schemeClr>
              </a:gs>
            </a:gsLst>
          </a:gradFill>
          <a:ln>
            <a:miter lim="800000"/>
            <a:headEnd/>
            <a:tailEnd/>
          </a:ln>
          <a:sp3d>
            <a:bevelT w="63500" h="25400" prst="riblet"/>
          </a:sp3d>
          <a:extLst/>
        </p:spPr>
        <p:style>
          <a:lnRef idx="0">
            <a:schemeClr val="accent3"/>
          </a:lnRef>
          <a:fillRef idx="3">
            <a:schemeClr val="accent3"/>
          </a:fillRef>
          <a:effectRef idx="3">
            <a:schemeClr val="accent3"/>
          </a:effectRef>
          <a:fontRef idx="minor">
            <a:schemeClr val="lt1"/>
          </a:fontRef>
        </p:style>
        <p:txBody>
          <a:bodyPr anchor="b">
            <a:normAutofit lnSpcReduction="10000"/>
          </a:bodyPr>
          <a:lstStyle/>
          <a:p>
            <a:pPr marL="0" indent="0" algn="ctr">
              <a:buFont typeface="Wingdings" panose="05000000000000000000" pitchFamily="2" charset="2"/>
              <a:buNone/>
              <a:defRPr/>
            </a:pPr>
            <a:r>
              <a:rPr lang="en-US" sz="3800" b="1" dirty="0">
                <a:solidFill>
                  <a:srgbClr val="002060"/>
                </a:solidFill>
                <a:latin typeface="Times New Roman" pitchFamily="18" charset="0"/>
                <a:cs typeface="Times New Roman" pitchFamily="18" charset="0"/>
              </a:rPr>
              <a:t>ADVANTAGES</a:t>
            </a:r>
          </a:p>
        </p:txBody>
      </p:sp>
      <p:sp>
        <p:nvSpPr>
          <p:cNvPr id="3" name="Content Placeholder 2"/>
          <p:cNvSpPr>
            <a:spLocks noGrp="1"/>
          </p:cNvSpPr>
          <p:nvPr>
            <p:ph sz="half" idx="4294967295"/>
          </p:nvPr>
        </p:nvSpPr>
        <p:spPr>
          <a:xfrm>
            <a:off x="228600" y="1828800"/>
            <a:ext cx="5029200" cy="5029200"/>
          </a:xfrm>
        </p:spPr>
        <p:txBody>
          <a:bodyPr/>
          <a:lstStyle/>
          <a:p>
            <a:pPr algn="just" eaLnBrk="1" hangingPunct="1">
              <a:buFont typeface="Wingdings" panose="05000000000000000000" pitchFamily="2" charset="2"/>
              <a:buChar char="§"/>
            </a:pPr>
            <a:r>
              <a:rPr lang="en-US" sz="2200" smtClean="0">
                <a:solidFill>
                  <a:srgbClr val="002060"/>
                </a:solidFill>
                <a:latin typeface="Times New Roman" panose="02020603050405020304" pitchFamily="18" charset="0"/>
                <a:cs typeface="Times New Roman" panose="02020603050405020304" pitchFamily="18" charset="0"/>
              </a:rPr>
              <a:t>Fabricated with low cost.</a:t>
            </a:r>
          </a:p>
          <a:p>
            <a:pPr algn="just" eaLnBrk="1" hangingPunct="1">
              <a:buFont typeface="Wingdings" panose="05000000000000000000" pitchFamily="2" charset="2"/>
              <a:buChar char="§"/>
            </a:pPr>
            <a:r>
              <a:rPr lang="en-US" sz="2200" smtClean="0">
                <a:solidFill>
                  <a:srgbClr val="002060"/>
                </a:solidFill>
                <a:latin typeface="Times New Roman" panose="02020603050405020304" pitchFamily="18" charset="0"/>
                <a:cs typeface="Times New Roman" panose="02020603050405020304" pitchFamily="18" charset="0"/>
              </a:rPr>
              <a:t>Smaller contact area cause less friction.</a:t>
            </a:r>
          </a:p>
          <a:p>
            <a:pPr algn="just" eaLnBrk="1" hangingPunct="1">
              <a:buFont typeface="Wingdings" panose="05000000000000000000" pitchFamily="2" charset="2"/>
              <a:buChar char="§"/>
            </a:pPr>
            <a:r>
              <a:rPr lang="en-US" sz="2200" smtClean="0">
                <a:solidFill>
                  <a:srgbClr val="002060"/>
                </a:solidFill>
                <a:latin typeface="Times New Roman" panose="02020603050405020304" pitchFamily="18" charset="0"/>
                <a:cs typeface="Times New Roman" panose="02020603050405020304" pitchFamily="18" charset="0"/>
              </a:rPr>
              <a:t>Low frictional losses since small number of blades.</a:t>
            </a:r>
          </a:p>
          <a:p>
            <a:pPr algn="just" eaLnBrk="1" hangingPunct="1">
              <a:buFont typeface="Wingdings" panose="05000000000000000000" pitchFamily="2" charset="2"/>
              <a:buChar char="§"/>
            </a:pPr>
            <a:r>
              <a:rPr lang="en-US" sz="2200" smtClean="0">
                <a:solidFill>
                  <a:srgbClr val="002060"/>
                </a:solidFill>
                <a:latin typeface="Times New Roman" panose="02020603050405020304" pitchFamily="18" charset="0"/>
                <a:cs typeface="Times New Roman" panose="02020603050405020304" pitchFamily="18" charset="0"/>
              </a:rPr>
              <a:t>The Kaplan or propeller type turbines can be mounted at almost any angle, but this is usually vertical or horizontal.</a:t>
            </a:r>
          </a:p>
          <a:p>
            <a:pPr algn="just" eaLnBrk="1" hangingPunct="1">
              <a:buFont typeface="Wingdings" panose="05000000000000000000" pitchFamily="2" charset="2"/>
              <a:buChar char="§"/>
            </a:pPr>
            <a:r>
              <a:rPr lang="en-US" sz="2200" smtClean="0">
                <a:solidFill>
                  <a:srgbClr val="002060"/>
                </a:solidFill>
                <a:latin typeface="Times New Roman" panose="02020603050405020304" pitchFamily="18" charset="0"/>
                <a:cs typeface="Times New Roman" panose="02020603050405020304" pitchFamily="18" charset="0"/>
              </a:rPr>
              <a:t>Have fewer blades than of Francis turbine so has less spacing of trash bars and impurities.</a:t>
            </a:r>
          </a:p>
        </p:txBody>
      </p:sp>
      <p:sp>
        <p:nvSpPr>
          <p:cNvPr id="5" name="Text Placeholder 4"/>
          <p:cNvSpPr>
            <a:spLocks noGrp="1"/>
          </p:cNvSpPr>
          <p:nvPr>
            <p:ph type="body" sz="quarter" idx="4294967295"/>
          </p:nvPr>
        </p:nvSpPr>
        <p:spPr>
          <a:xfrm>
            <a:off x="4949825" y="838200"/>
            <a:ext cx="4194175" cy="563562"/>
          </a:xfrm>
          <a:gradFill>
            <a:gsLst>
              <a:gs pos="0">
                <a:srgbClr val="0070C0"/>
              </a:gs>
              <a:gs pos="80000">
                <a:schemeClr val="accent3">
                  <a:shade val="93000"/>
                  <a:satMod val="130000"/>
                </a:schemeClr>
              </a:gs>
              <a:gs pos="100000">
                <a:schemeClr val="accent3">
                  <a:shade val="94000"/>
                  <a:satMod val="135000"/>
                </a:schemeClr>
              </a:gs>
            </a:gsLst>
          </a:gradFill>
          <a:ln>
            <a:miter lim="800000"/>
            <a:headEnd/>
            <a:tailEnd/>
          </a:ln>
          <a:sp3d>
            <a:bevelT w="63500" h="25400" prst="riblet"/>
          </a:sp3d>
          <a:extLst/>
        </p:spPr>
        <p:style>
          <a:lnRef idx="0">
            <a:schemeClr val="accent3"/>
          </a:lnRef>
          <a:fillRef idx="3">
            <a:schemeClr val="accent3"/>
          </a:fillRef>
          <a:effectRef idx="3">
            <a:schemeClr val="accent3"/>
          </a:effectRef>
          <a:fontRef idx="minor">
            <a:schemeClr val="lt1"/>
          </a:fontRef>
        </p:style>
        <p:txBody>
          <a:bodyPr anchor="b">
            <a:normAutofit fontScale="92500" lnSpcReduction="20000"/>
          </a:bodyPr>
          <a:lstStyle/>
          <a:p>
            <a:pPr marL="0" indent="0" algn="ctr">
              <a:buFont typeface="Wingdings" panose="05000000000000000000" pitchFamily="2" charset="2"/>
              <a:buNone/>
              <a:defRPr/>
            </a:pPr>
            <a:r>
              <a:rPr lang="en-US" sz="3800" b="1" dirty="0">
                <a:solidFill>
                  <a:srgbClr val="002060"/>
                </a:solidFill>
                <a:latin typeface="Times New Roman" pitchFamily="18" charset="0"/>
                <a:cs typeface="Times New Roman" pitchFamily="18" charset="0"/>
              </a:rPr>
              <a:t>DISADVANTAGE</a:t>
            </a:r>
          </a:p>
        </p:txBody>
      </p:sp>
      <p:sp>
        <p:nvSpPr>
          <p:cNvPr id="6" name="Content Placeholder 5"/>
          <p:cNvSpPr>
            <a:spLocks noGrp="1"/>
          </p:cNvSpPr>
          <p:nvPr>
            <p:ph sz="quarter" idx="4294967295"/>
          </p:nvPr>
        </p:nvSpPr>
        <p:spPr>
          <a:xfrm>
            <a:off x="5334000" y="1600200"/>
            <a:ext cx="3581400" cy="2133600"/>
          </a:xfrm>
        </p:spPr>
        <p:txBody>
          <a:bodyPr>
            <a:normAutofit lnSpcReduction="10000"/>
          </a:bodyPr>
          <a:lstStyle/>
          <a:p>
            <a:pPr eaLnBrk="1" hangingPunct="1">
              <a:buFont typeface="Wingdings" panose="05000000000000000000" pitchFamily="2" charset="2"/>
              <a:buChar char="§"/>
            </a:pPr>
            <a:r>
              <a:rPr lang="en-US" sz="2200" smtClean="0">
                <a:solidFill>
                  <a:srgbClr val="002060"/>
                </a:solidFill>
                <a:latin typeface="Times New Roman" panose="02020603050405020304" pitchFamily="18" charset="0"/>
                <a:cs typeface="Times New Roman" panose="02020603050405020304" pitchFamily="18" charset="0"/>
              </a:rPr>
              <a:t>Less part load efficiency.</a:t>
            </a:r>
          </a:p>
          <a:p>
            <a:pPr eaLnBrk="1" hangingPunct="1">
              <a:buFont typeface="Wingdings" panose="05000000000000000000" pitchFamily="2" charset="2"/>
              <a:buChar char="§"/>
            </a:pPr>
            <a:r>
              <a:rPr lang="en-US" sz="2200" smtClean="0">
                <a:solidFill>
                  <a:srgbClr val="002060"/>
                </a:solidFill>
                <a:latin typeface="Times New Roman" panose="02020603050405020304" pitchFamily="18" charset="0"/>
                <a:cs typeface="Times New Roman" panose="02020603050405020304" pitchFamily="18" charset="0"/>
              </a:rPr>
              <a:t>Absence of adjustable blades.</a:t>
            </a:r>
          </a:p>
          <a:p>
            <a:pPr eaLnBrk="1" hangingPunct="1">
              <a:buFont typeface="Wingdings" panose="05000000000000000000" pitchFamily="2" charset="2"/>
              <a:buChar char="§"/>
            </a:pPr>
            <a:r>
              <a:rPr lang="en-US" sz="2200" smtClean="0">
                <a:solidFill>
                  <a:srgbClr val="002060"/>
                </a:solidFill>
                <a:latin typeface="Times New Roman" panose="02020603050405020304" pitchFamily="18" charset="0"/>
                <a:cs typeface="Times New Roman" panose="02020603050405020304" pitchFamily="18" charset="0"/>
              </a:rPr>
              <a:t>The loading on the blades are large due to few number of blades</a:t>
            </a:r>
          </a:p>
          <a:p>
            <a:pPr eaLnBrk="1" hangingPunct="1">
              <a:buFont typeface="Wingdings" panose="05000000000000000000" pitchFamily="2" charset="2"/>
              <a:buChar char="§"/>
            </a:pPr>
            <a:endParaRPr lang="en-US" sz="2200" smtClean="0">
              <a:solidFill>
                <a:srgbClr val="002060"/>
              </a:solidFill>
              <a:latin typeface="Times New Roman" panose="02020603050405020304" pitchFamily="18" charset="0"/>
              <a:cs typeface="Times New Roman" panose="02020603050405020304" pitchFamily="18" charset="0"/>
            </a:endParaRPr>
          </a:p>
        </p:txBody>
      </p:sp>
      <p:sp>
        <p:nvSpPr>
          <p:cNvPr id="7" name="Rectangle 4"/>
          <p:cNvSpPr>
            <a:spLocks noChangeArrowheads="1"/>
          </p:cNvSpPr>
          <p:nvPr/>
        </p:nvSpPr>
        <p:spPr bwMode="auto">
          <a:xfrm>
            <a:off x="609600" y="1524000"/>
            <a:ext cx="4648200" cy="152400"/>
          </a:xfrm>
          <a:prstGeom prst="rect">
            <a:avLst/>
          </a:prstGeom>
          <a:solidFill>
            <a:srgbClr val="0070C0"/>
          </a:solidFill>
          <a:ln w="9525" algn="ctr">
            <a:solidFill>
              <a:schemeClr val="tx1"/>
            </a:solidFill>
            <a:round/>
            <a:headEnd/>
            <a:tailEnd/>
          </a:ln>
          <a:scene3d>
            <a:camera prst="orthographicFront"/>
            <a:lightRig rig="threePt" dir="t"/>
          </a:scene3d>
          <a:sp3d>
            <a:bevelT prst="convex"/>
          </a:sp3d>
        </p:spPr>
        <p:txBody>
          <a:bodyPr/>
          <a:lstStyle/>
          <a:p>
            <a:pPr>
              <a:defRPr/>
            </a:pPr>
            <a:endParaRPr lang="en-US">
              <a:latin typeface="Verdana" pitchFamily="34" charset="0"/>
            </a:endParaRPr>
          </a:p>
        </p:txBody>
      </p:sp>
    </p:spTree>
    <p:extLst>
      <p:ext uri="{BB962C8B-B14F-4D97-AF65-F5344CB8AC3E}">
        <p14:creationId xmlns:p14="http://schemas.microsoft.com/office/powerpoint/2010/main" val="1372580318"/>
      </p:ext>
    </p:extLst>
  </p:cSld>
  <p:clrMapOvr>
    <a:masterClrMapping/>
  </p:clrMapOvr>
  <p:transition spd="slow">
    <p:wheel spokes="2"/>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3" fill="hold" nodeType="afterGroup">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1000"/>
                                        <p:tgtEl>
                                          <p:spTgt spid="6">
                                            <p:txEl>
                                              <p:pRg st="0" end="0"/>
                                            </p:txEl>
                                          </p:spTgt>
                                        </p:tgtEl>
                                      </p:cBhvr>
                                    </p:animEffect>
                                    <p:anim calcmode="lin" valueType="num">
                                      <p:cBhvr>
                                        <p:cTn id="4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
                                            <p:txEl>
                                              <p:pRg st="1" end="1"/>
                                            </p:txEl>
                                          </p:spTgt>
                                        </p:tgtEl>
                                        <p:attrNameLst>
                                          <p:attrName>style.visibility</p:attrName>
                                        </p:attrNameLst>
                                      </p:cBhvr>
                                      <p:to>
                                        <p:strVal val="visible"/>
                                      </p:to>
                                    </p:set>
                                    <p:animEffect transition="in" filter="fade">
                                      <p:cBhvr>
                                        <p:cTn id="46" dur="1000"/>
                                        <p:tgtEl>
                                          <p:spTgt spid="6">
                                            <p:txEl>
                                              <p:pRg st="1" end="1"/>
                                            </p:txEl>
                                          </p:spTgt>
                                        </p:tgtEl>
                                      </p:cBhvr>
                                    </p:animEffect>
                                    <p:anim calcmode="lin" valueType="num">
                                      <p:cBhvr>
                                        <p:cTn id="4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animEffect transition="in" filter="fade">
                                      <p:cBhvr>
                                        <p:cTn id="53" dur="1000"/>
                                        <p:tgtEl>
                                          <p:spTgt spid="6">
                                            <p:txEl>
                                              <p:pRg st="2" end="2"/>
                                            </p:txEl>
                                          </p:spTgt>
                                        </p:tgtEl>
                                      </p:cBhvr>
                                    </p:animEffect>
                                    <p:anim calcmode="lin" valueType="num">
                                      <p:cBhvr>
                                        <p:cTn id="5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5"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46338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9603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idx="1"/>
          </p:nvPr>
        </p:nvSpPr>
        <p:spPr>
          <a:xfrm>
            <a:off x="0" y="0"/>
            <a:ext cx="9144000" cy="6858000"/>
          </a:xfrm>
        </p:spPr>
        <p:txBody>
          <a:bodyPr/>
          <a:lstStyle/>
          <a:p>
            <a:endParaRPr lang="en-US" smtClean="0"/>
          </a:p>
        </p:txBody>
      </p:sp>
      <p:pic>
        <p:nvPicPr>
          <p:cNvPr id="232451" name="Picture 3" descr="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96400" cy="861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7340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304800"/>
            <a:ext cx="7772400" cy="533400"/>
          </a:xfrm>
        </p:spPr>
        <p:txBody>
          <a:bodyPr>
            <a:normAutofit fontScale="90000"/>
          </a:bodyPr>
          <a:lstStyle/>
          <a:p>
            <a:r>
              <a:rPr lang="en-US" sz="4000" smtClean="0"/>
              <a:t>Kaplan Turbine</a:t>
            </a:r>
          </a:p>
        </p:txBody>
      </p:sp>
      <p:sp>
        <p:nvSpPr>
          <p:cNvPr id="724995" name="Rectangle 3"/>
          <p:cNvSpPr>
            <a:spLocks noGrp="1" noChangeArrowheads="1"/>
          </p:cNvSpPr>
          <p:nvPr>
            <p:ph type="body" idx="1"/>
          </p:nvPr>
        </p:nvSpPr>
        <p:spPr>
          <a:xfrm>
            <a:off x="0" y="990600"/>
            <a:ext cx="8915400" cy="5562600"/>
          </a:xfrm>
        </p:spPr>
        <p:txBody>
          <a:bodyPr/>
          <a:lstStyle/>
          <a:p>
            <a:pPr>
              <a:lnSpc>
                <a:spcPct val="80000"/>
              </a:lnSpc>
            </a:pPr>
            <a:r>
              <a:rPr lang="en-US" sz="2400" smtClean="0"/>
              <a:t>The kaplan turbine is a great development of early 20th century. </a:t>
            </a:r>
          </a:p>
          <a:p>
            <a:pPr>
              <a:lnSpc>
                <a:spcPct val="80000"/>
              </a:lnSpc>
            </a:pPr>
            <a:r>
              <a:rPr lang="en-US" sz="2400" smtClean="0"/>
              <a:t>Invented by Prof. Viktor Kaplan of Austria during 1913 – 1922.</a:t>
            </a:r>
          </a:p>
          <a:p>
            <a:pPr>
              <a:lnSpc>
                <a:spcPct val="80000"/>
              </a:lnSpc>
            </a:pPr>
            <a:r>
              <a:rPr lang="en-US" sz="2400" smtClean="0"/>
              <a:t>The Kaplan is of the propeller type, similar to an airplane propeller.</a:t>
            </a:r>
          </a:p>
          <a:p>
            <a:pPr>
              <a:lnSpc>
                <a:spcPct val="80000"/>
              </a:lnSpc>
            </a:pPr>
            <a:r>
              <a:rPr lang="en-US" sz="2400" smtClean="0"/>
              <a:t>The difference between the Propeller and Kaplan turbines is that the Propeller turbine has fixed runner blades while the Kaplan turbine has adjustable runner blades. </a:t>
            </a:r>
          </a:p>
          <a:p>
            <a:pPr>
              <a:lnSpc>
                <a:spcPct val="80000"/>
              </a:lnSpc>
            </a:pPr>
            <a:r>
              <a:rPr lang="en-US" sz="2400" smtClean="0"/>
              <a:t>It is a pure axial flow turbine uses basic aerofoil theory.</a:t>
            </a:r>
          </a:p>
          <a:p>
            <a:pPr>
              <a:lnSpc>
                <a:spcPct val="80000"/>
              </a:lnSpc>
            </a:pPr>
            <a:r>
              <a:rPr lang="en-US" sz="2400" smtClean="0"/>
              <a:t>The kaplan's blades are adjustable for pitch and will handle a great variation of flow very efficiently. </a:t>
            </a:r>
          </a:p>
          <a:p>
            <a:pPr>
              <a:lnSpc>
                <a:spcPct val="80000"/>
              </a:lnSpc>
            </a:pPr>
            <a:r>
              <a:rPr lang="en-US" sz="2400" smtClean="0"/>
              <a:t>They are 90% or better in efficiency  and are used in place some of the old (but great) Francis types in a good many of installations. </a:t>
            </a:r>
          </a:p>
          <a:p>
            <a:pPr>
              <a:lnSpc>
                <a:spcPct val="80000"/>
              </a:lnSpc>
            </a:pPr>
            <a:r>
              <a:rPr lang="en-US" sz="2400" smtClean="0"/>
              <a:t>They are very expensive. </a:t>
            </a:r>
          </a:p>
          <a:p>
            <a:pPr>
              <a:lnSpc>
                <a:spcPct val="80000"/>
              </a:lnSpc>
            </a:pPr>
            <a:r>
              <a:rPr lang="en-US" sz="2400" smtClean="0"/>
              <a:t>The kaplan turbine, unlike all other  turbines, the runner's blades are movable.  </a:t>
            </a:r>
          </a:p>
          <a:p>
            <a:pPr>
              <a:lnSpc>
                <a:spcPct val="80000"/>
              </a:lnSpc>
            </a:pPr>
            <a:r>
              <a:rPr lang="en-US" sz="2400" smtClean="0"/>
              <a:t>The application of Kaplan turbines are from a head of 2m to 40m. </a:t>
            </a:r>
          </a:p>
        </p:txBody>
      </p:sp>
    </p:spTree>
    <p:extLst>
      <p:ext uri="{BB962C8B-B14F-4D97-AF65-F5344CB8AC3E}">
        <p14:creationId xmlns:p14="http://schemas.microsoft.com/office/powerpoint/2010/main" val="3039005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4995">
                                            <p:txEl>
                                              <p:pRg st="0" end="0"/>
                                            </p:txEl>
                                          </p:spTgt>
                                        </p:tgtEl>
                                        <p:attrNameLst>
                                          <p:attrName>style.visibility</p:attrName>
                                        </p:attrNameLst>
                                      </p:cBhvr>
                                      <p:to>
                                        <p:strVal val="visible"/>
                                      </p:to>
                                    </p:set>
                                    <p:animEffect transition="in" filter="dissolve">
                                      <p:cBhvr>
                                        <p:cTn id="7" dur="500"/>
                                        <p:tgtEl>
                                          <p:spTgt spid="724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4995">
                                            <p:txEl>
                                              <p:pRg st="1" end="1"/>
                                            </p:txEl>
                                          </p:spTgt>
                                        </p:tgtEl>
                                        <p:attrNameLst>
                                          <p:attrName>style.visibility</p:attrName>
                                        </p:attrNameLst>
                                      </p:cBhvr>
                                      <p:to>
                                        <p:strVal val="visible"/>
                                      </p:to>
                                    </p:set>
                                    <p:animEffect transition="in" filter="dissolve">
                                      <p:cBhvr>
                                        <p:cTn id="12" dur="500"/>
                                        <p:tgtEl>
                                          <p:spTgt spid="724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4995">
                                            <p:txEl>
                                              <p:pRg st="2" end="2"/>
                                            </p:txEl>
                                          </p:spTgt>
                                        </p:tgtEl>
                                        <p:attrNameLst>
                                          <p:attrName>style.visibility</p:attrName>
                                        </p:attrNameLst>
                                      </p:cBhvr>
                                      <p:to>
                                        <p:strVal val="visible"/>
                                      </p:to>
                                    </p:set>
                                    <p:animEffect transition="in" filter="dissolve">
                                      <p:cBhvr>
                                        <p:cTn id="17" dur="500"/>
                                        <p:tgtEl>
                                          <p:spTgt spid="724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24995">
                                            <p:txEl>
                                              <p:pRg st="3" end="3"/>
                                            </p:txEl>
                                          </p:spTgt>
                                        </p:tgtEl>
                                        <p:attrNameLst>
                                          <p:attrName>style.visibility</p:attrName>
                                        </p:attrNameLst>
                                      </p:cBhvr>
                                      <p:to>
                                        <p:strVal val="visible"/>
                                      </p:to>
                                    </p:set>
                                    <p:animEffect transition="in" filter="dissolve">
                                      <p:cBhvr>
                                        <p:cTn id="22" dur="500"/>
                                        <p:tgtEl>
                                          <p:spTgt spid="7249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24995">
                                            <p:txEl>
                                              <p:pRg st="4" end="4"/>
                                            </p:txEl>
                                          </p:spTgt>
                                        </p:tgtEl>
                                        <p:attrNameLst>
                                          <p:attrName>style.visibility</p:attrName>
                                        </p:attrNameLst>
                                      </p:cBhvr>
                                      <p:to>
                                        <p:strVal val="visible"/>
                                      </p:to>
                                    </p:set>
                                    <p:animEffect transition="in" filter="dissolve">
                                      <p:cBhvr>
                                        <p:cTn id="27" dur="500"/>
                                        <p:tgtEl>
                                          <p:spTgt spid="7249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24995">
                                            <p:txEl>
                                              <p:pRg st="5" end="5"/>
                                            </p:txEl>
                                          </p:spTgt>
                                        </p:tgtEl>
                                        <p:attrNameLst>
                                          <p:attrName>style.visibility</p:attrName>
                                        </p:attrNameLst>
                                      </p:cBhvr>
                                      <p:to>
                                        <p:strVal val="visible"/>
                                      </p:to>
                                    </p:set>
                                    <p:animEffect transition="in" filter="dissolve">
                                      <p:cBhvr>
                                        <p:cTn id="32" dur="500"/>
                                        <p:tgtEl>
                                          <p:spTgt spid="7249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24995">
                                            <p:txEl>
                                              <p:pRg st="6" end="6"/>
                                            </p:txEl>
                                          </p:spTgt>
                                        </p:tgtEl>
                                        <p:attrNameLst>
                                          <p:attrName>style.visibility</p:attrName>
                                        </p:attrNameLst>
                                      </p:cBhvr>
                                      <p:to>
                                        <p:strVal val="visible"/>
                                      </p:to>
                                    </p:set>
                                    <p:animEffect transition="in" filter="dissolve">
                                      <p:cBhvr>
                                        <p:cTn id="37" dur="500"/>
                                        <p:tgtEl>
                                          <p:spTgt spid="7249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24995">
                                            <p:txEl>
                                              <p:pRg st="7" end="7"/>
                                            </p:txEl>
                                          </p:spTgt>
                                        </p:tgtEl>
                                        <p:attrNameLst>
                                          <p:attrName>style.visibility</p:attrName>
                                        </p:attrNameLst>
                                      </p:cBhvr>
                                      <p:to>
                                        <p:strVal val="visible"/>
                                      </p:to>
                                    </p:set>
                                    <p:animEffect transition="in" filter="dissolve">
                                      <p:cBhvr>
                                        <p:cTn id="42" dur="500"/>
                                        <p:tgtEl>
                                          <p:spTgt spid="72499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24995">
                                            <p:txEl>
                                              <p:pRg st="8" end="8"/>
                                            </p:txEl>
                                          </p:spTgt>
                                        </p:tgtEl>
                                        <p:attrNameLst>
                                          <p:attrName>style.visibility</p:attrName>
                                        </p:attrNameLst>
                                      </p:cBhvr>
                                      <p:to>
                                        <p:strVal val="visible"/>
                                      </p:to>
                                    </p:set>
                                    <p:animEffect transition="in" filter="dissolve">
                                      <p:cBhvr>
                                        <p:cTn id="47" dur="500"/>
                                        <p:tgtEl>
                                          <p:spTgt spid="72499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724995">
                                            <p:txEl>
                                              <p:pRg st="9" end="9"/>
                                            </p:txEl>
                                          </p:spTgt>
                                        </p:tgtEl>
                                        <p:attrNameLst>
                                          <p:attrName>style.visibility</p:attrName>
                                        </p:attrNameLst>
                                      </p:cBhvr>
                                      <p:to>
                                        <p:strVal val="visible"/>
                                      </p:to>
                                    </p:set>
                                    <p:animEffect transition="in" filter="dissolve">
                                      <p:cBhvr>
                                        <p:cTn id="52" dur="500"/>
                                        <p:tgtEl>
                                          <p:spTgt spid="7249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6" descr="190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285750"/>
            <a:ext cx="7086600" cy="6551613"/>
          </a:xfrm>
        </p:spPr>
      </p:pic>
      <p:sp>
        <p:nvSpPr>
          <p:cNvPr id="19459" name="Rectangle 7"/>
          <p:cNvSpPr>
            <a:spLocks noGrp="1" noChangeArrowheads="1"/>
          </p:cNvSpPr>
          <p:nvPr>
            <p:ph type="title"/>
          </p:nvPr>
        </p:nvSpPr>
        <p:spPr>
          <a:xfrm>
            <a:off x="685800" y="0"/>
            <a:ext cx="7772400" cy="762000"/>
          </a:xfrm>
        </p:spPr>
        <p:txBody>
          <a:bodyPr/>
          <a:lstStyle/>
          <a:p>
            <a:r>
              <a:rPr lang="en-US" smtClean="0"/>
              <a:t>Francis to Kaplan</a:t>
            </a:r>
          </a:p>
        </p:txBody>
      </p:sp>
    </p:spTree>
    <p:extLst>
      <p:ext uri="{BB962C8B-B14F-4D97-AF65-F5344CB8AC3E}">
        <p14:creationId xmlns:p14="http://schemas.microsoft.com/office/powerpoint/2010/main" val="3047830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762000" y="0"/>
            <a:ext cx="7772400" cy="1143000"/>
          </a:xfrm>
        </p:spPr>
        <p:txBody>
          <a:bodyPr/>
          <a:lstStyle/>
          <a:p>
            <a:r>
              <a:rPr lang="en-US" sz="2800" smtClean="0"/>
              <a:t>The Schematic of  Kaplan Turbine</a:t>
            </a:r>
          </a:p>
        </p:txBody>
      </p:sp>
      <p:pic>
        <p:nvPicPr>
          <p:cNvPr id="215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838200"/>
            <a:ext cx="5257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2819400" y="4876800"/>
            <a:ext cx="685800" cy="838200"/>
          </a:xfrm>
          <a:prstGeom prst="ellipse">
            <a:avLst/>
          </a:prstGeom>
          <a:noFill/>
          <a:ln w="50800">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322517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6"/>
          <p:cNvSpPr>
            <a:spLocks noGrp="1" noChangeArrowheads="1"/>
          </p:cNvSpPr>
          <p:nvPr>
            <p:ph type="title" idx="4294967295"/>
          </p:nvPr>
        </p:nvSpPr>
        <p:spPr>
          <a:xfrm>
            <a:off x="609600" y="0"/>
            <a:ext cx="7772400" cy="838200"/>
          </a:xfrm>
        </p:spPr>
        <p:txBody>
          <a:bodyPr/>
          <a:lstStyle/>
          <a:p>
            <a:r>
              <a:rPr lang="en-US" sz="2800" smtClean="0"/>
              <a:t>Major Parts of A Kaplan Turbine</a:t>
            </a:r>
          </a:p>
        </p:txBody>
      </p:sp>
      <p:pic>
        <p:nvPicPr>
          <p:cNvPr id="727045" name="Picture 5"/>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1371600"/>
            <a:ext cx="5791200" cy="2895600"/>
          </a:xfrm>
          <a:noFill/>
        </p:spPr>
      </p:pic>
      <p:pic>
        <p:nvPicPr>
          <p:cNvPr id="727050" name="Picture 10" descr="kaplanmovi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981200"/>
            <a:ext cx="330676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4098" name="Ink 5"/>
              <p14:cNvContentPartPr>
                <a14:cpLocks xmlns:a14="http://schemas.microsoft.com/office/drawing/2010/main" noRot="1" noChangeAspect="1" noEditPoints="1" noChangeArrowheads="1" noChangeShapeType="1"/>
              </p14:cNvContentPartPr>
              <p14:nvPr/>
            </p14:nvContentPartPr>
            <p14:xfrm>
              <a:off x="2076450" y="2076450"/>
              <a:ext cx="2244725" cy="3997325"/>
            </p14:xfrm>
          </p:contentPart>
        </mc:Choice>
        <mc:Fallback xmlns="">
          <p:pic>
            <p:nvPicPr>
              <p:cNvPr id="4098" name="Ink 5"/>
              <p:cNvPicPr>
                <a:picLocks noRot="1" noChangeAspect="1" noEditPoints="1" noChangeArrowheads="1" noChangeShapeType="1"/>
              </p:cNvPicPr>
              <p:nvPr/>
            </p:nvPicPr>
            <p:blipFill>
              <a:blip r:embed="rId5"/>
              <a:stretch>
                <a:fillRect/>
              </a:stretch>
            </p:blipFill>
            <p:spPr>
              <a:xfrm>
                <a:off x="2065289" y="2071410"/>
                <a:ext cx="2267766" cy="4008845"/>
              </a:xfrm>
              <a:prstGeom prst="rect">
                <a:avLst/>
              </a:prstGeom>
            </p:spPr>
          </p:pic>
        </mc:Fallback>
      </mc:AlternateContent>
    </p:spTree>
    <p:extLst>
      <p:ext uri="{BB962C8B-B14F-4D97-AF65-F5344CB8AC3E}">
        <p14:creationId xmlns:p14="http://schemas.microsoft.com/office/powerpoint/2010/main" val="2987870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27045"/>
                                        </p:tgtEl>
                                        <p:attrNameLst>
                                          <p:attrName>style.visibility</p:attrName>
                                        </p:attrNameLst>
                                      </p:cBhvr>
                                      <p:to>
                                        <p:strVal val="visible"/>
                                      </p:to>
                                    </p:set>
                                    <p:animEffect transition="in" filter="dissolve">
                                      <p:cBhvr>
                                        <p:cTn id="7" dur="500"/>
                                        <p:tgtEl>
                                          <p:spTgt spid="7270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27050"/>
                                        </p:tgtEl>
                                        <p:attrNameLst>
                                          <p:attrName>style.visibility</p:attrName>
                                        </p:attrNameLst>
                                      </p:cBhvr>
                                      <p:to>
                                        <p:strVal val="visible"/>
                                      </p:to>
                                    </p:set>
                                    <p:animEffect transition="in" filter="dissolve">
                                      <p:cBhvr>
                                        <p:cTn id="12" dur="500"/>
                                        <p:tgtEl>
                                          <p:spTgt spid="727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05000"/>
            <a:ext cx="364172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905000"/>
            <a:ext cx="367665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itle 3"/>
          <p:cNvSpPr>
            <a:spLocks noGrp="1"/>
          </p:cNvSpPr>
          <p:nvPr>
            <p:ph type="title"/>
          </p:nvPr>
        </p:nvSpPr>
        <p:spPr>
          <a:xfrm>
            <a:off x="685800" y="381000"/>
            <a:ext cx="7772400" cy="838200"/>
          </a:xfrm>
        </p:spPr>
        <p:txBody>
          <a:bodyPr/>
          <a:lstStyle/>
          <a:p>
            <a:r>
              <a:rPr lang="en-US" sz="2800" smtClean="0"/>
              <a:t>Superior Hydrodynamic Features</a:t>
            </a:r>
          </a:p>
        </p:txBody>
      </p:sp>
      <p:sp>
        <p:nvSpPr>
          <p:cNvPr id="18437" name="TextBox 4"/>
          <p:cNvSpPr txBox="1">
            <a:spLocks noChangeArrowheads="1"/>
          </p:cNvSpPr>
          <p:nvPr/>
        </p:nvSpPr>
        <p:spPr bwMode="auto">
          <a:xfrm>
            <a:off x="228600" y="5715000"/>
            <a:ext cx="3633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defRPr>
            </a:lvl1pPr>
            <a:lvl2pPr marL="742950" indent="-285750" eaLnBrk="0" hangingPunct="0">
              <a:defRPr sz="2800">
                <a:solidFill>
                  <a:schemeClr val="tx1"/>
                </a:solidFill>
                <a:latin typeface="Times New Roman" panose="02020603050405020304" pitchFamily="18" charset="0"/>
              </a:defRPr>
            </a:lvl2pPr>
            <a:lvl3pPr marL="1143000" indent="-228600" eaLnBrk="0" hangingPunct="0">
              <a:defRPr sz="2800">
                <a:solidFill>
                  <a:schemeClr val="tx1"/>
                </a:solidFill>
                <a:latin typeface="Times New Roman" panose="02020603050405020304" pitchFamily="18" charset="0"/>
              </a:defRPr>
            </a:lvl3pPr>
            <a:lvl4pPr marL="1600200" indent="-228600" eaLnBrk="0" hangingPunct="0">
              <a:defRPr sz="2800">
                <a:solidFill>
                  <a:schemeClr val="tx1"/>
                </a:solidFill>
                <a:latin typeface="Times New Roman" panose="02020603050405020304" pitchFamily="18" charset="0"/>
              </a:defRPr>
            </a:lvl4pPr>
            <a:lvl5pPr marL="2057400" indent="-228600" eaLnBrk="0" hangingPunct="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a:t>Section of Guide Wheel</a:t>
            </a:r>
          </a:p>
        </p:txBody>
      </p:sp>
      <p:sp>
        <p:nvSpPr>
          <p:cNvPr id="18438" name="TextBox 5"/>
          <p:cNvSpPr txBox="1">
            <a:spLocks noChangeArrowheads="1"/>
          </p:cNvSpPr>
          <p:nvPr/>
        </p:nvSpPr>
        <p:spPr bwMode="auto">
          <a:xfrm>
            <a:off x="6248400" y="5638800"/>
            <a:ext cx="1241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defRPr>
            </a:lvl1pPr>
            <a:lvl2pPr marL="742950" indent="-285750" eaLnBrk="0" hangingPunct="0">
              <a:defRPr sz="2800">
                <a:solidFill>
                  <a:schemeClr val="tx1"/>
                </a:solidFill>
                <a:latin typeface="Times New Roman" panose="02020603050405020304" pitchFamily="18" charset="0"/>
              </a:defRPr>
            </a:lvl2pPr>
            <a:lvl3pPr marL="1143000" indent="-228600" eaLnBrk="0" hangingPunct="0">
              <a:defRPr sz="2800">
                <a:solidFill>
                  <a:schemeClr val="tx1"/>
                </a:solidFill>
                <a:latin typeface="Times New Roman" panose="02020603050405020304" pitchFamily="18" charset="0"/>
              </a:defRPr>
            </a:lvl3pPr>
            <a:lvl4pPr marL="1600200" indent="-228600" eaLnBrk="0" hangingPunct="0">
              <a:defRPr sz="2800">
                <a:solidFill>
                  <a:schemeClr val="tx1"/>
                </a:solidFill>
                <a:latin typeface="Times New Roman" panose="02020603050405020304" pitchFamily="18" charset="0"/>
              </a:defRPr>
            </a:lvl4pPr>
            <a:lvl5pPr marL="2057400" indent="-228600" eaLnBrk="0" hangingPunct="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a:t>Runner</a:t>
            </a:r>
          </a:p>
        </p:txBody>
      </p:sp>
      <p:sp>
        <p:nvSpPr>
          <p:cNvPr id="5129" name="TextBox 6"/>
          <p:cNvSpPr txBox="1">
            <a:spLocks noChangeArrowheads="1"/>
          </p:cNvSpPr>
          <p:nvPr/>
        </p:nvSpPr>
        <p:spPr bwMode="auto">
          <a:xfrm>
            <a:off x="1219200" y="1371600"/>
            <a:ext cx="6494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defRPr>
            </a:lvl1pPr>
            <a:lvl2pPr marL="742950" indent="-285750" eaLnBrk="0" hangingPunct="0">
              <a:defRPr sz="2800">
                <a:solidFill>
                  <a:schemeClr val="tx1"/>
                </a:solidFill>
                <a:latin typeface="Times New Roman" panose="02020603050405020304" pitchFamily="18" charset="0"/>
              </a:defRPr>
            </a:lvl2pPr>
            <a:lvl3pPr marL="1143000" indent="-228600" eaLnBrk="0" hangingPunct="0">
              <a:defRPr sz="2800">
                <a:solidFill>
                  <a:schemeClr val="tx1"/>
                </a:solidFill>
                <a:latin typeface="Times New Roman" panose="02020603050405020304" pitchFamily="18" charset="0"/>
              </a:defRPr>
            </a:lvl3pPr>
            <a:lvl4pPr marL="1600200" indent="-228600" eaLnBrk="0" hangingPunct="0">
              <a:defRPr sz="2800">
                <a:solidFill>
                  <a:schemeClr val="tx1"/>
                </a:solidFill>
                <a:latin typeface="Times New Roman" panose="02020603050405020304" pitchFamily="18" charset="0"/>
              </a:defRPr>
            </a:lvl4pPr>
            <a:lvl5pPr marL="2057400" indent="-228600" eaLnBrk="0" hangingPunct="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a:t>Essential for High Efficiency at low Heads</a:t>
            </a:r>
          </a:p>
        </p:txBody>
      </p:sp>
      <mc:AlternateContent xmlns:mc="http://schemas.openxmlformats.org/markup-compatibility/2006" xmlns:p14="http://schemas.microsoft.com/office/powerpoint/2010/main">
        <mc:Choice Requires="p14">
          <p:contentPart p14:bwMode="auto" r:id="rId4">
            <p14:nvContentPartPr>
              <p14:cNvPr id="5122" name="Ink 8"/>
              <p14:cNvContentPartPr>
                <a14:cpLocks xmlns:a14="http://schemas.microsoft.com/office/drawing/2010/main" noRot="1" noChangeAspect="1" noEditPoints="1" noChangeArrowheads="1" noChangeShapeType="1"/>
              </p14:cNvContentPartPr>
              <p14:nvPr/>
            </p14:nvContentPartPr>
            <p14:xfrm>
              <a:off x="7115175" y="2111375"/>
              <a:ext cx="466725" cy="827088"/>
            </p14:xfrm>
          </p:contentPart>
        </mc:Choice>
        <mc:Fallback xmlns="">
          <p:pic>
            <p:nvPicPr>
              <p:cNvPr id="5122" name="Ink 8"/>
              <p:cNvPicPr>
                <a:picLocks noRot="1" noChangeAspect="1" noEditPoints="1" noChangeArrowheads="1" noChangeShapeType="1"/>
              </p:cNvPicPr>
              <p:nvPr/>
            </p:nvPicPr>
            <p:blipFill>
              <a:blip r:embed="rId5"/>
              <a:stretch>
                <a:fillRect/>
              </a:stretch>
            </p:blipFill>
            <p:spPr>
              <a:xfrm>
                <a:off x="7104371" y="2102017"/>
                <a:ext cx="483651" cy="84760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123" name="Ink 9"/>
              <p14:cNvContentPartPr>
                <a14:cpLocks xmlns:a14="http://schemas.microsoft.com/office/drawing/2010/main" noRot="1" noChangeAspect="1" noEditPoints="1" noChangeArrowheads="1" noChangeShapeType="1"/>
              </p14:cNvContentPartPr>
              <p14:nvPr/>
            </p14:nvContentPartPr>
            <p14:xfrm>
              <a:off x="7046913" y="3983038"/>
              <a:ext cx="227012" cy="306387"/>
            </p14:xfrm>
          </p:contentPart>
        </mc:Choice>
        <mc:Fallback xmlns="">
          <p:pic>
            <p:nvPicPr>
              <p:cNvPr id="5123" name="Ink 9"/>
              <p:cNvPicPr>
                <a:picLocks noRot="1" noChangeAspect="1" noEditPoints="1" noChangeArrowheads="1" noChangeShapeType="1"/>
              </p:cNvPicPr>
              <p:nvPr/>
            </p:nvPicPr>
            <p:blipFill>
              <a:blip r:embed="rId7"/>
              <a:stretch>
                <a:fillRect/>
              </a:stretch>
            </p:blipFill>
            <p:spPr>
              <a:xfrm>
                <a:off x="7038279" y="3978358"/>
                <a:ext cx="240323" cy="322588"/>
              </a:xfrm>
              <a:prstGeom prst="rect">
                <a:avLst/>
              </a:prstGeom>
            </p:spPr>
          </p:pic>
        </mc:Fallback>
      </mc:AlternateContent>
    </p:spTree>
    <p:extLst>
      <p:ext uri="{BB962C8B-B14F-4D97-AF65-F5344CB8AC3E}">
        <p14:creationId xmlns:p14="http://schemas.microsoft.com/office/powerpoint/2010/main" val="4277929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dissolve">
                                      <p:cBhvr>
                                        <p:cTn id="7" dur="500"/>
                                        <p:tgtEl>
                                          <p:spTgt spid="1843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8437"/>
                                        </p:tgtEl>
                                        <p:attrNameLst>
                                          <p:attrName>style.visibility</p:attrName>
                                        </p:attrNameLst>
                                      </p:cBhvr>
                                      <p:to>
                                        <p:strVal val="visible"/>
                                      </p:to>
                                    </p:set>
                                    <p:animEffect transition="in" filter="dissolve">
                                      <p:cBhvr>
                                        <p:cTn id="10" dur="500"/>
                                        <p:tgtEl>
                                          <p:spTgt spid="1843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8435"/>
                                        </p:tgtEl>
                                        <p:attrNameLst>
                                          <p:attrName>style.visibility</p:attrName>
                                        </p:attrNameLst>
                                      </p:cBhvr>
                                      <p:to>
                                        <p:strVal val="visible"/>
                                      </p:to>
                                    </p:set>
                                    <p:animEffect transition="in" filter="dissolve">
                                      <p:cBhvr>
                                        <p:cTn id="15" dur="500"/>
                                        <p:tgtEl>
                                          <p:spTgt spid="1843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8438"/>
                                        </p:tgtEl>
                                        <p:attrNameLst>
                                          <p:attrName>style.visibility</p:attrName>
                                        </p:attrNameLst>
                                      </p:cBhvr>
                                      <p:to>
                                        <p:strVal val="visible"/>
                                      </p:to>
                                    </p:set>
                                    <p:animEffect transition="in" filter="dissolve">
                                      <p:cBhvr>
                                        <p:cTn id="18" dur="5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P spid="184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2800" smtClean="0"/>
              <a:t>Classification of Kaplan Turbines</a:t>
            </a:r>
          </a:p>
        </p:txBody>
      </p:sp>
      <p:sp>
        <p:nvSpPr>
          <p:cNvPr id="726019" name="Rectangle 3"/>
          <p:cNvSpPr>
            <a:spLocks noGrp="1" noChangeArrowheads="1"/>
          </p:cNvSpPr>
          <p:nvPr>
            <p:ph idx="1"/>
          </p:nvPr>
        </p:nvSpPr>
        <p:spPr/>
        <p:txBody>
          <a:bodyPr/>
          <a:lstStyle/>
          <a:p>
            <a:pPr>
              <a:lnSpc>
                <a:spcPct val="90000"/>
              </a:lnSpc>
            </a:pPr>
            <a:r>
              <a:rPr lang="en-US" sz="2400" dirty="0" smtClean="0"/>
              <a:t>The Kaplan turbine can be divided in double and single regulated turbines. </a:t>
            </a:r>
          </a:p>
          <a:p>
            <a:pPr>
              <a:lnSpc>
                <a:spcPct val="90000"/>
              </a:lnSpc>
            </a:pPr>
            <a:r>
              <a:rPr lang="en-US" sz="2400" dirty="0" smtClean="0"/>
              <a:t>A Kaplan turbine with adjustable runner blades and adjustable guide vanes is double regulated while one with only adjustable runner blades is single regulated. </a:t>
            </a:r>
          </a:p>
          <a:p>
            <a:pPr>
              <a:lnSpc>
                <a:spcPct val="90000"/>
              </a:lnSpc>
            </a:pPr>
            <a:r>
              <a:rPr lang="en-US" sz="2400" dirty="0" smtClean="0"/>
              <a:t>The advantage of the double regulated turbines is that they can be used in a wider field. </a:t>
            </a:r>
          </a:p>
          <a:p>
            <a:pPr>
              <a:lnSpc>
                <a:spcPct val="90000"/>
              </a:lnSpc>
            </a:pPr>
            <a:r>
              <a:rPr lang="en-US" sz="2400" dirty="0" smtClean="0"/>
              <a:t>The double regulated Kaplan turbines can work between 15% and 100% of the maximum design discharge; </a:t>
            </a:r>
          </a:p>
          <a:p>
            <a:pPr>
              <a:lnSpc>
                <a:spcPct val="90000"/>
              </a:lnSpc>
            </a:pPr>
            <a:r>
              <a:rPr lang="en-US" sz="2400" dirty="0" smtClean="0"/>
              <a:t>the single regulated turbines can only work between 30% and 100% of the maximum design discharge.</a:t>
            </a:r>
          </a:p>
        </p:txBody>
      </p:sp>
    </p:spTree>
    <p:extLst>
      <p:ext uri="{BB962C8B-B14F-4D97-AF65-F5344CB8AC3E}">
        <p14:creationId xmlns:p14="http://schemas.microsoft.com/office/powerpoint/2010/main" val="1877522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6019">
                                            <p:txEl>
                                              <p:pRg st="0" end="0"/>
                                            </p:txEl>
                                          </p:spTgt>
                                        </p:tgtEl>
                                        <p:attrNameLst>
                                          <p:attrName>style.visibility</p:attrName>
                                        </p:attrNameLst>
                                      </p:cBhvr>
                                      <p:to>
                                        <p:strVal val="visible"/>
                                      </p:to>
                                    </p:set>
                                    <p:animEffect transition="in" filter="dissolve">
                                      <p:cBhvr>
                                        <p:cTn id="7" dur="500"/>
                                        <p:tgtEl>
                                          <p:spTgt spid="726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6019">
                                            <p:txEl>
                                              <p:pRg st="1" end="1"/>
                                            </p:txEl>
                                          </p:spTgt>
                                        </p:tgtEl>
                                        <p:attrNameLst>
                                          <p:attrName>style.visibility</p:attrName>
                                        </p:attrNameLst>
                                      </p:cBhvr>
                                      <p:to>
                                        <p:strVal val="visible"/>
                                      </p:to>
                                    </p:set>
                                    <p:animEffect transition="in" filter="dissolve">
                                      <p:cBhvr>
                                        <p:cTn id="12" dur="500"/>
                                        <p:tgtEl>
                                          <p:spTgt spid="726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6019">
                                            <p:txEl>
                                              <p:pRg st="2" end="2"/>
                                            </p:txEl>
                                          </p:spTgt>
                                        </p:tgtEl>
                                        <p:attrNameLst>
                                          <p:attrName>style.visibility</p:attrName>
                                        </p:attrNameLst>
                                      </p:cBhvr>
                                      <p:to>
                                        <p:strVal val="visible"/>
                                      </p:to>
                                    </p:set>
                                    <p:animEffect transition="in" filter="dissolve">
                                      <p:cBhvr>
                                        <p:cTn id="17" dur="500"/>
                                        <p:tgtEl>
                                          <p:spTgt spid="7260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26019">
                                            <p:txEl>
                                              <p:pRg st="3" end="3"/>
                                            </p:txEl>
                                          </p:spTgt>
                                        </p:tgtEl>
                                        <p:attrNameLst>
                                          <p:attrName>style.visibility</p:attrName>
                                        </p:attrNameLst>
                                      </p:cBhvr>
                                      <p:to>
                                        <p:strVal val="visible"/>
                                      </p:to>
                                    </p:set>
                                    <p:animEffect transition="in" filter="dissolve">
                                      <p:cBhvr>
                                        <p:cTn id="22" dur="500"/>
                                        <p:tgtEl>
                                          <p:spTgt spid="7260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26019">
                                            <p:txEl>
                                              <p:pRg st="4" end="4"/>
                                            </p:txEl>
                                          </p:spTgt>
                                        </p:tgtEl>
                                        <p:attrNameLst>
                                          <p:attrName>style.visibility</p:attrName>
                                        </p:attrNameLst>
                                      </p:cBhvr>
                                      <p:to>
                                        <p:strVal val="visible"/>
                                      </p:to>
                                    </p:set>
                                    <p:animEffect transition="in" filter="dissolve">
                                      <p:cBhvr>
                                        <p:cTn id="27" dur="500"/>
                                        <p:tgtEl>
                                          <p:spTgt spid="7260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3300"/>
                </a:solidFill>
              </a:rPr>
              <a:t>Specific speed:</a:t>
            </a:r>
            <a:endParaRPr lang="en-US" dirty="0"/>
          </a:p>
        </p:txBody>
      </p:sp>
      <p:sp>
        <p:nvSpPr>
          <p:cNvPr id="3" name="Content Placeholder 2"/>
          <p:cNvSpPr>
            <a:spLocks noGrp="1"/>
          </p:cNvSpPr>
          <p:nvPr>
            <p:ph idx="1"/>
          </p:nvPr>
        </p:nvSpPr>
        <p:spPr/>
        <p:txBody>
          <a:bodyPr>
            <a:normAutofit lnSpcReduction="10000"/>
          </a:bodyPr>
          <a:lstStyle/>
          <a:p>
            <a:r>
              <a:rPr lang="en-US" dirty="0"/>
              <a:t>The Specific Speed </a:t>
            </a:r>
            <a:r>
              <a:rPr lang="en-US" dirty="0" smtClean="0"/>
              <a:t>Ns </a:t>
            </a:r>
            <a:r>
              <a:rPr lang="en-US" dirty="0"/>
              <a:t>of a turbine is the speed in rotations per minute (</a:t>
            </a:r>
            <a:r>
              <a:rPr lang="en-US" dirty="0" smtClean="0"/>
              <a:t>rpm</a:t>
            </a:r>
            <a:r>
              <a:rPr lang="en-US" dirty="0"/>
              <a:t>.) at which a similar model of the turbine would run under a head of </a:t>
            </a:r>
            <a:r>
              <a:rPr lang="en-US" dirty="0" smtClean="0"/>
              <a:t>1m. </a:t>
            </a:r>
            <a:r>
              <a:rPr lang="en-US" dirty="0"/>
              <a:t>when of such size as to develop 1 </a:t>
            </a:r>
            <a:r>
              <a:rPr lang="en-US" dirty="0" smtClean="0"/>
              <a:t>kW. </a:t>
            </a:r>
            <a:endParaRPr lang="en-US" dirty="0"/>
          </a:p>
          <a:p>
            <a:r>
              <a:rPr lang="en-US" dirty="0"/>
              <a:t>(Note: The suffix "s" is used to denote the values associated with the Specific Turbine)</a:t>
            </a:r>
          </a:p>
          <a:p>
            <a:r>
              <a:rPr lang="en-US" dirty="0"/>
              <a:t>Each type of Turbine (</a:t>
            </a:r>
            <a:r>
              <a:rPr lang="en-US" dirty="0" err="1"/>
              <a:t>Pelton</a:t>
            </a:r>
            <a:r>
              <a:rPr lang="en-US" dirty="0"/>
              <a:t> Wheel, Francis etc.) has it's own characteristic limits of </a:t>
            </a:r>
            <a:r>
              <a:rPr lang="en-US" dirty="0" smtClean="0"/>
              <a:t>Ns</a:t>
            </a:r>
            <a:r>
              <a:rPr lang="en-US" dirty="0"/>
              <a:t>.</a:t>
            </a:r>
          </a:p>
        </p:txBody>
      </p:sp>
    </p:spTree>
    <p:extLst>
      <p:ext uri="{BB962C8B-B14F-4D97-AF65-F5344CB8AC3E}">
        <p14:creationId xmlns:p14="http://schemas.microsoft.com/office/powerpoint/2010/main" val="3701368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6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850" y="1066800"/>
            <a:ext cx="749935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1" name="Title 3"/>
          <p:cNvSpPr>
            <a:spLocks noGrp="1"/>
          </p:cNvSpPr>
          <p:nvPr>
            <p:ph type="title"/>
          </p:nvPr>
        </p:nvSpPr>
        <p:spPr>
          <a:xfrm>
            <a:off x="838200" y="152400"/>
            <a:ext cx="7772400" cy="838200"/>
          </a:xfrm>
        </p:spPr>
        <p:txBody>
          <a:bodyPr/>
          <a:lstStyle/>
          <a:p>
            <a:r>
              <a:rPr lang="en-US" sz="2800" smtClean="0"/>
              <a:t>Hydraulic Energy Diagram</a:t>
            </a:r>
          </a:p>
        </p:txBody>
      </p:sp>
      <p:sp>
        <p:nvSpPr>
          <p:cNvPr id="5" name="TextBox 4"/>
          <p:cNvSpPr txBox="1">
            <a:spLocks noChangeArrowheads="1"/>
          </p:cNvSpPr>
          <p:nvPr/>
        </p:nvSpPr>
        <p:spPr bwMode="auto">
          <a:xfrm>
            <a:off x="6019800" y="3897313"/>
            <a:ext cx="411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defRPr>
            </a:lvl1pPr>
            <a:lvl2pPr marL="742950" indent="-285750" eaLnBrk="0" hangingPunct="0">
              <a:defRPr sz="2800">
                <a:solidFill>
                  <a:schemeClr val="tx1"/>
                </a:solidFill>
                <a:latin typeface="Times New Roman" panose="02020603050405020304" pitchFamily="18" charset="0"/>
              </a:defRPr>
            </a:lvl2pPr>
            <a:lvl3pPr marL="1143000" indent="-228600" eaLnBrk="0" hangingPunct="0">
              <a:defRPr sz="2800">
                <a:solidFill>
                  <a:schemeClr val="tx1"/>
                </a:solidFill>
                <a:latin typeface="Times New Roman" panose="02020603050405020304" pitchFamily="18" charset="0"/>
              </a:defRPr>
            </a:lvl3pPr>
            <a:lvl4pPr marL="1600200" indent="-228600" eaLnBrk="0" hangingPunct="0">
              <a:defRPr sz="2800">
                <a:solidFill>
                  <a:schemeClr val="tx1"/>
                </a:solidFill>
                <a:latin typeface="Times New Roman" panose="02020603050405020304" pitchFamily="18" charset="0"/>
              </a:defRPr>
            </a:lvl4pPr>
            <a:lvl5pPr marL="2057400" indent="-228600" eaLnBrk="0" hangingPunct="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sz="1800" i="1"/>
              <a:t>H</a:t>
            </a:r>
            <a:r>
              <a:rPr lang="en-US" sz="1800" i="1" baseline="-25000"/>
              <a:t>s</a:t>
            </a:r>
            <a:endParaRPr lang="en-US" sz="1800" i="1"/>
          </a:p>
        </p:txBody>
      </p:sp>
      <p:sp>
        <p:nvSpPr>
          <p:cNvPr id="6" name="TextBox 5"/>
          <p:cNvSpPr txBox="1">
            <a:spLocks noChangeArrowheads="1"/>
          </p:cNvSpPr>
          <p:nvPr/>
        </p:nvSpPr>
        <p:spPr bwMode="auto">
          <a:xfrm>
            <a:off x="6629400" y="3276600"/>
            <a:ext cx="882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defRPr>
            </a:lvl1pPr>
            <a:lvl2pPr marL="742950" indent="-285750" eaLnBrk="0" hangingPunct="0">
              <a:defRPr sz="2800">
                <a:solidFill>
                  <a:schemeClr val="tx1"/>
                </a:solidFill>
                <a:latin typeface="Times New Roman" panose="02020603050405020304" pitchFamily="18" charset="0"/>
              </a:defRPr>
            </a:lvl2pPr>
            <a:lvl3pPr marL="1143000" indent="-228600" eaLnBrk="0" hangingPunct="0">
              <a:defRPr sz="2800">
                <a:solidFill>
                  <a:schemeClr val="tx1"/>
                </a:solidFill>
                <a:latin typeface="Times New Roman" panose="02020603050405020304" pitchFamily="18" charset="0"/>
              </a:defRPr>
            </a:lvl3pPr>
            <a:lvl4pPr marL="1600200" indent="-228600" eaLnBrk="0" hangingPunct="0">
              <a:defRPr sz="2800">
                <a:solidFill>
                  <a:schemeClr val="tx1"/>
                </a:solidFill>
                <a:latin typeface="Times New Roman" panose="02020603050405020304" pitchFamily="18" charset="0"/>
              </a:defRPr>
            </a:lvl4pPr>
            <a:lvl5pPr marL="2057400" indent="-228600" eaLnBrk="0" hangingPunct="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i="1"/>
              <a:t>H</a:t>
            </a:r>
            <a:r>
              <a:rPr lang="en-US" i="1" baseline="-25000"/>
              <a:t>total</a:t>
            </a:r>
            <a:endParaRPr lang="en-US" i="1"/>
          </a:p>
        </p:txBody>
      </p:sp>
      <p:sp>
        <p:nvSpPr>
          <p:cNvPr id="7" name="TextBox 6"/>
          <p:cNvSpPr txBox="1">
            <a:spLocks noChangeArrowheads="1"/>
          </p:cNvSpPr>
          <p:nvPr/>
        </p:nvSpPr>
        <p:spPr bwMode="auto">
          <a:xfrm>
            <a:off x="1981200" y="3048000"/>
            <a:ext cx="603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defRPr>
            </a:lvl1pPr>
            <a:lvl2pPr marL="742950" indent="-285750" eaLnBrk="0" hangingPunct="0">
              <a:defRPr sz="2800">
                <a:solidFill>
                  <a:schemeClr val="tx1"/>
                </a:solidFill>
                <a:latin typeface="Times New Roman" panose="02020603050405020304" pitchFamily="18" charset="0"/>
              </a:defRPr>
            </a:lvl2pPr>
            <a:lvl3pPr marL="1143000" indent="-228600" eaLnBrk="0" hangingPunct="0">
              <a:defRPr sz="2800">
                <a:solidFill>
                  <a:schemeClr val="tx1"/>
                </a:solidFill>
                <a:latin typeface="Times New Roman" panose="02020603050405020304" pitchFamily="18" charset="0"/>
              </a:defRPr>
            </a:lvl3pPr>
            <a:lvl4pPr marL="1600200" indent="-228600" eaLnBrk="0" hangingPunct="0">
              <a:defRPr sz="2800">
                <a:solidFill>
                  <a:schemeClr val="tx1"/>
                </a:solidFill>
                <a:latin typeface="Times New Roman" panose="02020603050405020304" pitchFamily="18" charset="0"/>
              </a:defRPr>
            </a:lvl4pPr>
            <a:lvl5pPr marL="2057400" indent="-228600" eaLnBrk="0" hangingPunct="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i="1"/>
              <a:t>H</a:t>
            </a:r>
            <a:r>
              <a:rPr lang="en-US" i="1" baseline="-25000"/>
              <a:t>ri</a:t>
            </a:r>
            <a:endParaRPr lang="en-US" i="1"/>
          </a:p>
        </p:txBody>
      </p:sp>
      <p:sp>
        <p:nvSpPr>
          <p:cNvPr id="8" name="TextBox 7"/>
          <p:cNvSpPr txBox="1">
            <a:spLocks noChangeArrowheads="1"/>
          </p:cNvSpPr>
          <p:nvPr/>
        </p:nvSpPr>
        <p:spPr bwMode="auto">
          <a:xfrm>
            <a:off x="762000" y="3200400"/>
            <a:ext cx="635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defRPr>
            </a:lvl1pPr>
            <a:lvl2pPr marL="742950" indent="-285750" eaLnBrk="0" hangingPunct="0">
              <a:defRPr sz="2800">
                <a:solidFill>
                  <a:schemeClr val="tx1"/>
                </a:solidFill>
                <a:latin typeface="Times New Roman" panose="02020603050405020304" pitchFamily="18" charset="0"/>
              </a:defRPr>
            </a:lvl2pPr>
            <a:lvl3pPr marL="1143000" indent="-228600" eaLnBrk="0" hangingPunct="0">
              <a:defRPr sz="2800">
                <a:solidFill>
                  <a:schemeClr val="tx1"/>
                </a:solidFill>
                <a:latin typeface="Times New Roman" panose="02020603050405020304" pitchFamily="18" charset="0"/>
              </a:defRPr>
            </a:lvl3pPr>
            <a:lvl4pPr marL="1600200" indent="-228600" eaLnBrk="0" hangingPunct="0">
              <a:defRPr sz="2800">
                <a:solidFill>
                  <a:schemeClr val="tx1"/>
                </a:solidFill>
                <a:latin typeface="Times New Roman" panose="02020603050405020304" pitchFamily="18" charset="0"/>
              </a:defRPr>
            </a:lvl4pPr>
            <a:lvl5pPr marL="2057400" indent="-228600" eaLnBrk="0" hangingPunct="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i="1"/>
              <a:t>H</a:t>
            </a:r>
            <a:r>
              <a:rPr lang="en-US" i="1" baseline="-25000"/>
              <a:t>re</a:t>
            </a:r>
            <a:endParaRPr lang="en-US" i="1"/>
          </a:p>
        </p:txBody>
      </p:sp>
      <p:sp>
        <p:nvSpPr>
          <p:cNvPr id="9" name="TextBox 8"/>
          <p:cNvSpPr txBox="1">
            <a:spLocks noChangeArrowheads="1"/>
          </p:cNvSpPr>
          <p:nvPr/>
        </p:nvSpPr>
        <p:spPr bwMode="auto">
          <a:xfrm>
            <a:off x="1377950" y="2362200"/>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defRPr>
            </a:lvl1pPr>
            <a:lvl2pPr marL="742950" indent="-285750" eaLnBrk="0" hangingPunct="0">
              <a:defRPr sz="2800">
                <a:solidFill>
                  <a:schemeClr val="tx1"/>
                </a:solidFill>
                <a:latin typeface="Times New Roman" panose="02020603050405020304" pitchFamily="18" charset="0"/>
              </a:defRPr>
            </a:lvl2pPr>
            <a:lvl3pPr marL="1143000" indent="-228600" eaLnBrk="0" hangingPunct="0">
              <a:defRPr sz="2800">
                <a:solidFill>
                  <a:schemeClr val="tx1"/>
                </a:solidFill>
                <a:latin typeface="Times New Roman" panose="02020603050405020304" pitchFamily="18" charset="0"/>
              </a:defRPr>
            </a:lvl3pPr>
            <a:lvl4pPr marL="1600200" indent="-228600" eaLnBrk="0" hangingPunct="0">
              <a:defRPr sz="2800">
                <a:solidFill>
                  <a:schemeClr val="tx1"/>
                </a:solidFill>
                <a:latin typeface="Times New Roman" panose="02020603050405020304" pitchFamily="18" charset="0"/>
              </a:defRPr>
            </a:lvl4pPr>
            <a:lvl5pPr marL="2057400" indent="-228600" eaLnBrk="0" hangingPunct="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i="1"/>
              <a:t>H</a:t>
            </a:r>
            <a:r>
              <a:rPr lang="en-US" i="1" baseline="-25000"/>
              <a:t>m</a:t>
            </a:r>
            <a:endParaRPr lang="en-US" i="1"/>
          </a:p>
        </p:txBody>
      </p:sp>
      <mc:AlternateContent xmlns:mc="http://schemas.openxmlformats.org/markup-compatibility/2006" xmlns:p14="http://schemas.microsoft.com/office/powerpoint/2010/main">
        <mc:Choice Requires="p14">
          <p:contentPart p14:bwMode="auto" r:id="rId3">
            <p14:nvContentPartPr>
              <p14:cNvPr id="6146" name="Ink 5"/>
              <p14:cNvContentPartPr>
                <a14:cpLocks xmlns:a14="http://schemas.microsoft.com/office/drawing/2010/main" noRot="1" noChangeAspect="1" noEditPoints="1" noChangeArrowheads="1" noChangeShapeType="1"/>
              </p14:cNvContentPartPr>
              <p14:nvPr/>
            </p14:nvContentPartPr>
            <p14:xfrm>
              <a:off x="5683250" y="4368800"/>
              <a:ext cx="14288" cy="22225"/>
            </p14:xfrm>
          </p:contentPart>
        </mc:Choice>
        <mc:Fallback xmlns="">
          <p:pic>
            <p:nvPicPr>
              <p:cNvPr id="6146" name="Ink 5"/>
              <p:cNvPicPr>
                <a:picLocks noRot="1" noChangeAspect="1" noEditPoints="1" noChangeArrowheads="1" noChangeShapeType="1"/>
              </p:cNvPicPr>
              <p:nvPr/>
            </p:nvPicPr>
            <p:blipFill>
              <a:blip r:embed="rId4"/>
              <a:stretch>
                <a:fillRect/>
              </a:stretch>
            </p:blipFill>
            <p:spPr>
              <a:xfrm>
                <a:off x="5670748" y="4356254"/>
                <a:ext cx="33220" cy="4122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147" name="Ink 11"/>
              <p14:cNvContentPartPr>
                <a14:cpLocks xmlns:a14="http://schemas.microsoft.com/office/drawing/2010/main" noRot="1" noChangeAspect="1" noEditPoints="1" noChangeArrowheads="1" noChangeShapeType="1"/>
              </p14:cNvContentPartPr>
              <p14:nvPr/>
            </p14:nvContentPartPr>
            <p14:xfrm>
              <a:off x="4090988" y="5240338"/>
              <a:ext cx="1587" cy="1587"/>
            </p14:xfrm>
          </p:contentPart>
        </mc:Choice>
        <mc:Fallback xmlns="">
          <p:pic>
            <p:nvPicPr>
              <p:cNvPr id="6147" name="Ink 11"/>
              <p:cNvPicPr>
                <a:picLocks noRot="1" noChangeAspect="1" noEditPoints="1" noChangeArrowheads="1" noChangeShapeType="1"/>
              </p:cNvPicPr>
              <p:nvPr/>
            </p:nvPicPr>
            <p:blipFill>
              <a:blip r:embed="rId6"/>
              <a:stretch>
                <a:fillRect/>
              </a:stretch>
            </p:blipFill>
            <p:spPr>
              <a:xfrm>
                <a:off x="4049726" y="5199076"/>
                <a:ext cx="84111" cy="8411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148" name="Ink 13"/>
              <p14:cNvContentPartPr>
                <a14:cpLocks xmlns:a14="http://schemas.microsoft.com/office/drawing/2010/main" noRot="1" noChangeAspect="1" noEditPoints="1" noChangeArrowheads="1" noChangeShapeType="1"/>
              </p14:cNvContentPartPr>
              <p14:nvPr/>
            </p14:nvContentPartPr>
            <p14:xfrm>
              <a:off x="5054600" y="3811588"/>
              <a:ext cx="1651000" cy="74612"/>
            </p14:xfrm>
          </p:contentPart>
        </mc:Choice>
        <mc:Fallback xmlns="">
          <p:pic>
            <p:nvPicPr>
              <p:cNvPr id="6148" name="Ink 13"/>
              <p:cNvPicPr>
                <a:picLocks noRot="1" noChangeAspect="1" noEditPoints="1" noChangeArrowheads="1" noChangeShapeType="1"/>
              </p:cNvPicPr>
              <p:nvPr/>
            </p:nvPicPr>
            <p:blipFill>
              <a:blip r:embed="rId8"/>
              <a:stretch>
                <a:fillRect/>
              </a:stretch>
            </p:blipFill>
            <p:spPr>
              <a:xfrm>
                <a:off x="5050260" y="3808589"/>
                <a:ext cx="1666190" cy="8623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149" name="Ink 14"/>
              <p14:cNvContentPartPr>
                <a14:cpLocks xmlns:a14="http://schemas.microsoft.com/office/drawing/2010/main" noRot="1" noChangeAspect="1" noEditPoints="1" noChangeArrowheads="1" noChangeShapeType="1"/>
              </p14:cNvContentPartPr>
              <p14:nvPr/>
            </p14:nvContentPartPr>
            <p14:xfrm>
              <a:off x="4959350" y="4110038"/>
              <a:ext cx="1735138" cy="136525"/>
            </p14:xfrm>
          </p:contentPart>
        </mc:Choice>
        <mc:Fallback xmlns="">
          <p:pic>
            <p:nvPicPr>
              <p:cNvPr id="6149" name="Ink 14"/>
              <p:cNvPicPr>
                <a:picLocks noRot="1" noChangeAspect="1" noEditPoints="1" noChangeArrowheads="1" noChangeShapeType="1"/>
              </p:cNvPicPr>
              <p:nvPr/>
            </p:nvPicPr>
            <p:blipFill>
              <a:blip r:embed="rId10"/>
              <a:stretch>
                <a:fillRect/>
              </a:stretch>
            </p:blipFill>
            <p:spPr>
              <a:xfrm>
                <a:off x="4954307" y="4107273"/>
                <a:ext cx="1749546" cy="14585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150" name="Ink 15"/>
              <p14:cNvContentPartPr>
                <a14:cpLocks xmlns:a14="http://schemas.microsoft.com/office/drawing/2010/main" noRot="1" noChangeAspect="1" noEditPoints="1" noChangeArrowheads="1" noChangeShapeType="1"/>
              </p14:cNvContentPartPr>
              <p14:nvPr/>
            </p14:nvContentPartPr>
            <p14:xfrm>
              <a:off x="5672138" y="3808413"/>
              <a:ext cx="2473325" cy="131762"/>
            </p14:xfrm>
          </p:contentPart>
        </mc:Choice>
        <mc:Fallback xmlns="">
          <p:pic>
            <p:nvPicPr>
              <p:cNvPr id="6150" name="Ink 15"/>
              <p:cNvPicPr>
                <a:picLocks noRot="1" noChangeAspect="1" noEditPoints="1" noChangeArrowheads="1" noChangeShapeType="1"/>
              </p:cNvPicPr>
              <p:nvPr/>
            </p:nvPicPr>
            <p:blipFill>
              <a:blip r:embed="rId12"/>
              <a:stretch>
                <a:fillRect/>
              </a:stretch>
            </p:blipFill>
            <p:spPr>
              <a:xfrm>
                <a:off x="5667452" y="3795167"/>
                <a:ext cx="2491710" cy="149539"/>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151" name="Ink 16"/>
              <p14:cNvContentPartPr>
                <a14:cpLocks xmlns:a14="http://schemas.microsoft.com/office/drawing/2010/main" noRot="1" noChangeAspect="1" noEditPoints="1" noChangeArrowheads="1" noChangeShapeType="1"/>
              </p14:cNvContentPartPr>
              <p14:nvPr/>
            </p14:nvContentPartPr>
            <p14:xfrm>
              <a:off x="7313613" y="3883025"/>
              <a:ext cx="77787" cy="123825"/>
            </p14:xfrm>
          </p:contentPart>
        </mc:Choice>
        <mc:Fallback xmlns="">
          <p:pic>
            <p:nvPicPr>
              <p:cNvPr id="6151" name="Ink 16"/>
              <p:cNvPicPr>
                <a:picLocks noRot="1" noChangeAspect="1" noEditPoints="1" noChangeArrowheads="1" noChangeShapeType="1"/>
              </p:cNvPicPr>
              <p:nvPr/>
            </p:nvPicPr>
            <p:blipFill>
              <a:blip r:embed="rId14"/>
              <a:stretch>
                <a:fillRect/>
              </a:stretch>
            </p:blipFill>
            <p:spPr>
              <a:xfrm>
                <a:off x="7309926" y="3877866"/>
                <a:ext cx="88478" cy="135618"/>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152" name="Ink 17"/>
              <p14:cNvContentPartPr>
                <a14:cpLocks xmlns:a14="http://schemas.microsoft.com/office/drawing/2010/main" noRot="1" noChangeAspect="1" noEditPoints="1" noChangeArrowheads="1" noChangeShapeType="1"/>
              </p14:cNvContentPartPr>
              <p14:nvPr/>
            </p14:nvContentPartPr>
            <p14:xfrm>
              <a:off x="7372350" y="3890963"/>
              <a:ext cx="136525" cy="161925"/>
            </p14:xfrm>
          </p:contentPart>
        </mc:Choice>
        <mc:Fallback xmlns="">
          <p:pic>
            <p:nvPicPr>
              <p:cNvPr id="6152" name="Ink 17"/>
              <p:cNvPicPr>
                <a:picLocks noRot="1" noChangeAspect="1" noEditPoints="1" noChangeArrowheads="1" noChangeShapeType="1"/>
              </p:cNvPicPr>
              <p:nvPr/>
            </p:nvPicPr>
            <p:blipFill>
              <a:blip r:embed="rId16"/>
              <a:stretch>
                <a:fillRect/>
              </a:stretch>
            </p:blipFill>
            <p:spPr>
              <a:xfrm>
                <a:off x="7369828" y="3888444"/>
                <a:ext cx="144090" cy="169482"/>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153" name="Ink 18"/>
              <p14:cNvContentPartPr>
                <a14:cpLocks xmlns:a14="http://schemas.microsoft.com/office/drawing/2010/main" noRot="1" noChangeAspect="1" noEditPoints="1" noChangeArrowheads="1" noChangeShapeType="1"/>
              </p14:cNvContentPartPr>
              <p14:nvPr/>
            </p14:nvContentPartPr>
            <p14:xfrm>
              <a:off x="7364413" y="3895725"/>
              <a:ext cx="52387" cy="468313"/>
            </p14:xfrm>
          </p:contentPart>
        </mc:Choice>
        <mc:Fallback xmlns="">
          <p:pic>
            <p:nvPicPr>
              <p:cNvPr id="6153" name="Ink 18"/>
              <p:cNvPicPr>
                <a:picLocks noRot="1" noChangeAspect="1" noEditPoints="1" noChangeArrowheads="1" noChangeShapeType="1"/>
              </p:cNvPicPr>
              <p:nvPr/>
            </p:nvPicPr>
            <p:blipFill>
              <a:blip r:embed="rId18"/>
              <a:stretch>
                <a:fillRect/>
              </a:stretch>
            </p:blipFill>
            <p:spPr>
              <a:xfrm>
                <a:off x="7356519" y="3886698"/>
                <a:ext cx="71404" cy="48239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154" name="Ink 19"/>
              <p14:cNvContentPartPr>
                <a14:cpLocks xmlns:a14="http://schemas.microsoft.com/office/drawing/2010/main" noRot="1" noChangeAspect="1" noEditPoints="1" noChangeArrowheads="1" noChangeShapeType="1"/>
              </p14:cNvContentPartPr>
              <p14:nvPr/>
            </p14:nvContentPartPr>
            <p14:xfrm>
              <a:off x="7364413" y="4165600"/>
              <a:ext cx="58737" cy="166688"/>
            </p14:xfrm>
          </p:contentPart>
        </mc:Choice>
        <mc:Fallback xmlns="">
          <p:pic>
            <p:nvPicPr>
              <p:cNvPr id="6154" name="Ink 19"/>
              <p:cNvPicPr>
                <a:picLocks noRot="1" noChangeAspect="1" noEditPoints="1" noChangeArrowheads="1" noChangeShapeType="1"/>
              </p:cNvPicPr>
              <p:nvPr/>
            </p:nvPicPr>
            <p:blipFill>
              <a:blip r:embed="rId20"/>
              <a:stretch>
                <a:fillRect/>
              </a:stretch>
            </p:blipFill>
            <p:spPr>
              <a:xfrm>
                <a:off x="7357927" y="4160920"/>
                <a:ext cx="67746" cy="173888"/>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155" name="Ink 20"/>
              <p14:cNvContentPartPr>
                <a14:cpLocks xmlns:a14="http://schemas.microsoft.com/office/drawing/2010/main" noRot="1" noChangeAspect="1" noEditPoints="1" noChangeArrowheads="1" noChangeShapeType="1"/>
              </p14:cNvContentPartPr>
              <p14:nvPr/>
            </p14:nvContentPartPr>
            <p14:xfrm>
              <a:off x="7434263" y="4281488"/>
              <a:ext cx="23812" cy="119062"/>
            </p14:xfrm>
          </p:contentPart>
        </mc:Choice>
        <mc:Fallback xmlns="">
          <p:pic>
            <p:nvPicPr>
              <p:cNvPr id="6155" name="Ink 20"/>
              <p:cNvPicPr>
                <a:picLocks noRot="1" noChangeAspect="1" noEditPoints="1" noChangeArrowheads="1" noChangeShapeType="1"/>
              </p:cNvPicPr>
              <p:nvPr/>
            </p:nvPicPr>
            <p:blipFill>
              <a:blip r:embed="rId22"/>
              <a:stretch>
                <a:fillRect/>
              </a:stretch>
            </p:blipFill>
            <p:spPr>
              <a:xfrm>
                <a:off x="7428130" y="4277891"/>
                <a:ext cx="33553" cy="127335"/>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156" name="Ink 21"/>
              <p14:cNvContentPartPr>
                <a14:cpLocks xmlns:a14="http://schemas.microsoft.com/office/drawing/2010/main" noRot="1" noChangeAspect="1" noEditPoints="1" noChangeArrowheads="1" noChangeShapeType="1"/>
              </p14:cNvContentPartPr>
              <p14:nvPr/>
            </p14:nvContentPartPr>
            <p14:xfrm>
              <a:off x="7620000" y="3975100"/>
              <a:ext cx="33338" cy="246063"/>
            </p14:xfrm>
          </p:contentPart>
        </mc:Choice>
        <mc:Fallback xmlns="">
          <p:pic>
            <p:nvPicPr>
              <p:cNvPr id="6156" name="Ink 21"/>
              <p:cNvPicPr>
                <a:picLocks noRot="1" noChangeAspect="1" noEditPoints="1" noChangeArrowheads="1" noChangeShapeType="1"/>
              </p:cNvPicPr>
              <p:nvPr/>
            </p:nvPicPr>
            <p:blipFill>
              <a:blip r:embed="rId24"/>
              <a:stretch>
                <a:fillRect/>
              </a:stretch>
            </p:blipFill>
            <p:spPr>
              <a:xfrm>
                <a:off x="7614623" y="3969696"/>
                <a:ext cx="42658" cy="25543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157" name="Ink 22"/>
              <p14:cNvContentPartPr>
                <a14:cpLocks xmlns:a14="http://schemas.microsoft.com/office/drawing/2010/main" noRot="1" noChangeAspect="1" noEditPoints="1" noChangeArrowheads="1" noChangeShapeType="1"/>
              </p14:cNvContentPartPr>
              <p14:nvPr/>
            </p14:nvContentPartPr>
            <p14:xfrm>
              <a:off x="7712075" y="3952875"/>
              <a:ext cx="49213" cy="268288"/>
            </p14:xfrm>
          </p:contentPart>
        </mc:Choice>
        <mc:Fallback xmlns="">
          <p:pic>
            <p:nvPicPr>
              <p:cNvPr id="6157" name="Ink 22"/>
              <p:cNvPicPr>
                <a:picLocks noRot="1" noChangeAspect="1" noEditPoints="1" noChangeArrowheads="1" noChangeShapeType="1"/>
              </p:cNvPicPr>
              <p:nvPr/>
            </p:nvPicPr>
            <p:blipFill>
              <a:blip r:embed="rId26"/>
              <a:stretch>
                <a:fillRect/>
              </a:stretch>
            </p:blipFill>
            <p:spPr>
              <a:xfrm>
                <a:off x="7705609" y="3942432"/>
                <a:ext cx="65019" cy="283413"/>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158" name="Ink 23"/>
              <p14:cNvContentPartPr>
                <a14:cpLocks xmlns:a14="http://schemas.microsoft.com/office/drawing/2010/main" noRot="1" noChangeAspect="1" noEditPoints="1" noChangeArrowheads="1" noChangeShapeType="1"/>
              </p14:cNvContentPartPr>
              <p14:nvPr/>
            </p14:nvContentPartPr>
            <p14:xfrm>
              <a:off x="7673975" y="4098925"/>
              <a:ext cx="42863" cy="33338"/>
            </p14:xfrm>
          </p:contentPart>
        </mc:Choice>
        <mc:Fallback xmlns="">
          <p:pic>
            <p:nvPicPr>
              <p:cNvPr id="6158" name="Ink 23"/>
              <p:cNvPicPr>
                <a:picLocks noRot="1" noChangeAspect="1" noEditPoints="1" noChangeArrowheads="1" noChangeShapeType="1"/>
              </p:cNvPicPr>
              <p:nvPr/>
            </p:nvPicPr>
            <p:blipFill>
              <a:blip r:embed="rId28"/>
              <a:stretch>
                <a:fillRect/>
              </a:stretch>
            </p:blipFill>
            <p:spPr>
              <a:xfrm>
                <a:off x="7662809" y="4094669"/>
                <a:ext cx="58351" cy="4858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159" name="Ink 24"/>
              <p14:cNvContentPartPr>
                <a14:cpLocks xmlns:a14="http://schemas.microsoft.com/office/drawing/2010/main" noRot="1" noChangeAspect="1" noEditPoints="1" noChangeArrowheads="1" noChangeShapeType="1"/>
              </p14:cNvContentPartPr>
              <p14:nvPr/>
            </p14:nvContentPartPr>
            <p14:xfrm>
              <a:off x="7834313" y="3981450"/>
              <a:ext cx="115887" cy="214313"/>
            </p14:xfrm>
          </p:contentPart>
        </mc:Choice>
        <mc:Fallback xmlns="">
          <p:pic>
            <p:nvPicPr>
              <p:cNvPr id="6159" name="Ink 24"/>
              <p:cNvPicPr>
                <a:picLocks noRot="1" noChangeAspect="1" noEditPoints="1" noChangeArrowheads="1" noChangeShapeType="1"/>
              </p:cNvPicPr>
              <p:nvPr/>
            </p:nvPicPr>
            <p:blipFill>
              <a:blip r:embed="rId30"/>
              <a:stretch>
                <a:fillRect/>
              </a:stretch>
            </p:blipFill>
            <p:spPr>
              <a:xfrm>
                <a:off x="7828915" y="3969204"/>
                <a:ext cx="133522" cy="239526"/>
              </a:xfrm>
              <a:prstGeom prst="rect">
                <a:avLst/>
              </a:prstGeom>
            </p:spPr>
          </p:pic>
        </mc:Fallback>
      </mc:AlternateContent>
    </p:spTree>
    <p:extLst>
      <p:ext uri="{BB962C8B-B14F-4D97-AF65-F5344CB8AC3E}">
        <p14:creationId xmlns:p14="http://schemas.microsoft.com/office/powerpoint/2010/main" val="3183569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idx="4294967295"/>
          </p:nvPr>
        </p:nvSpPr>
        <p:spPr>
          <a:xfrm>
            <a:off x="457200" y="0"/>
            <a:ext cx="7772400" cy="685800"/>
          </a:xfrm>
        </p:spPr>
        <p:txBody>
          <a:bodyPr/>
          <a:lstStyle/>
          <a:p>
            <a:r>
              <a:rPr lang="en-US" sz="2800" smtClean="0"/>
              <a:t>The suction head</a:t>
            </a:r>
          </a:p>
        </p:txBody>
      </p:sp>
      <p:sp>
        <p:nvSpPr>
          <p:cNvPr id="8197" name="Rectangle 3"/>
          <p:cNvSpPr>
            <a:spLocks noGrp="1" noChangeArrowheads="1"/>
          </p:cNvSpPr>
          <p:nvPr>
            <p:ph type="body" idx="4294967295"/>
          </p:nvPr>
        </p:nvSpPr>
        <p:spPr>
          <a:xfrm>
            <a:off x="0" y="914400"/>
            <a:ext cx="9144000" cy="3048000"/>
          </a:xfrm>
        </p:spPr>
        <p:txBody>
          <a:bodyPr/>
          <a:lstStyle/>
          <a:p>
            <a:pPr>
              <a:lnSpc>
                <a:spcPct val="90000"/>
              </a:lnSpc>
            </a:pPr>
            <a:r>
              <a:rPr lang="en-US" sz="2400" dirty="0" smtClean="0"/>
              <a:t>The suction head </a:t>
            </a:r>
            <a:r>
              <a:rPr lang="en-US" sz="2400" i="1" dirty="0" err="1" smtClean="0"/>
              <a:t>H</a:t>
            </a:r>
            <a:r>
              <a:rPr lang="en-US" sz="2400" i="1" baseline="-25000" dirty="0" err="1" smtClean="0"/>
              <a:t>s</a:t>
            </a:r>
            <a:r>
              <a:rPr lang="en-US" sz="2400" dirty="0" smtClean="0"/>
              <a:t> is the head where the turbine is installed; </a:t>
            </a:r>
          </a:p>
          <a:p>
            <a:pPr>
              <a:lnSpc>
                <a:spcPct val="90000"/>
              </a:lnSpc>
            </a:pPr>
            <a:r>
              <a:rPr lang="en-US" sz="2400" dirty="0" smtClean="0"/>
              <a:t>if the suction head is positive, the mean line of turbine is located above the trail water; </a:t>
            </a:r>
          </a:p>
          <a:p>
            <a:pPr>
              <a:lnSpc>
                <a:spcPct val="90000"/>
              </a:lnSpc>
            </a:pPr>
            <a:r>
              <a:rPr lang="en-US" sz="2400" dirty="0" smtClean="0"/>
              <a:t>if it is negative, the mean line of turbine is located under the trail water. </a:t>
            </a:r>
          </a:p>
          <a:p>
            <a:pPr>
              <a:lnSpc>
                <a:spcPct val="90000"/>
              </a:lnSpc>
            </a:pPr>
            <a:r>
              <a:rPr lang="en-US" sz="2400" dirty="0" smtClean="0"/>
              <a:t>To avoid cavitation, the range of the suction head is limited. </a:t>
            </a:r>
          </a:p>
          <a:p>
            <a:pPr>
              <a:lnSpc>
                <a:spcPct val="90000"/>
              </a:lnSpc>
            </a:pPr>
            <a:r>
              <a:rPr lang="en-US" sz="2400" dirty="0" smtClean="0"/>
              <a:t>The maximum allowed suction head can be calculated using the following equation:</a:t>
            </a:r>
          </a:p>
          <a:p>
            <a:pPr>
              <a:lnSpc>
                <a:spcPct val="90000"/>
              </a:lnSpc>
            </a:pPr>
            <a:endParaRPr lang="en-US" sz="2400" dirty="0" smtClean="0"/>
          </a:p>
        </p:txBody>
      </p:sp>
      <p:graphicFrame>
        <p:nvGraphicFramePr>
          <p:cNvPr id="8194" name="Object 2"/>
          <p:cNvGraphicFramePr>
            <a:graphicFrameLocks noChangeAspect="1"/>
          </p:cNvGraphicFramePr>
          <p:nvPr>
            <p:extLst>
              <p:ext uri="{D42A27DB-BD31-4B8C-83A1-F6EECF244321}">
                <p14:modId xmlns:p14="http://schemas.microsoft.com/office/powerpoint/2010/main" val="1729851131"/>
              </p:ext>
            </p:extLst>
          </p:nvPr>
        </p:nvGraphicFramePr>
        <p:xfrm>
          <a:off x="2286000" y="4114800"/>
          <a:ext cx="4191000" cy="1019175"/>
        </p:xfrm>
        <a:graphic>
          <a:graphicData uri="http://schemas.openxmlformats.org/presentationml/2006/ole">
            <mc:AlternateContent xmlns:mc="http://schemas.openxmlformats.org/markup-compatibility/2006">
              <mc:Choice xmlns:v="urn:schemas-microsoft-com:vml" Requires="v">
                <p:oleObj spid="_x0000_s1044" name="Equation" r:id="rId3" imgW="1828800" imgH="444240" progId="Equation.3">
                  <p:embed/>
                </p:oleObj>
              </mc:Choice>
              <mc:Fallback>
                <p:oleObj name="Equation" r:id="rId3" imgW="1828800" imgH="444240" progId="Equation.3">
                  <p:embed/>
                  <p:pic>
                    <p:nvPicPr>
                      <p:cNvPr id="0" name=""/>
                      <p:cNvPicPr>
                        <a:picLocks noChangeAspect="1" noChangeArrowheads="1"/>
                      </p:cNvPicPr>
                      <p:nvPr/>
                    </p:nvPicPr>
                    <p:blipFill>
                      <a:blip r:embed="rId4"/>
                      <a:srcRect/>
                      <a:stretch>
                        <a:fillRect/>
                      </a:stretch>
                    </p:blipFill>
                    <p:spPr bwMode="auto">
                      <a:xfrm>
                        <a:off x="2286000" y="4114800"/>
                        <a:ext cx="4191000"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3"/>
          <p:cNvGraphicFramePr>
            <a:graphicFrameLocks noChangeAspect="1"/>
          </p:cNvGraphicFramePr>
          <p:nvPr>
            <p:extLst>
              <p:ext uri="{D42A27DB-BD31-4B8C-83A1-F6EECF244321}">
                <p14:modId xmlns:p14="http://schemas.microsoft.com/office/powerpoint/2010/main" val="1515271534"/>
              </p:ext>
            </p:extLst>
          </p:nvPr>
        </p:nvGraphicFramePr>
        <p:xfrm>
          <a:off x="2438400" y="5410200"/>
          <a:ext cx="3810000" cy="1031875"/>
        </p:xfrm>
        <a:graphic>
          <a:graphicData uri="http://schemas.openxmlformats.org/presentationml/2006/ole">
            <mc:AlternateContent xmlns:mc="http://schemas.openxmlformats.org/markup-compatibility/2006">
              <mc:Choice xmlns:v="urn:schemas-microsoft-com:vml" Requires="v">
                <p:oleObj spid="_x0000_s1045" name="Equation" r:id="rId5" imgW="1688760" imgH="457200" progId="Equation.3">
                  <p:embed/>
                </p:oleObj>
              </mc:Choice>
              <mc:Fallback>
                <p:oleObj name="Equation" r:id="rId5" imgW="1688760" imgH="457200" progId="Equation.3">
                  <p:embed/>
                  <p:pic>
                    <p:nvPicPr>
                      <p:cNvPr id="0" name=""/>
                      <p:cNvPicPr>
                        <a:picLocks noChangeAspect="1" noChangeArrowheads="1"/>
                      </p:cNvPicPr>
                      <p:nvPr/>
                    </p:nvPicPr>
                    <p:blipFill>
                      <a:blip r:embed="rId6"/>
                      <a:srcRect/>
                      <a:stretch>
                        <a:fillRect/>
                      </a:stretch>
                    </p:blipFill>
                    <p:spPr bwMode="auto">
                      <a:xfrm>
                        <a:off x="2438400" y="5410200"/>
                        <a:ext cx="381000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7605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Effect transition="in" filter="dissolve">
                                      <p:cBhvr>
                                        <p:cTn id="7" dur="500"/>
                                        <p:tgtEl>
                                          <p:spTgt spid="81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97">
                                            <p:txEl>
                                              <p:pRg st="1" end="1"/>
                                            </p:txEl>
                                          </p:spTgt>
                                        </p:tgtEl>
                                        <p:attrNameLst>
                                          <p:attrName>style.visibility</p:attrName>
                                        </p:attrNameLst>
                                      </p:cBhvr>
                                      <p:to>
                                        <p:strVal val="visible"/>
                                      </p:to>
                                    </p:set>
                                    <p:animEffect transition="in" filter="dissolve">
                                      <p:cBhvr>
                                        <p:cTn id="12" dur="500"/>
                                        <p:tgtEl>
                                          <p:spTgt spid="81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197">
                                            <p:txEl>
                                              <p:pRg st="2" end="2"/>
                                            </p:txEl>
                                          </p:spTgt>
                                        </p:tgtEl>
                                        <p:attrNameLst>
                                          <p:attrName>style.visibility</p:attrName>
                                        </p:attrNameLst>
                                      </p:cBhvr>
                                      <p:to>
                                        <p:strVal val="visible"/>
                                      </p:to>
                                    </p:set>
                                    <p:animEffect transition="in" filter="dissolve">
                                      <p:cBhvr>
                                        <p:cTn id="17" dur="500"/>
                                        <p:tgtEl>
                                          <p:spTgt spid="819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197">
                                            <p:txEl>
                                              <p:pRg st="3" end="3"/>
                                            </p:txEl>
                                          </p:spTgt>
                                        </p:tgtEl>
                                        <p:attrNameLst>
                                          <p:attrName>style.visibility</p:attrName>
                                        </p:attrNameLst>
                                      </p:cBhvr>
                                      <p:to>
                                        <p:strVal val="visible"/>
                                      </p:to>
                                    </p:set>
                                    <p:animEffect transition="in" filter="dissolve">
                                      <p:cBhvr>
                                        <p:cTn id="22" dur="500"/>
                                        <p:tgtEl>
                                          <p:spTgt spid="819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197">
                                            <p:txEl>
                                              <p:pRg st="4" end="4"/>
                                            </p:txEl>
                                          </p:spTgt>
                                        </p:tgtEl>
                                        <p:attrNameLst>
                                          <p:attrName>style.visibility</p:attrName>
                                        </p:attrNameLst>
                                      </p:cBhvr>
                                      <p:to>
                                        <p:strVal val="visible"/>
                                      </p:to>
                                    </p:set>
                                    <p:animEffect transition="in" filter="dissolve">
                                      <p:cBhvr>
                                        <p:cTn id="27" dur="500"/>
                                        <p:tgtEl>
                                          <p:spTgt spid="819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194"/>
                                        </p:tgtEl>
                                        <p:attrNameLst>
                                          <p:attrName>style.visibility</p:attrName>
                                        </p:attrNameLst>
                                      </p:cBhvr>
                                      <p:to>
                                        <p:strVal val="visible"/>
                                      </p:to>
                                    </p:set>
                                    <p:animEffect transition="in" filter="dissolve">
                                      <p:cBhvr>
                                        <p:cTn id="32" dur="500"/>
                                        <p:tgtEl>
                                          <p:spTgt spid="819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8195"/>
                                        </p:tgtEl>
                                        <p:attrNameLst>
                                          <p:attrName>style.visibility</p:attrName>
                                        </p:attrNameLst>
                                      </p:cBhvr>
                                      <p:to>
                                        <p:strVal val="visible"/>
                                      </p:to>
                                    </p:set>
                                    <p:animEffect transition="in" filter="dissolve">
                                      <p:cBhvr>
                                        <p:cTn id="3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533400"/>
            <a:ext cx="7772400" cy="685800"/>
          </a:xfrm>
        </p:spPr>
        <p:txBody>
          <a:bodyPr/>
          <a:lstStyle/>
          <a:p>
            <a:r>
              <a:rPr lang="en-US" sz="2800" b="1" smtClean="0"/>
              <a:t>CAVITATION</a:t>
            </a:r>
            <a:endParaRPr lang="en-US" sz="2800" smtClean="0"/>
          </a:p>
        </p:txBody>
      </p:sp>
      <p:sp>
        <p:nvSpPr>
          <p:cNvPr id="787459" name="Rectangle 3"/>
          <p:cNvSpPr>
            <a:spLocks noGrp="1" noChangeArrowheads="1"/>
          </p:cNvSpPr>
          <p:nvPr>
            <p:ph type="body" idx="1"/>
          </p:nvPr>
        </p:nvSpPr>
        <p:spPr>
          <a:xfrm>
            <a:off x="304800" y="1447800"/>
            <a:ext cx="8534400" cy="4876800"/>
          </a:xfrm>
        </p:spPr>
        <p:txBody>
          <a:bodyPr/>
          <a:lstStyle/>
          <a:p>
            <a:pPr>
              <a:lnSpc>
                <a:spcPct val="80000"/>
              </a:lnSpc>
            </a:pPr>
            <a:r>
              <a:rPr lang="en-US" sz="2400" dirty="0" smtClean="0"/>
              <a:t>Cavitation occurs especially at spots where the pressure is low. </a:t>
            </a:r>
          </a:p>
          <a:p>
            <a:pPr>
              <a:lnSpc>
                <a:spcPct val="80000"/>
              </a:lnSpc>
            </a:pPr>
            <a:r>
              <a:rPr lang="en-US" sz="2400" dirty="0" smtClean="0"/>
              <a:t>In the case of a Kaplan turbine, the inlet of the runner is quite susceptible to it. </a:t>
            </a:r>
          </a:p>
          <a:p>
            <a:pPr>
              <a:lnSpc>
                <a:spcPct val="80000"/>
              </a:lnSpc>
            </a:pPr>
            <a:r>
              <a:rPr lang="en-US" sz="2400" dirty="0" smtClean="0"/>
              <a:t>At parts with a high water flow velocity cavitation might also arise.</a:t>
            </a:r>
          </a:p>
          <a:p>
            <a:pPr>
              <a:lnSpc>
                <a:spcPct val="80000"/>
              </a:lnSpc>
            </a:pPr>
            <a:r>
              <a:rPr lang="en-US" sz="2400" dirty="0" smtClean="0"/>
              <a:t>The major design criteria for blades is : Avoid Cavitation.</a:t>
            </a:r>
          </a:p>
          <a:p>
            <a:pPr>
              <a:lnSpc>
                <a:spcPct val="80000"/>
              </a:lnSpc>
            </a:pPr>
            <a:r>
              <a:rPr lang="en-US" sz="2400" dirty="0" smtClean="0"/>
              <a:t>First it decreases the efficiency and causes crackling noises. </a:t>
            </a:r>
          </a:p>
          <a:p>
            <a:pPr>
              <a:lnSpc>
                <a:spcPct val="80000"/>
              </a:lnSpc>
            </a:pPr>
            <a:r>
              <a:rPr lang="en-US" sz="2400" dirty="0" smtClean="0"/>
              <a:t>The main problem is the wear or rather the damage of the turbine’s parts such as the blades.</a:t>
            </a:r>
          </a:p>
          <a:p>
            <a:pPr>
              <a:lnSpc>
                <a:spcPct val="80000"/>
              </a:lnSpc>
            </a:pPr>
            <a:r>
              <a:rPr lang="en-US" sz="2400" dirty="0" smtClean="0"/>
              <a:t>Cavitation does not just destroy the parts, chemical properties are also lost.</a:t>
            </a:r>
          </a:p>
          <a:p>
            <a:pPr>
              <a:lnSpc>
                <a:spcPct val="80000"/>
              </a:lnSpc>
              <a:buFontTx/>
              <a:buNone/>
            </a:pPr>
            <a:endParaRPr lang="en-US" sz="2400" dirty="0" smtClean="0"/>
          </a:p>
          <a:p>
            <a:pPr>
              <a:lnSpc>
                <a:spcPct val="80000"/>
              </a:lnSpc>
            </a:pPr>
            <a:endParaRPr lang="en-US" sz="2400" dirty="0" smtClean="0"/>
          </a:p>
        </p:txBody>
      </p:sp>
      <mc:AlternateContent xmlns:mc="http://schemas.openxmlformats.org/markup-compatibility/2006" xmlns:p14="http://schemas.microsoft.com/office/powerpoint/2010/main">
        <mc:Choice Requires="p14">
          <p:contentPart p14:bwMode="auto" r:id="rId2">
            <p14:nvContentPartPr>
              <p14:cNvPr id="7170" name="Ink 5"/>
              <p14:cNvContentPartPr>
                <a14:cpLocks xmlns:a14="http://schemas.microsoft.com/office/drawing/2010/main" noRot="1" noChangeAspect="1" noEditPoints="1" noChangeArrowheads="1" noChangeShapeType="1"/>
              </p14:cNvContentPartPr>
              <p14:nvPr/>
            </p14:nvContentPartPr>
            <p14:xfrm>
              <a:off x="8507413" y="960438"/>
              <a:ext cx="14287" cy="9525"/>
            </p14:xfrm>
          </p:contentPart>
        </mc:Choice>
        <mc:Fallback xmlns="">
          <p:pic>
            <p:nvPicPr>
              <p:cNvPr id="7170" name="Ink 5"/>
              <p:cNvPicPr>
                <a:picLocks noRot="1" noChangeAspect="1" noEditPoints="1" noChangeArrowheads="1" noChangeShapeType="1"/>
              </p:cNvPicPr>
              <p:nvPr/>
            </p:nvPicPr>
            <p:blipFill>
              <a:blip r:embed="rId3"/>
              <a:stretch>
                <a:fillRect/>
              </a:stretch>
            </p:blipFill>
            <p:spPr>
              <a:xfrm>
                <a:off x="8502413" y="953634"/>
                <a:ext cx="26431" cy="24833"/>
              </a:xfrm>
              <a:prstGeom prst="rect">
                <a:avLst/>
              </a:prstGeom>
            </p:spPr>
          </p:pic>
        </mc:Fallback>
      </mc:AlternateContent>
    </p:spTree>
    <p:extLst>
      <p:ext uri="{BB962C8B-B14F-4D97-AF65-F5344CB8AC3E}">
        <p14:creationId xmlns:p14="http://schemas.microsoft.com/office/powerpoint/2010/main" val="2259940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7459">
                                            <p:txEl>
                                              <p:pRg st="0" end="0"/>
                                            </p:txEl>
                                          </p:spTgt>
                                        </p:tgtEl>
                                        <p:attrNameLst>
                                          <p:attrName>style.visibility</p:attrName>
                                        </p:attrNameLst>
                                      </p:cBhvr>
                                      <p:to>
                                        <p:strVal val="visible"/>
                                      </p:to>
                                    </p:set>
                                    <p:animEffect transition="in" filter="dissolve">
                                      <p:cBhvr>
                                        <p:cTn id="7" dur="500"/>
                                        <p:tgtEl>
                                          <p:spTgt spid="787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87459">
                                            <p:txEl>
                                              <p:pRg st="1" end="1"/>
                                            </p:txEl>
                                          </p:spTgt>
                                        </p:tgtEl>
                                        <p:attrNameLst>
                                          <p:attrName>style.visibility</p:attrName>
                                        </p:attrNameLst>
                                      </p:cBhvr>
                                      <p:to>
                                        <p:strVal val="visible"/>
                                      </p:to>
                                    </p:set>
                                    <p:animEffect transition="in" filter="dissolve">
                                      <p:cBhvr>
                                        <p:cTn id="12" dur="500"/>
                                        <p:tgtEl>
                                          <p:spTgt spid="787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87459">
                                            <p:txEl>
                                              <p:pRg st="2" end="2"/>
                                            </p:txEl>
                                          </p:spTgt>
                                        </p:tgtEl>
                                        <p:attrNameLst>
                                          <p:attrName>style.visibility</p:attrName>
                                        </p:attrNameLst>
                                      </p:cBhvr>
                                      <p:to>
                                        <p:strVal val="visible"/>
                                      </p:to>
                                    </p:set>
                                    <p:animEffect transition="in" filter="dissolve">
                                      <p:cBhvr>
                                        <p:cTn id="17" dur="500"/>
                                        <p:tgtEl>
                                          <p:spTgt spid="787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7459">
                                            <p:txEl>
                                              <p:pRg st="3" end="3"/>
                                            </p:txEl>
                                          </p:spTgt>
                                        </p:tgtEl>
                                        <p:attrNameLst>
                                          <p:attrName>style.visibility</p:attrName>
                                        </p:attrNameLst>
                                      </p:cBhvr>
                                      <p:to>
                                        <p:strVal val="visible"/>
                                      </p:to>
                                    </p:set>
                                    <p:animEffect transition="in" filter="dissolve">
                                      <p:cBhvr>
                                        <p:cTn id="22" dur="500"/>
                                        <p:tgtEl>
                                          <p:spTgt spid="7874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87459">
                                            <p:txEl>
                                              <p:pRg st="4" end="4"/>
                                            </p:txEl>
                                          </p:spTgt>
                                        </p:tgtEl>
                                        <p:attrNameLst>
                                          <p:attrName>style.visibility</p:attrName>
                                        </p:attrNameLst>
                                      </p:cBhvr>
                                      <p:to>
                                        <p:strVal val="visible"/>
                                      </p:to>
                                    </p:set>
                                    <p:animEffect transition="in" filter="dissolve">
                                      <p:cBhvr>
                                        <p:cTn id="27" dur="500"/>
                                        <p:tgtEl>
                                          <p:spTgt spid="7874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87459">
                                            <p:txEl>
                                              <p:pRg st="5" end="5"/>
                                            </p:txEl>
                                          </p:spTgt>
                                        </p:tgtEl>
                                        <p:attrNameLst>
                                          <p:attrName>style.visibility</p:attrName>
                                        </p:attrNameLst>
                                      </p:cBhvr>
                                      <p:to>
                                        <p:strVal val="visible"/>
                                      </p:to>
                                    </p:set>
                                    <p:animEffect transition="in" filter="dissolve">
                                      <p:cBhvr>
                                        <p:cTn id="32" dur="500"/>
                                        <p:tgtEl>
                                          <p:spTgt spid="7874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87459">
                                            <p:txEl>
                                              <p:pRg st="6" end="6"/>
                                            </p:txEl>
                                          </p:spTgt>
                                        </p:tgtEl>
                                        <p:attrNameLst>
                                          <p:attrName>style.visibility</p:attrName>
                                        </p:attrNameLst>
                                      </p:cBhvr>
                                      <p:to>
                                        <p:strVal val="visible"/>
                                      </p:to>
                                    </p:set>
                                    <p:animEffect transition="in" filter="dissolve">
                                      <p:cBhvr>
                                        <p:cTn id="37" dur="500"/>
                                        <p:tgtEl>
                                          <p:spTgt spid="787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5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0594" name="Object 2"/>
          <p:cNvGraphicFramePr>
            <a:graphicFrameLocks noChangeAspect="1"/>
          </p:cNvGraphicFramePr>
          <p:nvPr/>
        </p:nvGraphicFramePr>
        <p:xfrm>
          <a:off x="0" y="1066800"/>
          <a:ext cx="3859213" cy="4800600"/>
        </p:xfrm>
        <a:graphic>
          <a:graphicData uri="http://schemas.openxmlformats.org/presentationml/2006/ole">
            <mc:AlternateContent xmlns:mc="http://schemas.openxmlformats.org/markup-compatibility/2006">
              <mc:Choice xmlns:v="urn:schemas-microsoft-com:vml" Requires="v">
                <p:oleObj spid="_x0000_s2077" name="Bitmap Image" r:id="rId3" imgW="1486107" imgH="1848108" progId="Paint.Picture">
                  <p:embed/>
                </p:oleObj>
              </mc:Choice>
              <mc:Fallback>
                <p:oleObj name="Bitmap Image" r:id="rId3" imgW="1486107" imgH="184810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66800"/>
                        <a:ext cx="3859213" cy="480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0597" name="Object 5"/>
          <p:cNvGraphicFramePr>
            <a:graphicFrameLocks noChangeAspect="1"/>
          </p:cNvGraphicFramePr>
          <p:nvPr/>
        </p:nvGraphicFramePr>
        <p:xfrm>
          <a:off x="4343400" y="914400"/>
          <a:ext cx="4800600" cy="2216150"/>
        </p:xfrm>
        <a:graphic>
          <a:graphicData uri="http://schemas.openxmlformats.org/presentationml/2006/ole">
            <mc:AlternateContent xmlns:mc="http://schemas.openxmlformats.org/markup-compatibility/2006">
              <mc:Choice xmlns:v="urn:schemas-microsoft-com:vml" Requires="v">
                <p:oleObj spid="_x0000_s2078" name="Bitmap Image" r:id="rId5" imgW="2742857" imgH="1267002" progId="Paint.Picture">
                  <p:embed/>
                </p:oleObj>
              </mc:Choice>
              <mc:Fallback>
                <p:oleObj name="Bitmap Image" r:id="rId5" imgW="2742857" imgH="1267002"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914400"/>
                        <a:ext cx="4800600" cy="2216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1" name="Rectangle 6"/>
          <p:cNvSpPr>
            <a:spLocks noGrp="1" noChangeArrowheads="1"/>
          </p:cNvSpPr>
          <p:nvPr>
            <p:ph type="title" idx="4294967295"/>
          </p:nvPr>
        </p:nvSpPr>
        <p:spPr>
          <a:xfrm>
            <a:off x="762000" y="0"/>
            <a:ext cx="7772400" cy="762000"/>
          </a:xfrm>
        </p:spPr>
        <p:txBody>
          <a:bodyPr/>
          <a:lstStyle/>
          <a:p>
            <a:r>
              <a:rPr lang="en-US" sz="2800" smtClean="0"/>
              <a:t>Design of Guide Wheel</a:t>
            </a:r>
          </a:p>
        </p:txBody>
      </p:sp>
      <p:grpSp>
        <p:nvGrpSpPr>
          <p:cNvPr id="2" name="Group 12"/>
          <p:cNvGrpSpPr>
            <a:grpSpLocks/>
          </p:cNvGrpSpPr>
          <p:nvPr/>
        </p:nvGrpSpPr>
        <p:grpSpPr bwMode="auto">
          <a:xfrm>
            <a:off x="5562600" y="523875"/>
            <a:ext cx="2362200" cy="771525"/>
            <a:chOff x="3504" y="330"/>
            <a:chExt cx="1488" cy="486"/>
          </a:xfrm>
        </p:grpSpPr>
        <p:sp>
          <p:nvSpPr>
            <p:cNvPr id="9225" name="Line 7"/>
            <p:cNvSpPr>
              <a:spLocks noChangeShapeType="1"/>
            </p:cNvSpPr>
            <p:nvPr/>
          </p:nvSpPr>
          <p:spPr bwMode="auto">
            <a:xfrm>
              <a:off x="3504" y="816"/>
              <a:ext cx="14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226" name="Text Box 8"/>
            <p:cNvSpPr txBox="1">
              <a:spLocks noChangeArrowheads="1"/>
            </p:cNvSpPr>
            <p:nvPr/>
          </p:nvSpPr>
          <p:spPr bwMode="auto">
            <a:xfrm>
              <a:off x="4118" y="330"/>
              <a:ext cx="43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defRPr>
              </a:lvl1pPr>
              <a:lvl2pPr marL="742950" indent="-285750" eaLnBrk="0" hangingPunct="0">
                <a:defRPr sz="2800">
                  <a:solidFill>
                    <a:schemeClr val="tx1"/>
                  </a:solidFill>
                  <a:latin typeface="Times New Roman" panose="02020603050405020304" pitchFamily="18" charset="0"/>
                </a:defRPr>
              </a:lvl2pPr>
              <a:lvl3pPr marL="1143000" indent="-228600" eaLnBrk="0" hangingPunct="0">
                <a:defRPr sz="2800">
                  <a:solidFill>
                    <a:schemeClr val="tx1"/>
                  </a:solidFill>
                  <a:latin typeface="Times New Roman" panose="02020603050405020304" pitchFamily="18" charset="0"/>
                </a:defRPr>
              </a:lvl3pPr>
              <a:lvl4pPr marL="1600200" indent="-228600" eaLnBrk="0" hangingPunct="0">
                <a:defRPr sz="2800">
                  <a:solidFill>
                    <a:schemeClr val="tx1"/>
                  </a:solidFill>
                  <a:latin typeface="Times New Roman" panose="02020603050405020304" pitchFamily="18" charset="0"/>
                </a:defRPr>
              </a:lvl4pPr>
              <a:lvl5pPr marL="2057400" indent="-228600" eaLnBrk="0" hangingPunct="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i="1"/>
                <a:t>D</a:t>
              </a:r>
              <a:r>
                <a:rPr lang="en-US" i="1" baseline="-25000"/>
                <a:t>go</a:t>
              </a:r>
              <a:endParaRPr lang="en-US" i="1"/>
            </a:p>
          </p:txBody>
        </p:sp>
      </p:grpSp>
      <p:graphicFrame>
        <p:nvGraphicFramePr>
          <p:cNvPr id="750601" name="Object 9"/>
          <p:cNvGraphicFramePr>
            <a:graphicFrameLocks noChangeAspect="1"/>
          </p:cNvGraphicFramePr>
          <p:nvPr/>
        </p:nvGraphicFramePr>
        <p:xfrm>
          <a:off x="3886200" y="3200400"/>
          <a:ext cx="3581400" cy="1333500"/>
        </p:xfrm>
        <a:graphic>
          <a:graphicData uri="http://schemas.openxmlformats.org/presentationml/2006/ole">
            <mc:AlternateContent xmlns:mc="http://schemas.openxmlformats.org/markup-compatibility/2006">
              <mc:Choice xmlns:v="urn:schemas-microsoft-com:vml" Requires="v">
                <p:oleObj spid="_x0000_s2079" name="Equation" r:id="rId7" imgW="1193760" imgH="444240" progId="Equation.3">
                  <p:embed/>
                </p:oleObj>
              </mc:Choice>
              <mc:Fallback>
                <p:oleObj name="Equation" r:id="rId7" imgW="119376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3200400"/>
                        <a:ext cx="358140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0602" name="Text Box 10"/>
          <p:cNvSpPr txBox="1">
            <a:spLocks noChangeArrowheads="1"/>
          </p:cNvSpPr>
          <p:nvPr/>
        </p:nvSpPr>
        <p:spPr bwMode="auto">
          <a:xfrm>
            <a:off x="3413125" y="4495800"/>
            <a:ext cx="57308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defRPr>
            </a:lvl1pPr>
            <a:lvl2pPr marL="742950" indent="-285750" eaLnBrk="0" hangingPunct="0">
              <a:defRPr sz="2800">
                <a:solidFill>
                  <a:schemeClr val="tx1"/>
                </a:solidFill>
                <a:latin typeface="Times New Roman" panose="02020603050405020304" pitchFamily="18" charset="0"/>
              </a:defRPr>
            </a:lvl2pPr>
            <a:lvl3pPr marL="1143000" indent="-228600" eaLnBrk="0" hangingPunct="0">
              <a:defRPr sz="2800">
                <a:solidFill>
                  <a:schemeClr val="tx1"/>
                </a:solidFill>
                <a:latin typeface="Times New Roman" panose="02020603050405020304" pitchFamily="18" charset="0"/>
              </a:defRPr>
            </a:lvl3pPr>
            <a:lvl4pPr marL="1600200" indent="-228600" eaLnBrk="0" hangingPunct="0">
              <a:defRPr sz="2800">
                <a:solidFill>
                  <a:schemeClr val="tx1"/>
                </a:solidFill>
                <a:latin typeface="Times New Roman" panose="02020603050405020304" pitchFamily="18" charset="0"/>
              </a:defRPr>
            </a:lvl4pPr>
            <a:lvl5pPr marL="2057400" indent="-228600" eaLnBrk="0" hangingPunct="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i="1"/>
              <a:t>k</a:t>
            </a:r>
            <a:r>
              <a:rPr lang="en-US" i="1" baseline="-25000"/>
              <a:t>ug</a:t>
            </a:r>
            <a:r>
              <a:rPr lang="en-US" i="1"/>
              <a:t> 1.3 to 2.25 : </a:t>
            </a:r>
            <a:r>
              <a:rPr lang="en-US"/>
              <a:t>Higher values for high specific speeds</a:t>
            </a:r>
          </a:p>
        </p:txBody>
      </p:sp>
      <p:sp>
        <p:nvSpPr>
          <p:cNvPr id="750603" name="Text Box 11"/>
          <p:cNvSpPr txBox="1">
            <a:spLocks noChangeArrowheads="1"/>
          </p:cNvSpPr>
          <p:nvPr/>
        </p:nvSpPr>
        <p:spPr bwMode="auto">
          <a:xfrm>
            <a:off x="212725" y="5781675"/>
            <a:ext cx="89312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defRPr>
            </a:lvl1pPr>
            <a:lvl2pPr marL="742950" indent="-285750" eaLnBrk="0" hangingPunct="0">
              <a:defRPr sz="2800">
                <a:solidFill>
                  <a:schemeClr val="tx1"/>
                </a:solidFill>
                <a:latin typeface="Times New Roman" panose="02020603050405020304" pitchFamily="18" charset="0"/>
              </a:defRPr>
            </a:lvl2pPr>
            <a:lvl3pPr marL="1143000" indent="-228600" eaLnBrk="0" hangingPunct="0">
              <a:defRPr sz="2800">
                <a:solidFill>
                  <a:schemeClr val="tx1"/>
                </a:solidFill>
                <a:latin typeface="Times New Roman" panose="02020603050405020304" pitchFamily="18" charset="0"/>
              </a:defRPr>
            </a:lvl3pPr>
            <a:lvl4pPr marL="1600200" indent="-228600" eaLnBrk="0" hangingPunct="0">
              <a:defRPr sz="2800">
                <a:solidFill>
                  <a:schemeClr val="tx1"/>
                </a:solidFill>
                <a:latin typeface="Times New Roman" panose="02020603050405020304" pitchFamily="18" charset="0"/>
              </a:defRPr>
            </a:lvl4pPr>
            <a:lvl5pPr marL="2057400" indent="-228600" eaLnBrk="0" hangingPunct="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a:t>Number of guide vanes : 8 to 24 : Higher number of vanes for large diameter of guide wheel.</a:t>
            </a:r>
          </a:p>
        </p:txBody>
      </p:sp>
    </p:spTree>
    <p:extLst>
      <p:ext uri="{BB962C8B-B14F-4D97-AF65-F5344CB8AC3E}">
        <p14:creationId xmlns:p14="http://schemas.microsoft.com/office/powerpoint/2010/main" val="2065934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50594"/>
                                        </p:tgtEl>
                                        <p:attrNameLst>
                                          <p:attrName>style.visibility</p:attrName>
                                        </p:attrNameLst>
                                      </p:cBhvr>
                                      <p:to>
                                        <p:strVal val="visible"/>
                                      </p:to>
                                    </p:set>
                                    <p:animEffect transition="in" filter="dissolve">
                                      <p:cBhvr>
                                        <p:cTn id="7" dur="500"/>
                                        <p:tgtEl>
                                          <p:spTgt spid="7505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50597"/>
                                        </p:tgtEl>
                                        <p:attrNameLst>
                                          <p:attrName>style.visibility</p:attrName>
                                        </p:attrNameLst>
                                      </p:cBhvr>
                                      <p:to>
                                        <p:strVal val="visible"/>
                                      </p:to>
                                    </p:set>
                                    <p:animEffect transition="in" filter="dissolve">
                                      <p:cBhvr>
                                        <p:cTn id="12" dur="500"/>
                                        <p:tgtEl>
                                          <p:spTgt spid="7505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50601"/>
                                        </p:tgtEl>
                                        <p:attrNameLst>
                                          <p:attrName>style.visibility</p:attrName>
                                        </p:attrNameLst>
                                      </p:cBhvr>
                                      <p:to>
                                        <p:strVal val="visible"/>
                                      </p:to>
                                    </p:set>
                                    <p:animEffect transition="in" filter="dissolve">
                                      <p:cBhvr>
                                        <p:cTn id="22" dur="500"/>
                                        <p:tgtEl>
                                          <p:spTgt spid="7506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50602"/>
                                        </p:tgtEl>
                                        <p:attrNameLst>
                                          <p:attrName>style.visibility</p:attrName>
                                        </p:attrNameLst>
                                      </p:cBhvr>
                                      <p:to>
                                        <p:strVal val="visible"/>
                                      </p:to>
                                    </p:set>
                                    <p:animEffect transition="in" filter="dissolve">
                                      <p:cBhvr>
                                        <p:cTn id="27" dur="500"/>
                                        <p:tgtEl>
                                          <p:spTgt spid="7506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50603"/>
                                        </p:tgtEl>
                                        <p:attrNameLst>
                                          <p:attrName>style.visibility</p:attrName>
                                        </p:attrNameLst>
                                      </p:cBhvr>
                                      <p:to>
                                        <p:strVal val="visible"/>
                                      </p:to>
                                    </p:set>
                                    <p:animEffect transition="in" filter="dissolve">
                                      <p:cBhvr>
                                        <p:cTn id="32" dur="500"/>
                                        <p:tgtEl>
                                          <p:spTgt spid="750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602" grpId="0"/>
      <p:bldP spid="75060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4"/>
          <p:cNvGraphicFramePr>
            <a:graphicFrameLocks noChangeAspect="1"/>
          </p:cNvGraphicFramePr>
          <p:nvPr/>
        </p:nvGraphicFramePr>
        <p:xfrm>
          <a:off x="1981200" y="1171575"/>
          <a:ext cx="5867400" cy="5686425"/>
        </p:xfrm>
        <a:graphic>
          <a:graphicData uri="http://schemas.openxmlformats.org/presentationml/2006/ole">
            <mc:AlternateContent xmlns:mc="http://schemas.openxmlformats.org/markup-compatibility/2006">
              <mc:Choice xmlns:v="urn:schemas-microsoft-com:vml" Requires="v">
                <p:oleObj spid="_x0000_s3083" name="Bitmap Image" r:id="rId3" imgW="1857143" imgH="1800476" progId="Paint.Picture">
                  <p:embed/>
                </p:oleObj>
              </mc:Choice>
              <mc:Fallback>
                <p:oleObj name="Bitmap Image" r:id="rId3" imgW="1857143" imgH="180047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171575"/>
                        <a:ext cx="5867400" cy="5686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3" name="Rectangle 6"/>
          <p:cNvSpPr>
            <a:spLocks noGrp="1" noChangeArrowheads="1"/>
          </p:cNvSpPr>
          <p:nvPr>
            <p:ph type="title"/>
          </p:nvPr>
        </p:nvSpPr>
        <p:spPr>
          <a:xfrm>
            <a:off x="762000" y="0"/>
            <a:ext cx="7772400" cy="1143000"/>
          </a:xfrm>
        </p:spPr>
        <p:txBody>
          <a:bodyPr/>
          <a:lstStyle/>
          <a:p>
            <a:r>
              <a:rPr lang="en-US" sz="2800" smtClean="0"/>
              <a:t>Outlines of Kaplan Runner</a:t>
            </a:r>
          </a:p>
        </p:txBody>
      </p:sp>
      <p:sp>
        <p:nvSpPr>
          <p:cNvPr id="736265" name="Line 9"/>
          <p:cNvSpPr>
            <a:spLocks noChangeShapeType="1"/>
          </p:cNvSpPr>
          <p:nvPr/>
        </p:nvSpPr>
        <p:spPr bwMode="auto">
          <a:xfrm flipH="1" flipV="1">
            <a:off x="6096000" y="2209800"/>
            <a:ext cx="5334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36266" name="Text Box 10"/>
          <p:cNvSpPr txBox="1">
            <a:spLocks noChangeArrowheads="1"/>
          </p:cNvSpPr>
          <p:nvPr/>
        </p:nvSpPr>
        <p:spPr bwMode="auto">
          <a:xfrm>
            <a:off x="6400800" y="3352800"/>
            <a:ext cx="2403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defRPr>
            </a:lvl1pPr>
            <a:lvl2pPr marL="742950" indent="-285750" eaLnBrk="0" hangingPunct="0">
              <a:defRPr sz="2800">
                <a:solidFill>
                  <a:schemeClr val="tx1"/>
                </a:solidFill>
                <a:latin typeface="Times New Roman" panose="02020603050405020304" pitchFamily="18" charset="0"/>
              </a:defRPr>
            </a:lvl2pPr>
            <a:lvl3pPr marL="1143000" indent="-228600" eaLnBrk="0" hangingPunct="0">
              <a:defRPr sz="2800">
                <a:solidFill>
                  <a:schemeClr val="tx1"/>
                </a:solidFill>
                <a:latin typeface="Times New Roman" panose="02020603050405020304" pitchFamily="18" charset="0"/>
              </a:defRPr>
            </a:lvl3pPr>
            <a:lvl4pPr marL="1600200" indent="-228600" eaLnBrk="0" hangingPunct="0">
              <a:defRPr sz="2800">
                <a:solidFill>
                  <a:schemeClr val="tx1"/>
                </a:solidFill>
                <a:latin typeface="Times New Roman" panose="02020603050405020304" pitchFamily="18" charset="0"/>
              </a:defRPr>
            </a:lvl4pPr>
            <a:lvl5pPr marL="2057400" indent="-228600" eaLnBrk="0" hangingPunct="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a:t>Whirl Chamber</a:t>
            </a:r>
          </a:p>
        </p:txBody>
      </p:sp>
      <p:sp>
        <p:nvSpPr>
          <p:cNvPr id="736267" name="Line 11"/>
          <p:cNvSpPr>
            <a:spLocks noChangeShapeType="1"/>
          </p:cNvSpPr>
          <p:nvPr/>
        </p:nvSpPr>
        <p:spPr bwMode="auto">
          <a:xfrm flipV="1">
            <a:off x="838200" y="2133600"/>
            <a:ext cx="21336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36268" name="Text Box 12"/>
          <p:cNvSpPr txBox="1">
            <a:spLocks noChangeArrowheads="1"/>
          </p:cNvSpPr>
          <p:nvPr/>
        </p:nvSpPr>
        <p:spPr bwMode="auto">
          <a:xfrm>
            <a:off x="609600" y="3429000"/>
            <a:ext cx="2028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defRPr>
            </a:lvl1pPr>
            <a:lvl2pPr marL="742950" indent="-285750" eaLnBrk="0" hangingPunct="0">
              <a:defRPr sz="2800">
                <a:solidFill>
                  <a:schemeClr val="tx1"/>
                </a:solidFill>
                <a:latin typeface="Times New Roman" panose="02020603050405020304" pitchFamily="18" charset="0"/>
              </a:defRPr>
            </a:lvl2pPr>
            <a:lvl3pPr marL="1143000" indent="-228600" eaLnBrk="0" hangingPunct="0">
              <a:defRPr sz="2800">
                <a:solidFill>
                  <a:schemeClr val="tx1"/>
                </a:solidFill>
                <a:latin typeface="Times New Roman" panose="02020603050405020304" pitchFamily="18" charset="0"/>
              </a:defRPr>
            </a:lvl3pPr>
            <a:lvl4pPr marL="1600200" indent="-228600" eaLnBrk="0" hangingPunct="0">
              <a:defRPr sz="2800">
                <a:solidFill>
                  <a:schemeClr val="tx1"/>
                </a:solidFill>
                <a:latin typeface="Times New Roman" panose="02020603050405020304" pitchFamily="18" charset="0"/>
              </a:defRPr>
            </a:lvl4pPr>
            <a:lvl5pPr marL="2057400" indent="-228600" eaLnBrk="0" hangingPunct="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a:t>Guide Vanes</a:t>
            </a:r>
          </a:p>
        </p:txBody>
      </p:sp>
      <p:grpSp>
        <p:nvGrpSpPr>
          <p:cNvPr id="2" name="Group 16"/>
          <p:cNvGrpSpPr>
            <a:grpSpLocks/>
          </p:cNvGrpSpPr>
          <p:nvPr/>
        </p:nvGrpSpPr>
        <p:grpSpPr bwMode="auto">
          <a:xfrm>
            <a:off x="3260725" y="1600200"/>
            <a:ext cx="854075" cy="1509713"/>
            <a:chOff x="2054" y="1008"/>
            <a:chExt cx="538" cy="951"/>
          </a:xfrm>
        </p:grpSpPr>
        <p:sp>
          <p:nvSpPr>
            <p:cNvPr id="10250" name="Line 7"/>
            <p:cNvSpPr>
              <a:spLocks noChangeShapeType="1"/>
            </p:cNvSpPr>
            <p:nvPr/>
          </p:nvSpPr>
          <p:spPr bwMode="auto">
            <a:xfrm>
              <a:off x="2064" y="1680"/>
              <a:ext cx="528"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251" name="Line 8"/>
            <p:cNvSpPr>
              <a:spLocks noChangeShapeType="1"/>
            </p:cNvSpPr>
            <p:nvPr/>
          </p:nvSpPr>
          <p:spPr bwMode="auto">
            <a:xfrm>
              <a:off x="2064" y="1008"/>
              <a:ext cx="0" cy="67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252" name="Text Box 13"/>
            <p:cNvSpPr txBox="1">
              <a:spLocks noChangeArrowheads="1"/>
            </p:cNvSpPr>
            <p:nvPr/>
          </p:nvSpPr>
          <p:spPr bwMode="auto">
            <a:xfrm>
              <a:off x="2054" y="114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defRPr>
              </a:lvl1pPr>
              <a:lvl2pPr marL="742950" indent="-285750" eaLnBrk="0" hangingPunct="0">
                <a:defRPr sz="2800">
                  <a:solidFill>
                    <a:schemeClr val="tx1"/>
                  </a:solidFill>
                  <a:latin typeface="Times New Roman" panose="02020603050405020304" pitchFamily="18" charset="0"/>
                </a:defRPr>
              </a:lvl2pPr>
              <a:lvl3pPr marL="1143000" indent="-228600" eaLnBrk="0" hangingPunct="0">
                <a:defRPr sz="2800">
                  <a:solidFill>
                    <a:schemeClr val="tx1"/>
                  </a:solidFill>
                  <a:latin typeface="Times New Roman" panose="02020603050405020304" pitchFamily="18" charset="0"/>
                </a:defRPr>
              </a:lvl3pPr>
              <a:lvl4pPr marL="1600200" indent="-228600" eaLnBrk="0" hangingPunct="0">
                <a:defRPr sz="2800">
                  <a:solidFill>
                    <a:schemeClr val="tx1"/>
                  </a:solidFill>
                  <a:latin typeface="Times New Roman" panose="02020603050405020304" pitchFamily="18" charset="0"/>
                </a:defRPr>
              </a:lvl4pPr>
              <a:lvl5pPr marL="2057400" indent="-228600" eaLnBrk="0" hangingPunct="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i="1"/>
                <a:t>a</a:t>
              </a:r>
            </a:p>
          </p:txBody>
        </p:sp>
        <p:sp>
          <p:nvSpPr>
            <p:cNvPr id="10253" name="Text Box 14"/>
            <p:cNvSpPr txBox="1">
              <a:spLocks noChangeArrowheads="1"/>
            </p:cNvSpPr>
            <p:nvPr/>
          </p:nvSpPr>
          <p:spPr bwMode="auto">
            <a:xfrm>
              <a:off x="2208" y="163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defRPr>
              </a:lvl1pPr>
              <a:lvl2pPr marL="742950" indent="-285750" eaLnBrk="0" hangingPunct="0">
                <a:defRPr sz="2800">
                  <a:solidFill>
                    <a:schemeClr val="tx1"/>
                  </a:solidFill>
                  <a:latin typeface="Times New Roman" panose="02020603050405020304" pitchFamily="18" charset="0"/>
                </a:defRPr>
              </a:lvl2pPr>
              <a:lvl3pPr marL="1143000" indent="-228600" eaLnBrk="0" hangingPunct="0">
                <a:defRPr sz="2800">
                  <a:solidFill>
                    <a:schemeClr val="tx1"/>
                  </a:solidFill>
                  <a:latin typeface="Times New Roman" panose="02020603050405020304" pitchFamily="18" charset="0"/>
                </a:defRPr>
              </a:lvl3pPr>
              <a:lvl4pPr marL="1600200" indent="-228600" eaLnBrk="0" hangingPunct="0">
                <a:defRPr sz="2800">
                  <a:solidFill>
                    <a:schemeClr val="tx1"/>
                  </a:solidFill>
                  <a:latin typeface="Times New Roman" panose="02020603050405020304" pitchFamily="18" charset="0"/>
                </a:defRPr>
              </a:lvl4pPr>
              <a:lvl5pPr marL="2057400" indent="-228600" eaLnBrk="0" hangingPunct="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i="1"/>
                <a:t>b</a:t>
              </a:r>
            </a:p>
          </p:txBody>
        </p:sp>
      </p:grpSp>
      <p:sp>
        <p:nvSpPr>
          <p:cNvPr id="736271" name="Text Box 15"/>
          <p:cNvSpPr txBox="1">
            <a:spLocks noChangeArrowheads="1"/>
          </p:cNvSpPr>
          <p:nvPr/>
        </p:nvSpPr>
        <p:spPr bwMode="auto">
          <a:xfrm>
            <a:off x="0" y="4572000"/>
            <a:ext cx="8839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defRPr>
            </a:lvl1pPr>
            <a:lvl2pPr marL="742950" indent="-285750" eaLnBrk="0" hangingPunct="0">
              <a:defRPr sz="2800">
                <a:solidFill>
                  <a:schemeClr val="tx1"/>
                </a:solidFill>
                <a:latin typeface="Times New Roman" panose="02020603050405020304" pitchFamily="18" charset="0"/>
              </a:defRPr>
            </a:lvl2pPr>
            <a:lvl3pPr marL="1143000" indent="-228600" eaLnBrk="0" hangingPunct="0">
              <a:defRPr sz="2800">
                <a:solidFill>
                  <a:schemeClr val="tx1"/>
                </a:solidFill>
                <a:latin typeface="Times New Roman" panose="02020603050405020304" pitchFamily="18" charset="0"/>
              </a:defRPr>
            </a:lvl3pPr>
            <a:lvl4pPr marL="1600200" indent="-228600" eaLnBrk="0" hangingPunct="0">
              <a:defRPr sz="2800">
                <a:solidFill>
                  <a:schemeClr val="tx1"/>
                </a:solidFill>
                <a:latin typeface="Times New Roman" panose="02020603050405020304" pitchFamily="18" charset="0"/>
              </a:defRPr>
            </a:lvl4pPr>
            <a:lvl5pPr marL="2057400" indent="-228600" eaLnBrk="0" hangingPunct="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a:t>The space between guide wheel outlet and kaplan runner is known as Whirl Chamber.</a:t>
            </a:r>
          </a:p>
          <a:p>
            <a:pPr eaLnBrk="1" hangingPunct="1"/>
            <a:endParaRPr lang="en-US"/>
          </a:p>
          <a:p>
            <a:pPr eaLnBrk="1" hangingPunct="1"/>
            <a:r>
              <a:rPr lang="en-US" i="1"/>
              <a:t>a=0.13 D</a:t>
            </a:r>
            <a:r>
              <a:rPr lang="en-US" i="1" baseline="-25000"/>
              <a:t>runner</a:t>
            </a:r>
            <a:r>
              <a:rPr lang="en-US" i="1"/>
              <a:t> &amp; b=0.16 to 0.2 D</a:t>
            </a:r>
            <a:r>
              <a:rPr lang="en-US" i="1" baseline="-25000"/>
              <a:t>runner</a:t>
            </a:r>
            <a:r>
              <a:rPr lang="en-US" i="1"/>
              <a:t>.</a:t>
            </a:r>
            <a:endParaRPr lang="en-US" i="1" baseline="-25000"/>
          </a:p>
        </p:txBody>
      </p:sp>
    </p:spTree>
    <p:extLst>
      <p:ext uri="{BB962C8B-B14F-4D97-AF65-F5344CB8AC3E}">
        <p14:creationId xmlns:p14="http://schemas.microsoft.com/office/powerpoint/2010/main" val="2803290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6265"/>
                                        </p:tgtEl>
                                        <p:attrNameLst>
                                          <p:attrName>style.visibility</p:attrName>
                                        </p:attrNameLst>
                                      </p:cBhvr>
                                      <p:to>
                                        <p:strVal val="visible"/>
                                      </p:to>
                                    </p:set>
                                    <p:animEffect transition="in" filter="dissolve">
                                      <p:cBhvr>
                                        <p:cTn id="7" dur="500"/>
                                        <p:tgtEl>
                                          <p:spTgt spid="73626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36266"/>
                                        </p:tgtEl>
                                        <p:attrNameLst>
                                          <p:attrName>style.visibility</p:attrName>
                                        </p:attrNameLst>
                                      </p:cBhvr>
                                      <p:to>
                                        <p:strVal val="visible"/>
                                      </p:to>
                                    </p:set>
                                    <p:animEffect transition="in" filter="dissolve">
                                      <p:cBhvr>
                                        <p:cTn id="10" dur="500"/>
                                        <p:tgtEl>
                                          <p:spTgt spid="73626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36267"/>
                                        </p:tgtEl>
                                        <p:attrNameLst>
                                          <p:attrName>style.visibility</p:attrName>
                                        </p:attrNameLst>
                                      </p:cBhvr>
                                      <p:to>
                                        <p:strVal val="visible"/>
                                      </p:to>
                                    </p:set>
                                    <p:animEffect transition="in" filter="dissolve">
                                      <p:cBhvr>
                                        <p:cTn id="15" dur="500"/>
                                        <p:tgtEl>
                                          <p:spTgt spid="73626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36268"/>
                                        </p:tgtEl>
                                        <p:attrNameLst>
                                          <p:attrName>style.visibility</p:attrName>
                                        </p:attrNameLst>
                                      </p:cBhvr>
                                      <p:to>
                                        <p:strVal val="visible"/>
                                      </p:to>
                                    </p:set>
                                    <p:animEffect transition="in" filter="dissolve">
                                      <p:cBhvr>
                                        <p:cTn id="18" dur="500"/>
                                        <p:tgtEl>
                                          <p:spTgt spid="73626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36271"/>
                                        </p:tgtEl>
                                        <p:attrNameLst>
                                          <p:attrName>style.visibility</p:attrName>
                                        </p:attrNameLst>
                                      </p:cBhvr>
                                      <p:to>
                                        <p:strVal val="visible"/>
                                      </p:to>
                                    </p:set>
                                    <p:animEffect transition="in" filter="dissolve">
                                      <p:cBhvr>
                                        <p:cTn id="28" dur="500"/>
                                        <p:tgtEl>
                                          <p:spTgt spid="736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5" grpId="0" animBg="1"/>
      <p:bldP spid="736266" grpId="0"/>
      <p:bldP spid="736267" grpId="0" animBg="1"/>
      <p:bldP spid="736268" grpId="0"/>
      <p:bldP spid="73627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914400" y="304800"/>
            <a:ext cx="7772400" cy="838200"/>
          </a:xfrm>
        </p:spPr>
        <p:txBody>
          <a:bodyPr/>
          <a:lstStyle/>
          <a:p>
            <a:r>
              <a:rPr lang="en-US" sz="2800" smtClean="0"/>
              <a:t>Design of Kaplan Runner</a:t>
            </a:r>
          </a:p>
        </p:txBody>
      </p:sp>
      <p:graphicFrame>
        <p:nvGraphicFramePr>
          <p:cNvPr id="11266" name="Object 4"/>
          <p:cNvGraphicFramePr>
            <a:graphicFrameLocks noChangeAspect="1"/>
          </p:cNvGraphicFramePr>
          <p:nvPr/>
        </p:nvGraphicFramePr>
        <p:xfrm>
          <a:off x="0" y="1295400"/>
          <a:ext cx="5676900" cy="4933950"/>
        </p:xfrm>
        <a:graphic>
          <a:graphicData uri="http://schemas.openxmlformats.org/presentationml/2006/ole">
            <mc:AlternateContent xmlns:mc="http://schemas.openxmlformats.org/markup-compatibility/2006">
              <mc:Choice xmlns:v="urn:schemas-microsoft-com:vml" Requires="v">
                <p:oleObj spid="_x0000_s4107" name="Bitmap Image" r:id="rId3" imgW="5676190" imgH="4933333" progId="Paint.Picture">
                  <p:embed/>
                </p:oleObj>
              </mc:Choice>
              <mc:Fallback>
                <p:oleObj name="Bitmap Image" r:id="rId3" imgW="5676190" imgH="493333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5676900" cy="4933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3"/>
          <p:cNvGrpSpPr>
            <a:grpSpLocks/>
          </p:cNvGrpSpPr>
          <p:nvPr/>
        </p:nvGrpSpPr>
        <p:grpSpPr bwMode="auto">
          <a:xfrm>
            <a:off x="304800" y="2514600"/>
            <a:ext cx="5334000" cy="2514600"/>
            <a:chOff x="192" y="1584"/>
            <a:chExt cx="3360" cy="1584"/>
          </a:xfrm>
        </p:grpSpPr>
        <p:sp>
          <p:nvSpPr>
            <p:cNvPr id="11274" name="Line 5"/>
            <p:cNvSpPr>
              <a:spLocks noChangeShapeType="1"/>
            </p:cNvSpPr>
            <p:nvPr/>
          </p:nvSpPr>
          <p:spPr bwMode="auto">
            <a:xfrm>
              <a:off x="192" y="1584"/>
              <a:ext cx="0" cy="14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1275" name="Line 6"/>
            <p:cNvSpPr>
              <a:spLocks noChangeShapeType="1"/>
            </p:cNvSpPr>
            <p:nvPr/>
          </p:nvSpPr>
          <p:spPr bwMode="auto">
            <a:xfrm>
              <a:off x="3552" y="1680"/>
              <a:ext cx="0" cy="14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1276" name="Line 7"/>
            <p:cNvSpPr>
              <a:spLocks noChangeShapeType="1"/>
            </p:cNvSpPr>
            <p:nvPr/>
          </p:nvSpPr>
          <p:spPr bwMode="auto">
            <a:xfrm>
              <a:off x="192" y="2496"/>
              <a:ext cx="336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1277" name="Text Box 11"/>
            <p:cNvSpPr txBox="1">
              <a:spLocks noChangeArrowheads="1"/>
            </p:cNvSpPr>
            <p:nvPr/>
          </p:nvSpPr>
          <p:spPr bwMode="auto">
            <a:xfrm>
              <a:off x="2774" y="2490"/>
              <a:ext cx="6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defRPr>
              </a:lvl1pPr>
              <a:lvl2pPr marL="742950" indent="-285750" eaLnBrk="0" hangingPunct="0">
                <a:defRPr sz="2800">
                  <a:solidFill>
                    <a:schemeClr val="tx1"/>
                  </a:solidFill>
                  <a:latin typeface="Times New Roman" panose="02020603050405020304" pitchFamily="18" charset="0"/>
                </a:defRPr>
              </a:lvl2pPr>
              <a:lvl3pPr marL="1143000" indent="-228600" eaLnBrk="0" hangingPunct="0">
                <a:defRPr sz="2800">
                  <a:solidFill>
                    <a:schemeClr val="tx1"/>
                  </a:solidFill>
                  <a:latin typeface="Times New Roman" panose="02020603050405020304" pitchFamily="18" charset="0"/>
                </a:defRPr>
              </a:lvl3pPr>
              <a:lvl4pPr marL="1600200" indent="-228600" eaLnBrk="0" hangingPunct="0">
                <a:defRPr sz="2800">
                  <a:solidFill>
                    <a:schemeClr val="tx1"/>
                  </a:solidFill>
                  <a:latin typeface="Times New Roman" panose="02020603050405020304" pitchFamily="18" charset="0"/>
                </a:defRPr>
              </a:lvl4pPr>
              <a:lvl5pPr marL="2057400" indent="-228600" eaLnBrk="0" hangingPunct="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i="1"/>
                <a:t>D</a:t>
              </a:r>
              <a:r>
                <a:rPr lang="en-US" i="1" baseline="-25000"/>
                <a:t>runner</a:t>
              </a:r>
              <a:endParaRPr lang="en-US" i="1"/>
            </a:p>
          </p:txBody>
        </p:sp>
      </p:grpSp>
      <p:grpSp>
        <p:nvGrpSpPr>
          <p:cNvPr id="3" name="Group 14"/>
          <p:cNvGrpSpPr>
            <a:grpSpLocks/>
          </p:cNvGrpSpPr>
          <p:nvPr/>
        </p:nvGrpSpPr>
        <p:grpSpPr bwMode="auto">
          <a:xfrm>
            <a:off x="1905000" y="3886200"/>
            <a:ext cx="2133600" cy="2652713"/>
            <a:chOff x="1200" y="2448"/>
            <a:chExt cx="1344" cy="1671"/>
          </a:xfrm>
        </p:grpSpPr>
        <p:sp>
          <p:nvSpPr>
            <p:cNvPr id="11270" name="Line 8"/>
            <p:cNvSpPr>
              <a:spLocks noChangeShapeType="1"/>
            </p:cNvSpPr>
            <p:nvPr/>
          </p:nvSpPr>
          <p:spPr bwMode="auto">
            <a:xfrm>
              <a:off x="2544" y="2448"/>
              <a:ext cx="0" cy="14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1271" name="Line 9"/>
            <p:cNvSpPr>
              <a:spLocks noChangeShapeType="1"/>
            </p:cNvSpPr>
            <p:nvPr/>
          </p:nvSpPr>
          <p:spPr bwMode="auto">
            <a:xfrm>
              <a:off x="1200" y="2448"/>
              <a:ext cx="0" cy="14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1272" name="Line 10"/>
            <p:cNvSpPr>
              <a:spLocks noChangeShapeType="1"/>
            </p:cNvSpPr>
            <p:nvPr/>
          </p:nvSpPr>
          <p:spPr bwMode="auto">
            <a:xfrm>
              <a:off x="1200" y="3552"/>
              <a:ext cx="134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1273" name="Text Box 12"/>
            <p:cNvSpPr txBox="1">
              <a:spLocks noChangeArrowheads="1"/>
            </p:cNvSpPr>
            <p:nvPr/>
          </p:nvSpPr>
          <p:spPr bwMode="auto">
            <a:xfrm>
              <a:off x="2016" y="3792"/>
              <a:ext cx="50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defRPr>
              </a:lvl1pPr>
              <a:lvl2pPr marL="742950" indent="-285750" eaLnBrk="0" hangingPunct="0">
                <a:defRPr sz="2800">
                  <a:solidFill>
                    <a:schemeClr val="tx1"/>
                  </a:solidFill>
                  <a:latin typeface="Times New Roman" panose="02020603050405020304" pitchFamily="18" charset="0"/>
                </a:defRPr>
              </a:lvl2pPr>
              <a:lvl3pPr marL="1143000" indent="-228600" eaLnBrk="0" hangingPunct="0">
                <a:defRPr sz="2800">
                  <a:solidFill>
                    <a:schemeClr val="tx1"/>
                  </a:solidFill>
                  <a:latin typeface="Times New Roman" panose="02020603050405020304" pitchFamily="18" charset="0"/>
                </a:defRPr>
              </a:lvl3pPr>
              <a:lvl4pPr marL="1600200" indent="-228600" eaLnBrk="0" hangingPunct="0">
                <a:defRPr sz="2800">
                  <a:solidFill>
                    <a:schemeClr val="tx1"/>
                  </a:solidFill>
                  <a:latin typeface="Times New Roman" panose="02020603050405020304" pitchFamily="18" charset="0"/>
                </a:defRPr>
              </a:lvl4pPr>
              <a:lvl5pPr marL="2057400" indent="-228600" eaLnBrk="0" hangingPunct="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i="1"/>
                <a:t>D</a:t>
              </a:r>
              <a:r>
                <a:rPr lang="en-US" i="1" baseline="-25000"/>
                <a:t>hub</a:t>
              </a:r>
              <a:endParaRPr lang="en-US" i="1"/>
            </a:p>
          </p:txBody>
        </p:sp>
      </p:grpSp>
    </p:spTree>
    <p:extLst>
      <p:ext uri="{BB962C8B-B14F-4D97-AF65-F5344CB8AC3E}">
        <p14:creationId xmlns:p14="http://schemas.microsoft.com/office/powerpoint/2010/main" val="2776446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90600"/>
            <a:ext cx="6948488" cy="536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itle 2"/>
          <p:cNvSpPr>
            <a:spLocks noGrp="1"/>
          </p:cNvSpPr>
          <p:nvPr>
            <p:ph type="title"/>
          </p:nvPr>
        </p:nvSpPr>
        <p:spPr>
          <a:xfrm>
            <a:off x="762000" y="0"/>
            <a:ext cx="7772400" cy="914400"/>
          </a:xfrm>
        </p:spPr>
        <p:txBody>
          <a:bodyPr/>
          <a:lstStyle/>
          <a:p>
            <a:r>
              <a:rPr lang="en-US" sz="2800" smtClean="0"/>
              <a:t>The Kaplan Runner</a:t>
            </a:r>
          </a:p>
        </p:txBody>
      </p:sp>
      <mc:AlternateContent xmlns:mc="http://schemas.openxmlformats.org/markup-compatibility/2006" xmlns:p14="http://schemas.microsoft.com/office/powerpoint/2010/main">
        <mc:Choice Requires="p14">
          <p:contentPart p14:bwMode="auto" r:id="rId3">
            <p14:nvContentPartPr>
              <p14:cNvPr id="12290" name="Ink 4"/>
              <p14:cNvContentPartPr>
                <a14:cpLocks xmlns:a14="http://schemas.microsoft.com/office/drawing/2010/main" noRot="1" noChangeAspect="1" noEditPoints="1" noChangeArrowheads="1" noChangeShapeType="1"/>
              </p14:cNvContentPartPr>
              <p14:nvPr/>
            </p14:nvContentPartPr>
            <p14:xfrm>
              <a:off x="3770313" y="1795463"/>
              <a:ext cx="1223962" cy="2376487"/>
            </p14:xfrm>
          </p:contentPart>
        </mc:Choice>
        <mc:Fallback xmlns="">
          <p:pic>
            <p:nvPicPr>
              <p:cNvPr id="12290" name="Ink 4"/>
              <p:cNvPicPr>
                <a:picLocks noRot="1" noChangeAspect="1" noEditPoints="1" noChangeArrowheads="1" noChangeShapeType="1"/>
              </p:cNvPicPr>
              <p:nvPr/>
            </p:nvPicPr>
            <p:blipFill>
              <a:blip r:embed="rId4"/>
              <a:stretch>
                <a:fillRect/>
              </a:stretch>
            </p:blipFill>
            <p:spPr>
              <a:xfrm>
                <a:off x="3755553" y="1783942"/>
                <a:ext cx="1242321" cy="2400968"/>
              </a:xfrm>
              <a:prstGeom prst="rect">
                <a:avLst/>
              </a:prstGeom>
            </p:spPr>
          </p:pic>
        </mc:Fallback>
      </mc:AlternateContent>
    </p:spTree>
    <p:extLst>
      <p:ext uri="{BB962C8B-B14F-4D97-AF65-F5344CB8AC3E}">
        <p14:creationId xmlns:p14="http://schemas.microsoft.com/office/powerpoint/2010/main" val="20107258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85800" y="0"/>
            <a:ext cx="7772400" cy="1143000"/>
          </a:xfrm>
        </p:spPr>
        <p:txBody>
          <a:bodyPr/>
          <a:lstStyle/>
          <a:p>
            <a:r>
              <a:rPr lang="en-US" sz="2800" smtClean="0"/>
              <a:t>Adaptation Mechanism inside the Hub</a:t>
            </a:r>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14400"/>
            <a:ext cx="8715375" cy="569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6043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762000" y="304800"/>
            <a:ext cx="7772400" cy="762000"/>
          </a:xfrm>
        </p:spPr>
        <p:txBody>
          <a:bodyPr/>
          <a:lstStyle/>
          <a:p>
            <a:r>
              <a:rPr lang="en-US" sz="2800" dirty="0" smtClean="0"/>
              <a:t> Inside the Hub</a:t>
            </a:r>
          </a:p>
        </p:txBody>
      </p:sp>
      <p:pic>
        <p:nvPicPr>
          <p:cNvPr id="245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605472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85735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838200" y="0"/>
            <a:ext cx="7772400" cy="838200"/>
          </a:xfrm>
        </p:spPr>
        <p:txBody>
          <a:bodyPr/>
          <a:lstStyle/>
          <a:p>
            <a:r>
              <a:rPr lang="en-US" sz="2800" smtClean="0"/>
              <a:t>Parts of Runner</a:t>
            </a:r>
          </a:p>
        </p:txBody>
      </p:sp>
      <p:pic>
        <p:nvPicPr>
          <p:cNvPr id="256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69925"/>
            <a:ext cx="6553200" cy="60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226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2"/>
          <p:cNvSpPr>
            <a:spLocks noGrp="1" noChangeArrowheads="1"/>
          </p:cNvSpPr>
          <p:nvPr>
            <p:ph type="title"/>
          </p:nvPr>
        </p:nvSpPr>
        <p:spPr/>
        <p:txBody>
          <a:bodyPr/>
          <a:lstStyle/>
          <a:p>
            <a:pPr eaLnBrk="1" hangingPunct="1"/>
            <a:r>
              <a:rPr lang="en-US" b="1" dirty="0" smtClean="0">
                <a:solidFill>
                  <a:srgbClr val="FF3300"/>
                </a:solidFill>
              </a:rPr>
              <a:t>Specific speed:</a:t>
            </a:r>
            <a:endParaRPr lang="en-US" dirty="0" smtClean="0">
              <a:solidFill>
                <a:srgbClr val="FF3300"/>
              </a:solidFill>
            </a:endParaRPr>
          </a:p>
        </p:txBody>
      </p:sp>
      <p:sp>
        <p:nvSpPr>
          <p:cNvPr id="245764" name="Rectangle 3"/>
          <p:cNvSpPr>
            <a:spLocks noGrp="1" noChangeArrowheads="1"/>
          </p:cNvSpPr>
          <p:nvPr>
            <p:ph sz="quarter" idx="1"/>
          </p:nvPr>
        </p:nvSpPr>
        <p:spPr/>
        <p:txBody>
          <a:bodyPr/>
          <a:lstStyle/>
          <a:p>
            <a:r>
              <a:rPr lang="en-US" b="1" dirty="0" smtClean="0"/>
              <a:t>Turbine Speed</a:t>
            </a:r>
            <a:endParaRPr lang="en-US" sz="3600" b="1" dirty="0" smtClean="0"/>
          </a:p>
          <a:p>
            <a:r>
              <a:rPr lang="en-US" dirty="0" smtClean="0"/>
              <a:t>Most of the turbines, generator and powerhouse dimensions are based on speed of turbine </a:t>
            </a:r>
          </a:p>
          <a:p>
            <a:r>
              <a:rPr lang="en-US" dirty="0" smtClean="0">
                <a:solidFill>
                  <a:srgbClr val="FF0000"/>
                </a:solidFill>
              </a:rPr>
              <a:t>generator</a:t>
            </a:r>
            <a:r>
              <a:rPr lang="en-US" dirty="0" smtClean="0"/>
              <a:t> either </a:t>
            </a:r>
            <a:r>
              <a:rPr lang="en-US" dirty="0" smtClean="0">
                <a:solidFill>
                  <a:srgbClr val="FF0000"/>
                </a:solidFill>
              </a:rPr>
              <a:t>coupled directly or through a speed increaser</a:t>
            </a:r>
            <a:r>
              <a:rPr lang="en-US" dirty="0" smtClean="0"/>
              <a:t> to the turbine, should reach the synchronous speed. </a:t>
            </a:r>
            <a:endParaRPr lang="en-US" sz="3600" dirty="0" smtClean="0"/>
          </a:p>
          <a:p>
            <a:r>
              <a:rPr lang="en-US" dirty="0" smtClean="0"/>
              <a:t>	</a:t>
            </a:r>
          </a:p>
        </p:txBody>
      </p:sp>
      <p:sp>
        <p:nvSpPr>
          <p:cNvPr id="4" name="Slide Number Placeholder 5"/>
          <p:cNvSpPr>
            <a:spLocks noGrp="1"/>
          </p:cNvSpPr>
          <p:nvPr>
            <p:ph type="sldNum" sz="quarter" idx="12"/>
          </p:nvPr>
        </p:nvSpPr>
        <p:spPr/>
        <p:txBody>
          <a:bodyPr>
            <a:normAutofit/>
          </a:bodyPr>
          <a:lstStyle/>
          <a:p>
            <a:pPr>
              <a:defRPr/>
            </a:pPr>
            <a:fld id="{2854CD8F-5806-4513-B580-8E5190A485BD}" type="slidenum">
              <a:rPr lang="en-US"/>
              <a:pPr>
                <a:defRPr/>
              </a:pPr>
              <a:t>3</a:t>
            </a:fld>
            <a:endParaRPr lang="en-US" dirty="0"/>
          </a:p>
        </p:txBody>
      </p:sp>
    </p:spTree>
    <p:extLst>
      <p:ext uri="{BB962C8B-B14F-4D97-AF65-F5344CB8AC3E}">
        <p14:creationId xmlns:p14="http://schemas.microsoft.com/office/powerpoint/2010/main" val="2382336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0" y="457200"/>
            <a:ext cx="7772400" cy="762000"/>
          </a:xfrm>
        </p:spPr>
        <p:txBody>
          <a:bodyPr/>
          <a:lstStyle/>
          <a:p>
            <a:r>
              <a:rPr lang="en-US" sz="2800" b="1" smtClean="0"/>
              <a:t>Hub diameter</a:t>
            </a:r>
            <a:endParaRPr lang="en-US" sz="2800" smtClean="0"/>
          </a:p>
        </p:txBody>
      </p:sp>
      <p:sp>
        <p:nvSpPr>
          <p:cNvPr id="13316" name="Rectangle 3"/>
          <p:cNvSpPr>
            <a:spLocks noGrp="1" noChangeArrowheads="1"/>
          </p:cNvSpPr>
          <p:nvPr>
            <p:ph type="body" idx="4294967295"/>
          </p:nvPr>
        </p:nvSpPr>
        <p:spPr>
          <a:xfrm>
            <a:off x="0" y="1371600"/>
            <a:ext cx="9144000" cy="1371600"/>
          </a:xfrm>
        </p:spPr>
        <p:txBody>
          <a:bodyPr/>
          <a:lstStyle/>
          <a:p>
            <a:r>
              <a:rPr lang="en-US" sz="2400" smtClean="0"/>
              <a:t>The hub diameter </a:t>
            </a:r>
            <a:r>
              <a:rPr lang="en-US" sz="2400" i="1" smtClean="0"/>
              <a:t>D</a:t>
            </a:r>
            <a:r>
              <a:rPr lang="en-US" sz="2400" i="1" baseline="-25000" smtClean="0"/>
              <a:t>i</a:t>
            </a:r>
            <a:r>
              <a:rPr lang="en-US" sz="2400" smtClean="0"/>
              <a:t> can be calculated with the following equation:</a:t>
            </a:r>
          </a:p>
          <a:p>
            <a:endParaRPr lang="en-US" sz="2400" smtClean="0"/>
          </a:p>
        </p:txBody>
      </p:sp>
      <p:graphicFrame>
        <p:nvGraphicFramePr>
          <p:cNvPr id="10242" name="Object 4"/>
          <p:cNvGraphicFramePr>
            <a:graphicFrameLocks noChangeAspect="1"/>
          </p:cNvGraphicFramePr>
          <p:nvPr/>
        </p:nvGraphicFramePr>
        <p:xfrm>
          <a:off x="2362200" y="3048000"/>
          <a:ext cx="4724400" cy="1447800"/>
        </p:xfrm>
        <a:graphic>
          <a:graphicData uri="http://schemas.openxmlformats.org/presentationml/2006/ole">
            <mc:AlternateContent xmlns:mc="http://schemas.openxmlformats.org/markup-compatibility/2006">
              <mc:Choice xmlns:v="urn:schemas-microsoft-com:vml" Requires="v">
                <p:oleObj spid="_x0000_s5131" name="Equation" r:id="rId3" imgW="1574640" imgH="482400" progId="Equation.3">
                  <p:embed/>
                </p:oleObj>
              </mc:Choice>
              <mc:Fallback>
                <p:oleObj name="Equation" r:id="rId3" imgW="157464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048000"/>
                        <a:ext cx="47244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31948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dissolve">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idx="4294967295"/>
          </p:nvPr>
        </p:nvSpPr>
        <p:spPr>
          <a:xfrm>
            <a:off x="0" y="228600"/>
            <a:ext cx="7772400" cy="838200"/>
          </a:xfrm>
        </p:spPr>
        <p:txBody>
          <a:bodyPr/>
          <a:lstStyle/>
          <a:p>
            <a:r>
              <a:rPr lang="en-US" sz="2800" b="1" smtClean="0"/>
              <a:t>Runner diameter section</a:t>
            </a:r>
            <a:endParaRPr lang="en-US" sz="2800" smtClean="0"/>
          </a:p>
        </p:txBody>
      </p:sp>
      <p:sp>
        <p:nvSpPr>
          <p:cNvPr id="735237" name="Rectangle 5"/>
          <p:cNvSpPr>
            <a:spLocks noChangeArrowheads="1"/>
          </p:cNvSpPr>
          <p:nvPr/>
        </p:nvSpPr>
        <p:spPr bwMode="auto">
          <a:xfrm>
            <a:off x="304800" y="1371600"/>
            <a:ext cx="8839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defRPr>
            </a:lvl1pPr>
            <a:lvl2pPr marL="742950" indent="-285750" eaLnBrk="0" hangingPunct="0">
              <a:defRPr sz="2800">
                <a:solidFill>
                  <a:schemeClr val="tx1"/>
                </a:solidFill>
                <a:latin typeface="Times New Roman" panose="02020603050405020304" pitchFamily="18" charset="0"/>
              </a:defRPr>
            </a:lvl2pPr>
            <a:lvl3pPr marL="1143000" indent="-228600" eaLnBrk="0" hangingPunct="0">
              <a:defRPr sz="2800">
                <a:solidFill>
                  <a:schemeClr val="tx1"/>
                </a:solidFill>
                <a:latin typeface="Times New Roman" panose="02020603050405020304" pitchFamily="18" charset="0"/>
              </a:defRPr>
            </a:lvl3pPr>
            <a:lvl4pPr marL="1600200" indent="-228600" eaLnBrk="0" hangingPunct="0">
              <a:defRPr sz="2800">
                <a:solidFill>
                  <a:schemeClr val="tx1"/>
                </a:solidFill>
                <a:latin typeface="Times New Roman" panose="02020603050405020304" pitchFamily="18" charset="0"/>
              </a:defRPr>
            </a:lvl4pPr>
            <a:lvl5pPr marL="2057400" indent="-228600" eaLnBrk="0" hangingPunct="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a:t>The runner diameter  can be calculated by the following equation:</a:t>
            </a:r>
          </a:p>
        </p:txBody>
      </p:sp>
      <p:graphicFrame>
        <p:nvGraphicFramePr>
          <p:cNvPr id="735238" name="Object 6"/>
          <p:cNvGraphicFramePr>
            <a:graphicFrameLocks noChangeAspect="1"/>
          </p:cNvGraphicFramePr>
          <p:nvPr/>
        </p:nvGraphicFramePr>
        <p:xfrm>
          <a:off x="685800" y="2667000"/>
          <a:ext cx="7810500" cy="1295400"/>
        </p:xfrm>
        <a:graphic>
          <a:graphicData uri="http://schemas.openxmlformats.org/presentationml/2006/ole">
            <mc:AlternateContent xmlns:mc="http://schemas.openxmlformats.org/markup-compatibility/2006">
              <mc:Choice xmlns:v="urn:schemas-microsoft-com:vml" Requires="v">
                <p:oleObj spid="_x0000_s6164" name="Equation" r:id="rId3" imgW="2603160" imgH="431640" progId="Equation.3">
                  <p:embed/>
                </p:oleObj>
              </mc:Choice>
              <mc:Fallback>
                <p:oleObj name="Equation" r:id="rId3" imgW="26031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667000"/>
                        <a:ext cx="78105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5"/>
          <p:cNvGraphicFramePr>
            <a:graphicFrameLocks noChangeAspect="1"/>
          </p:cNvGraphicFramePr>
          <p:nvPr/>
        </p:nvGraphicFramePr>
        <p:xfrm>
          <a:off x="2895600" y="4114800"/>
          <a:ext cx="2247900" cy="1447800"/>
        </p:xfrm>
        <a:graphic>
          <a:graphicData uri="http://schemas.openxmlformats.org/presentationml/2006/ole">
            <mc:AlternateContent xmlns:mc="http://schemas.openxmlformats.org/markup-compatibility/2006">
              <mc:Choice xmlns:v="urn:schemas-microsoft-com:vml" Requires="v">
                <p:oleObj spid="_x0000_s6165" name="Equation" r:id="rId5" imgW="749160" imgH="482400" progId="Equation.3">
                  <p:embed/>
                </p:oleObj>
              </mc:Choice>
              <mc:Fallback>
                <p:oleObj name="Equation" r:id="rId5" imgW="74916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114800"/>
                        <a:ext cx="22479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34203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5237"/>
                                        </p:tgtEl>
                                        <p:attrNameLst>
                                          <p:attrName>style.visibility</p:attrName>
                                        </p:attrNameLst>
                                      </p:cBhvr>
                                      <p:to>
                                        <p:strVal val="visible"/>
                                      </p:to>
                                    </p:set>
                                    <p:animEffect transition="in" filter="dissolve">
                                      <p:cBhvr>
                                        <p:cTn id="7" dur="500"/>
                                        <p:tgtEl>
                                          <p:spTgt spid="7352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35238"/>
                                        </p:tgtEl>
                                        <p:attrNameLst>
                                          <p:attrName>style.visibility</p:attrName>
                                        </p:attrNameLst>
                                      </p:cBhvr>
                                      <p:to>
                                        <p:strVal val="visible"/>
                                      </p:to>
                                    </p:set>
                                    <p:animEffect transition="in" filter="dissolve">
                                      <p:cBhvr>
                                        <p:cTn id="12" dur="500"/>
                                        <p:tgtEl>
                                          <p:spTgt spid="7352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3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6"/>
          <p:cNvSpPr>
            <a:spLocks noGrp="1" noChangeArrowheads="1"/>
          </p:cNvSpPr>
          <p:nvPr>
            <p:ph type="title"/>
          </p:nvPr>
        </p:nvSpPr>
        <p:spPr>
          <a:xfrm>
            <a:off x="685800" y="0"/>
            <a:ext cx="7772400" cy="914400"/>
          </a:xfrm>
        </p:spPr>
        <p:txBody>
          <a:bodyPr/>
          <a:lstStyle/>
          <a:p>
            <a:r>
              <a:rPr lang="en-US" sz="2800" smtClean="0"/>
              <a:t>Hydrodynamics of Kaplan Blade</a:t>
            </a:r>
          </a:p>
        </p:txBody>
      </p:sp>
      <p:graphicFrame>
        <p:nvGraphicFramePr>
          <p:cNvPr id="15362" name="Object 5"/>
          <p:cNvGraphicFramePr>
            <a:graphicFrameLocks noGrp="1" noChangeAspect="1"/>
          </p:cNvGraphicFramePr>
          <p:nvPr>
            <p:ph idx="1"/>
          </p:nvPr>
        </p:nvGraphicFramePr>
        <p:xfrm>
          <a:off x="1371600" y="1143000"/>
          <a:ext cx="6172200" cy="5175250"/>
        </p:xfrm>
        <a:graphic>
          <a:graphicData uri="http://schemas.openxmlformats.org/presentationml/2006/ole">
            <mc:AlternateContent xmlns:mc="http://schemas.openxmlformats.org/markup-compatibility/2006">
              <mc:Choice xmlns:v="urn:schemas-microsoft-com:vml" Requires="v">
                <p:oleObj spid="_x0000_s7179" name="Bitmap Image" r:id="rId3" imgW="3123810" imgH="2619048" progId="Paint.Picture">
                  <p:embed/>
                </p:oleObj>
              </mc:Choice>
              <mc:Fallback>
                <p:oleObj name="Bitmap Image" r:id="rId3" imgW="3123810" imgH="261904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143000"/>
                        <a:ext cx="6172200" cy="5175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695006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Draft </a:t>
            </a:r>
            <a:r>
              <a:rPr lang="en-US" sz="5400" dirty="0" smtClean="0"/>
              <a:t>Tube</a:t>
            </a:r>
            <a:endParaRPr lang="en-US" sz="5400" dirty="0"/>
          </a:p>
        </p:txBody>
      </p:sp>
      <p:sp>
        <p:nvSpPr>
          <p:cNvPr id="3" name="Content Placeholder 2"/>
          <p:cNvSpPr>
            <a:spLocks noGrp="1"/>
          </p:cNvSpPr>
          <p:nvPr>
            <p:ph idx="1"/>
          </p:nvPr>
        </p:nvSpPr>
        <p:spPr/>
        <p:txBody>
          <a:bodyPr>
            <a:normAutofit/>
          </a:bodyPr>
          <a:lstStyle/>
          <a:p>
            <a:pPr algn="ctr"/>
            <a:endParaRPr lang="en-US" sz="4000" dirty="0"/>
          </a:p>
        </p:txBody>
      </p:sp>
    </p:spTree>
    <p:extLst>
      <p:ext uri="{BB962C8B-B14F-4D97-AF65-F5344CB8AC3E}">
        <p14:creationId xmlns:p14="http://schemas.microsoft.com/office/powerpoint/2010/main" val="28589499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idx="4294967295"/>
          </p:nvPr>
        </p:nvSpPr>
        <p:spPr>
          <a:xfrm>
            <a:off x="593725" y="600075"/>
            <a:ext cx="4648200" cy="835025"/>
          </a:xfrm>
          <a:gradFill>
            <a:gsLst>
              <a:gs pos="0">
                <a:srgbClr val="0070C0"/>
              </a:gs>
              <a:gs pos="80000">
                <a:schemeClr val="accent3">
                  <a:shade val="93000"/>
                  <a:satMod val="130000"/>
                </a:schemeClr>
              </a:gs>
              <a:gs pos="100000">
                <a:schemeClr val="accent3">
                  <a:shade val="94000"/>
                  <a:satMod val="135000"/>
                </a:schemeClr>
              </a:gs>
            </a:gsLst>
          </a:gradFill>
          <a:ln>
            <a:miter lim="800000"/>
            <a:headEnd/>
            <a:tailEnd/>
          </a:ln>
          <a:extLst/>
        </p:spPr>
        <p:style>
          <a:lnRef idx="0">
            <a:schemeClr val="accent3"/>
          </a:lnRef>
          <a:fillRef idx="3">
            <a:schemeClr val="accent3"/>
          </a:fillRef>
          <a:effectRef idx="3">
            <a:schemeClr val="accent3"/>
          </a:effectRef>
          <a:fontRef idx="minor">
            <a:schemeClr val="lt1"/>
          </a:fontRef>
        </p:style>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eaLnBrk="1" hangingPunct="1">
              <a:defRPr/>
            </a:pPr>
            <a:r>
              <a:rPr lang="en-US" sz="3600" smtClean="0">
                <a:latin typeface="Verdana" pitchFamily="34" charset="0"/>
              </a:rPr>
              <a:t>Introduction</a:t>
            </a:r>
            <a:endParaRPr lang="en-US" sz="3600" smtClean="0">
              <a:solidFill>
                <a:srgbClr val="002060"/>
              </a:solidFill>
              <a:cs typeface="Times New Roman" pitchFamily="18" charset="0"/>
            </a:endParaRPr>
          </a:p>
        </p:txBody>
      </p:sp>
      <p:sp>
        <p:nvSpPr>
          <p:cNvPr id="236549" name="Content Placeholder 5"/>
          <p:cNvSpPr>
            <a:spLocks noGrp="1"/>
          </p:cNvSpPr>
          <p:nvPr>
            <p:ph idx="4294967295"/>
          </p:nvPr>
        </p:nvSpPr>
        <p:spPr/>
        <p:txBody>
          <a:bodyPr/>
          <a:lstStyle/>
          <a:p>
            <a:pPr marL="571500" indent="-571500" algn="just" eaLnBrk="1" hangingPunct="1">
              <a:buFont typeface="Wingdings" panose="05000000000000000000" pitchFamily="2" charset="2"/>
              <a:buAutoNum type="arabicPeriod"/>
            </a:pPr>
            <a:r>
              <a:rPr lang="en-US" sz="2400" smtClean="0"/>
              <a:t>In the Pelton/T (impulse) the loss of energy due to exit velocity varies from 1 to 4%.</a:t>
            </a:r>
          </a:p>
          <a:p>
            <a:pPr marL="571500" indent="-571500" algn="just" eaLnBrk="1" hangingPunct="1">
              <a:buFont typeface="Wingdings" panose="05000000000000000000" pitchFamily="2" charset="2"/>
              <a:buAutoNum type="arabicPeriod"/>
            </a:pPr>
            <a:endParaRPr lang="en-US" sz="2400" smtClean="0"/>
          </a:p>
          <a:p>
            <a:pPr marL="571500" indent="-571500" algn="just" eaLnBrk="1" hangingPunct="1">
              <a:buFont typeface="Wingdings" panose="05000000000000000000" pitchFamily="2" charset="2"/>
              <a:buAutoNum type="arabicPeriod"/>
            </a:pPr>
            <a:r>
              <a:rPr lang="en-US" sz="2400" smtClean="0"/>
              <a:t>This exit energy varies from 4 to 25% for mixed flow turbines and from 20 to 50% of the total head for axial flow turbines. </a:t>
            </a:r>
          </a:p>
          <a:p>
            <a:pPr marL="571500" indent="-571500" algn="just" eaLnBrk="1" hangingPunct="1">
              <a:buFont typeface="Wingdings" panose="05000000000000000000" pitchFamily="2" charset="2"/>
              <a:buAutoNum type="arabicPeriod"/>
            </a:pPr>
            <a:endParaRPr lang="en-US" sz="2400" smtClean="0"/>
          </a:p>
          <a:p>
            <a:pPr marL="571500" indent="-571500" algn="just" eaLnBrk="1" hangingPunct="1">
              <a:buFont typeface="Wingdings" panose="05000000000000000000" pitchFamily="2" charset="2"/>
              <a:buAutoNum type="arabicPeriod"/>
            </a:pPr>
            <a:r>
              <a:rPr lang="en-US" sz="2400" smtClean="0"/>
              <a:t>With the increase in the value of specific speed Ns, the exit velocity energy V2</a:t>
            </a:r>
            <a:r>
              <a:rPr lang="en-US" sz="2400" baseline="30000" smtClean="0"/>
              <a:t>2</a:t>
            </a:r>
            <a:r>
              <a:rPr lang="en-US" sz="2400" smtClean="0"/>
              <a:t>/2g increases compared with H (the available energy).</a:t>
            </a:r>
            <a:endParaRPr lang="en-US" smtClean="0"/>
          </a:p>
          <a:p>
            <a:pPr marL="571500" indent="-571500" eaLnBrk="1" hangingPunct="1">
              <a:buFont typeface="Wingdings" panose="05000000000000000000" pitchFamily="2" charset="2"/>
              <a:buChar char="§"/>
            </a:pPr>
            <a:endParaRPr lang="en-US" sz="2600" smtClean="0"/>
          </a:p>
        </p:txBody>
      </p:sp>
      <p:sp>
        <p:nvSpPr>
          <p:cNvPr id="5" name="Rectangle 4"/>
          <p:cNvSpPr>
            <a:spLocks noChangeArrowheads="1"/>
          </p:cNvSpPr>
          <p:nvPr/>
        </p:nvSpPr>
        <p:spPr bwMode="auto">
          <a:xfrm>
            <a:off x="609600" y="1524000"/>
            <a:ext cx="4648200" cy="152400"/>
          </a:xfrm>
          <a:prstGeom prst="rect">
            <a:avLst/>
          </a:prstGeom>
          <a:solidFill>
            <a:srgbClr val="0070C0"/>
          </a:solidFill>
          <a:ln w="9525" algn="ctr">
            <a:solidFill>
              <a:schemeClr val="tx1"/>
            </a:solidFill>
            <a:round/>
            <a:headEnd/>
            <a:tailEnd/>
          </a:ln>
          <a:scene3d>
            <a:camera prst="orthographicFront"/>
            <a:lightRig rig="threePt" dir="t"/>
          </a:scene3d>
          <a:sp3d>
            <a:bevelT prst="convex"/>
          </a:sp3d>
        </p:spPr>
        <p:txBody>
          <a:bodyPr/>
          <a:lstStyle/>
          <a:p>
            <a:pPr>
              <a:defRPr/>
            </a:pPr>
            <a:endParaRPr lang="en-US">
              <a:latin typeface="Verdana" pitchFamily="34" charset="0"/>
            </a:endParaRPr>
          </a:p>
        </p:txBody>
      </p:sp>
    </p:spTree>
    <p:extLst>
      <p:ext uri="{BB962C8B-B14F-4D97-AF65-F5344CB8AC3E}">
        <p14:creationId xmlns:p14="http://schemas.microsoft.com/office/powerpoint/2010/main" val="60354915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idx="4294967295"/>
          </p:nvPr>
        </p:nvSpPr>
        <p:spPr>
          <a:xfrm>
            <a:off x="609600" y="609600"/>
            <a:ext cx="4648200" cy="835025"/>
          </a:xfrm>
          <a:gradFill>
            <a:gsLst>
              <a:gs pos="0">
                <a:srgbClr val="0070C0"/>
              </a:gs>
              <a:gs pos="80000">
                <a:schemeClr val="accent3">
                  <a:shade val="93000"/>
                  <a:satMod val="130000"/>
                </a:schemeClr>
              </a:gs>
              <a:gs pos="100000">
                <a:schemeClr val="accent3">
                  <a:shade val="94000"/>
                  <a:satMod val="135000"/>
                </a:schemeClr>
              </a:gs>
            </a:gsLst>
          </a:gradFill>
          <a:ln>
            <a:miter lim="800000"/>
            <a:headEnd/>
            <a:tailEnd/>
          </a:ln>
          <a:extLst/>
        </p:spPr>
        <p:style>
          <a:lnRef idx="0">
            <a:schemeClr val="accent3"/>
          </a:lnRef>
          <a:fillRef idx="3">
            <a:schemeClr val="accent3"/>
          </a:fillRef>
          <a:effectRef idx="3">
            <a:schemeClr val="accent3"/>
          </a:effectRef>
          <a:fontRef idx="minor">
            <a:schemeClr val="lt1"/>
          </a:fontRef>
        </p:style>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eaLnBrk="1" hangingPunct="1">
              <a:defRPr/>
            </a:pPr>
            <a:r>
              <a:rPr lang="en-US" sz="3600" smtClean="0">
                <a:latin typeface="Verdana" pitchFamily="34" charset="0"/>
              </a:rPr>
              <a:t>Introduction</a:t>
            </a:r>
            <a:endParaRPr lang="en-US" sz="3600" smtClean="0">
              <a:solidFill>
                <a:srgbClr val="002060"/>
              </a:solidFill>
              <a:cs typeface="Times New Roman" pitchFamily="18" charset="0"/>
            </a:endParaRPr>
          </a:p>
        </p:txBody>
      </p:sp>
      <p:sp>
        <p:nvSpPr>
          <p:cNvPr id="237573" name="Content Placeholder 5"/>
          <p:cNvSpPr>
            <a:spLocks/>
          </p:cNvSpPr>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buClr>
                <a:srgbClr val="FF3300"/>
              </a:buClr>
              <a:buFont typeface="Wingdings" panose="05000000000000000000" pitchFamily="2" charset="2"/>
              <a:buAutoNum type="arabicPeriod" startAt="4"/>
            </a:pPr>
            <a:r>
              <a:rPr lang="en-US" sz="2400" dirty="0">
                <a:latin typeface="Verdana" panose="020B0604030504040204" pitchFamily="34" charset="0"/>
              </a:rPr>
              <a:t>Necessary to find a way out to extract this energy </a:t>
            </a:r>
          </a:p>
          <a:p>
            <a:pPr algn="just" eaLnBrk="1" hangingPunct="1">
              <a:spcBef>
                <a:spcPct val="20000"/>
              </a:spcBef>
              <a:buClr>
                <a:srgbClr val="FF3300"/>
              </a:buClr>
              <a:buFont typeface="Wingdings" panose="05000000000000000000" pitchFamily="2" charset="2"/>
              <a:buAutoNum type="arabicPeriod" startAt="4"/>
            </a:pPr>
            <a:endParaRPr lang="en-US" sz="2400" dirty="0">
              <a:latin typeface="Verdana" panose="020B0604030504040204" pitchFamily="34" charset="0"/>
            </a:endParaRPr>
          </a:p>
          <a:p>
            <a:pPr algn="just" eaLnBrk="1" hangingPunct="1">
              <a:spcBef>
                <a:spcPct val="20000"/>
              </a:spcBef>
              <a:buClr>
                <a:srgbClr val="FF3300"/>
              </a:buClr>
              <a:buFont typeface="Wingdings" panose="05000000000000000000" pitchFamily="2" charset="2"/>
              <a:buAutoNum type="arabicPeriod" startAt="4"/>
            </a:pPr>
            <a:r>
              <a:rPr lang="en-US" sz="2400" dirty="0">
                <a:latin typeface="Verdana" panose="020B0604030504040204" pitchFamily="34" charset="0"/>
              </a:rPr>
              <a:t>An expanding pressure conduit (DT) hermetically fixed at runner outlet and having the other end below the maximum tail water level helps to </a:t>
            </a:r>
            <a:r>
              <a:rPr lang="en-US" sz="2400" dirty="0">
                <a:solidFill>
                  <a:schemeClr val="accent2"/>
                </a:solidFill>
                <a:latin typeface="Verdana" panose="020B0604030504040204" pitchFamily="34" charset="0"/>
              </a:rPr>
              <a:t>convert the velocity head into pressure or potential head. </a:t>
            </a:r>
          </a:p>
          <a:p>
            <a:pPr algn="just" eaLnBrk="1" hangingPunct="1">
              <a:spcBef>
                <a:spcPct val="20000"/>
              </a:spcBef>
              <a:buClr>
                <a:srgbClr val="FF3300"/>
              </a:buClr>
              <a:buFont typeface="Wingdings" panose="05000000000000000000" pitchFamily="2" charset="2"/>
              <a:buAutoNum type="arabicPeriod" startAt="4"/>
            </a:pPr>
            <a:endParaRPr lang="en-US" sz="2400" dirty="0">
              <a:solidFill>
                <a:schemeClr val="accent2"/>
              </a:solidFill>
              <a:latin typeface="Verdana" panose="020B0604030504040204" pitchFamily="34" charset="0"/>
            </a:endParaRPr>
          </a:p>
          <a:p>
            <a:pPr algn="just" eaLnBrk="1" hangingPunct="1">
              <a:spcBef>
                <a:spcPct val="20000"/>
              </a:spcBef>
              <a:buClr>
                <a:srgbClr val="FF3300"/>
              </a:buClr>
              <a:buFont typeface="Wingdings" panose="05000000000000000000" pitchFamily="2" charset="2"/>
              <a:buAutoNum type="arabicPeriod" startAt="4"/>
            </a:pPr>
            <a:r>
              <a:rPr lang="en-US" sz="2400" dirty="0">
                <a:latin typeface="Verdana" panose="020B0604030504040204" pitchFamily="34" charset="0"/>
              </a:rPr>
              <a:t>It is possible to have the pressure at runner outlet much below the atmospheric pressure.</a:t>
            </a:r>
          </a:p>
          <a:p>
            <a:pPr eaLnBrk="1" hangingPunct="1">
              <a:spcBef>
                <a:spcPct val="20000"/>
              </a:spcBef>
              <a:buClr>
                <a:schemeClr val="accent2"/>
              </a:buClr>
              <a:buFont typeface="Wingdings" panose="05000000000000000000" pitchFamily="2" charset="2"/>
              <a:buChar char="§"/>
            </a:pPr>
            <a:endParaRPr lang="en-US" sz="2400" dirty="0">
              <a:latin typeface="Verdana" panose="020B0604030504040204" pitchFamily="34" charset="0"/>
            </a:endParaRPr>
          </a:p>
        </p:txBody>
      </p:sp>
      <p:sp>
        <p:nvSpPr>
          <p:cNvPr id="5" name="Rectangle 4"/>
          <p:cNvSpPr>
            <a:spLocks noChangeArrowheads="1"/>
          </p:cNvSpPr>
          <p:nvPr/>
        </p:nvSpPr>
        <p:spPr bwMode="auto">
          <a:xfrm>
            <a:off x="609600" y="1524000"/>
            <a:ext cx="4648200" cy="152400"/>
          </a:xfrm>
          <a:prstGeom prst="rect">
            <a:avLst/>
          </a:prstGeom>
          <a:solidFill>
            <a:srgbClr val="0070C0"/>
          </a:solidFill>
          <a:ln w="9525" algn="ctr">
            <a:solidFill>
              <a:schemeClr val="tx1"/>
            </a:solidFill>
            <a:round/>
            <a:headEnd/>
            <a:tailEnd/>
          </a:ln>
          <a:scene3d>
            <a:camera prst="orthographicFront"/>
            <a:lightRig rig="threePt" dir="t"/>
          </a:scene3d>
          <a:sp3d>
            <a:bevelT prst="convex"/>
          </a:sp3d>
        </p:spPr>
        <p:txBody>
          <a:bodyPr/>
          <a:lstStyle/>
          <a:p>
            <a:pPr>
              <a:defRPr/>
            </a:pPr>
            <a:endParaRPr lang="en-US">
              <a:latin typeface="Verdana" pitchFamily="34" charset="0"/>
            </a:endParaRPr>
          </a:p>
        </p:txBody>
      </p:sp>
    </p:spTree>
    <p:extLst>
      <p:ext uri="{BB962C8B-B14F-4D97-AF65-F5344CB8AC3E}">
        <p14:creationId xmlns:p14="http://schemas.microsoft.com/office/powerpoint/2010/main" val="1006328493"/>
      </p:ext>
    </p:extLst>
  </p:cSld>
  <p:clrMapOvr>
    <a:masterClrMapping/>
  </p:clrMapOvr>
  <p:transition spd="slow">
    <p:pull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4"/>
          <p:cNvSpPr>
            <a:spLocks noChangeArrowheads="1"/>
          </p:cNvSpPr>
          <p:nvPr/>
        </p:nvSpPr>
        <p:spPr bwMode="auto">
          <a:xfrm>
            <a:off x="609600" y="1524000"/>
            <a:ext cx="4648200" cy="152400"/>
          </a:xfrm>
          <a:prstGeom prst="rect">
            <a:avLst/>
          </a:prstGeom>
          <a:solidFill>
            <a:srgbClr val="0070C0"/>
          </a:solidFill>
          <a:ln w="9525" algn="ctr">
            <a:solidFill>
              <a:schemeClr val="tx1"/>
            </a:solidFill>
            <a:round/>
            <a:headEnd/>
            <a:tailEnd/>
          </a:ln>
          <a:scene3d>
            <a:camera prst="orthographicFront"/>
            <a:lightRig rig="threePt" dir="t"/>
          </a:scene3d>
          <a:sp3d>
            <a:bevelT prst="convex"/>
          </a:sp3d>
        </p:spPr>
        <p:txBody>
          <a:bodyPr/>
          <a:lstStyle/>
          <a:p>
            <a:pPr>
              <a:defRPr/>
            </a:pPr>
            <a:endParaRPr lang="en-US">
              <a:latin typeface="Verdana" pitchFamily="34" charset="0"/>
            </a:endParaRPr>
          </a:p>
        </p:txBody>
      </p:sp>
      <p:sp>
        <p:nvSpPr>
          <p:cNvPr id="7" name="Content Placeholder 6"/>
          <p:cNvSpPr>
            <a:spLocks noGrp="1"/>
          </p:cNvSpPr>
          <p:nvPr>
            <p:ph idx="4294967295"/>
          </p:nvPr>
        </p:nvSpPr>
        <p:spPr>
          <a:xfrm>
            <a:off x="228600" y="1752600"/>
            <a:ext cx="8534400" cy="4191000"/>
          </a:xfrm>
        </p:spPr>
        <p:txBody>
          <a:bodyPr>
            <a:normAutofit/>
          </a:bodyPr>
          <a:lstStyle/>
          <a:p>
            <a:pPr marL="571500" indent="-571500" eaLnBrk="1" hangingPunct="1">
              <a:lnSpc>
                <a:spcPct val="150000"/>
              </a:lnSpc>
              <a:spcBef>
                <a:spcPct val="0"/>
              </a:spcBef>
              <a:buClr>
                <a:srgbClr val="FF3300"/>
              </a:buClr>
              <a:buFont typeface="Wingdings" panose="05000000000000000000" pitchFamily="2" charset="2"/>
              <a:buAutoNum type="arabicPeriod" startAt="7"/>
            </a:pPr>
            <a:r>
              <a:rPr lang="en-US" sz="2400" dirty="0" smtClean="0"/>
              <a:t>At rated load, the velocity at the upstream end of the tube for modern units ranges from 7 to 9 m/s, representing from 2.7 to 4.8 m head loss. </a:t>
            </a:r>
          </a:p>
          <a:p>
            <a:pPr marL="571500" indent="-571500" eaLnBrk="1" hangingPunct="1">
              <a:lnSpc>
                <a:spcPct val="150000"/>
              </a:lnSpc>
              <a:spcBef>
                <a:spcPct val="0"/>
              </a:spcBef>
              <a:buClr>
                <a:srgbClr val="FF3300"/>
              </a:buClr>
              <a:buFont typeface="Wingdings" panose="05000000000000000000" pitchFamily="2" charset="2"/>
              <a:buAutoNum type="arabicPeriod" startAt="7"/>
            </a:pPr>
            <a:endParaRPr lang="en-US" sz="2400" dirty="0" smtClean="0"/>
          </a:p>
          <a:p>
            <a:pPr marL="571500" indent="-571500" eaLnBrk="1" hangingPunct="1">
              <a:lnSpc>
                <a:spcPct val="150000"/>
              </a:lnSpc>
              <a:spcBef>
                <a:spcPct val="0"/>
              </a:spcBef>
              <a:buClr>
                <a:srgbClr val="FF3300"/>
              </a:buClr>
              <a:buFont typeface="Wingdings" panose="05000000000000000000" pitchFamily="2" charset="2"/>
              <a:buAutoNum type="arabicPeriod" startAt="7"/>
            </a:pPr>
            <a:r>
              <a:rPr lang="en-US" sz="2400" dirty="0" smtClean="0"/>
              <a:t>Good practice limits the velocity at the discharge end of the tube from 1.5 to 2.1 m/s, representing less than 0.3 m velocity head loss.</a:t>
            </a:r>
            <a:r>
              <a:rPr lang="en-US" dirty="0" smtClean="0"/>
              <a:t> </a:t>
            </a:r>
            <a:endParaRPr lang="en-US" sz="2400" dirty="0" smtClean="0">
              <a:solidFill>
                <a:srgbClr val="002060"/>
              </a:solidFill>
              <a:latin typeface="Times New Roman" panose="02020603050405020304" pitchFamily="18" charset="0"/>
              <a:cs typeface="Times New Roman" panose="02020603050405020304" pitchFamily="18" charset="0"/>
            </a:endParaRPr>
          </a:p>
          <a:p>
            <a:pPr marL="571500" indent="-571500" eaLnBrk="1" hangingPunct="1">
              <a:buFont typeface="Wingdings" panose="05000000000000000000" pitchFamily="2" charset="2"/>
              <a:buNone/>
            </a:pPr>
            <a:endParaRPr lang="en-US" sz="2000" dirty="0" smtClean="0"/>
          </a:p>
        </p:txBody>
      </p:sp>
      <p:sp>
        <p:nvSpPr>
          <p:cNvPr id="11266" name="Title 4"/>
          <p:cNvSpPr>
            <a:spLocks noGrp="1"/>
          </p:cNvSpPr>
          <p:nvPr>
            <p:ph type="title" idx="4294967295"/>
          </p:nvPr>
        </p:nvSpPr>
        <p:spPr>
          <a:xfrm>
            <a:off x="609600" y="609600"/>
            <a:ext cx="4648200" cy="835025"/>
          </a:xfrm>
          <a:gradFill>
            <a:gsLst>
              <a:gs pos="0">
                <a:srgbClr val="0070C0"/>
              </a:gs>
              <a:gs pos="80000">
                <a:schemeClr val="accent3">
                  <a:shade val="93000"/>
                  <a:satMod val="130000"/>
                </a:schemeClr>
              </a:gs>
              <a:gs pos="100000">
                <a:schemeClr val="accent3">
                  <a:shade val="94000"/>
                  <a:satMod val="135000"/>
                </a:schemeClr>
              </a:gs>
            </a:gsLst>
          </a:gradFill>
          <a:ln>
            <a:miter lim="800000"/>
            <a:headEnd/>
            <a:tailEnd/>
          </a:ln>
          <a:extLst/>
        </p:spPr>
        <p:style>
          <a:lnRef idx="0">
            <a:schemeClr val="accent3"/>
          </a:lnRef>
          <a:fillRef idx="3">
            <a:schemeClr val="accent3"/>
          </a:fillRef>
          <a:effectRef idx="3">
            <a:schemeClr val="accent3"/>
          </a:effectRef>
          <a:fontRef idx="minor">
            <a:schemeClr val="lt1"/>
          </a:fontRef>
        </p:style>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eaLnBrk="1" hangingPunct="1">
              <a:defRPr/>
            </a:pPr>
            <a:r>
              <a:rPr lang="en-US" sz="3600" smtClean="0">
                <a:latin typeface="Verdana" pitchFamily="34" charset="0"/>
              </a:rPr>
              <a:t>Introduction</a:t>
            </a:r>
            <a:endParaRPr lang="en-US" sz="3600" smtClean="0">
              <a:solidFill>
                <a:srgbClr val="002060"/>
              </a:solidFill>
              <a:cs typeface="Times New Roman" pitchFamily="18" charset="0"/>
            </a:endParaRPr>
          </a:p>
        </p:txBody>
      </p:sp>
    </p:spTree>
    <p:extLst>
      <p:ext uri="{BB962C8B-B14F-4D97-AF65-F5344CB8AC3E}">
        <p14:creationId xmlns:p14="http://schemas.microsoft.com/office/powerpoint/2010/main" val="1956341472"/>
      </p:ext>
    </p:ext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down)">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idx="4294967295"/>
          </p:nvPr>
        </p:nvSpPr>
        <p:spPr>
          <a:xfrm>
            <a:off x="593725" y="649287"/>
            <a:ext cx="4648200" cy="758826"/>
          </a:xfrm>
          <a:gradFill>
            <a:gsLst>
              <a:gs pos="0">
                <a:srgbClr val="0070C0"/>
              </a:gs>
              <a:gs pos="80000">
                <a:schemeClr val="accent3">
                  <a:shade val="93000"/>
                  <a:satMod val="130000"/>
                </a:schemeClr>
              </a:gs>
              <a:gs pos="100000">
                <a:schemeClr val="accent3">
                  <a:shade val="94000"/>
                  <a:satMod val="135000"/>
                </a:schemeClr>
              </a:gs>
            </a:gsLst>
          </a:gradFill>
          <a:ln>
            <a:miter lim="800000"/>
            <a:headEnd/>
            <a:tailEnd/>
          </a:ln>
          <a:sp3d>
            <a:bevelT w="63500" h="25400" prst="riblet"/>
          </a:sp3d>
          <a:extLst/>
        </p:spPr>
        <p:style>
          <a:lnRef idx="0">
            <a:schemeClr val="accent3"/>
          </a:lnRef>
          <a:fillRef idx="3">
            <a:schemeClr val="accent3"/>
          </a:fillRef>
          <a:effectRef idx="3">
            <a:schemeClr val="accent3"/>
          </a:effectRef>
          <a:fontRef idx="minor">
            <a:schemeClr val="lt1"/>
          </a:fontRef>
        </p:style>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defRPr/>
            </a:pPr>
            <a:r>
              <a:rPr lang="en-US" sz="4000" smtClean="0">
                <a:latin typeface="Verdana" pitchFamily="34" charset="0"/>
              </a:rPr>
              <a:t>Purposes </a:t>
            </a:r>
          </a:p>
        </p:txBody>
      </p:sp>
      <p:sp>
        <p:nvSpPr>
          <p:cNvPr id="12" name="Subtitle 11"/>
          <p:cNvSpPr>
            <a:spLocks noGrp="1"/>
          </p:cNvSpPr>
          <p:nvPr>
            <p:ph idx="4294967295"/>
          </p:nvPr>
        </p:nvSpPr>
        <p:spPr>
          <a:xfrm>
            <a:off x="381000" y="2332037"/>
            <a:ext cx="8229600" cy="4525963"/>
          </a:xfrm>
        </p:spPr>
        <p:txBody>
          <a:bodyPr/>
          <a:lstStyle/>
          <a:p>
            <a:pPr eaLnBrk="1" hangingPunct="1">
              <a:buClr>
                <a:srgbClr val="FF3300"/>
              </a:buClr>
              <a:buFont typeface="Wingdings" panose="05000000000000000000" pitchFamily="2" charset="2"/>
              <a:buChar char="v"/>
            </a:pPr>
            <a:r>
              <a:rPr lang="en-US" sz="3200" dirty="0" smtClean="0"/>
              <a:t>To be set above tail- water level, without loss of head, to facilitate inspection and maintenance.</a:t>
            </a:r>
          </a:p>
          <a:p>
            <a:pPr eaLnBrk="1" hangingPunct="1">
              <a:buClr>
                <a:srgbClr val="FF3300"/>
              </a:buClr>
              <a:buFont typeface="Wingdings" panose="05000000000000000000" pitchFamily="2" charset="2"/>
              <a:buChar char="v"/>
            </a:pPr>
            <a:endParaRPr lang="en-US" sz="3200" dirty="0" smtClean="0"/>
          </a:p>
          <a:p>
            <a:pPr eaLnBrk="1" hangingPunct="1">
              <a:buClr>
                <a:srgbClr val="FF3300"/>
              </a:buClr>
              <a:buFont typeface="Wingdings" panose="05000000000000000000" pitchFamily="2" charset="2"/>
              <a:buChar char="v"/>
            </a:pPr>
            <a:r>
              <a:rPr lang="en-US" sz="3200" dirty="0" smtClean="0"/>
              <a:t>It regains, by diffuse action, the major portion of the kinetic energy delivered to it from the runner.</a:t>
            </a:r>
            <a:r>
              <a:rPr lang="en-US" dirty="0" smtClean="0"/>
              <a:t> </a:t>
            </a:r>
          </a:p>
        </p:txBody>
      </p:sp>
      <p:sp>
        <p:nvSpPr>
          <p:cNvPr id="5" name="Rectangle 4"/>
          <p:cNvSpPr>
            <a:spLocks noChangeArrowheads="1"/>
          </p:cNvSpPr>
          <p:nvPr/>
        </p:nvSpPr>
        <p:spPr bwMode="auto">
          <a:xfrm>
            <a:off x="609600" y="1524000"/>
            <a:ext cx="4648200" cy="152400"/>
          </a:xfrm>
          <a:prstGeom prst="rect">
            <a:avLst/>
          </a:prstGeom>
          <a:solidFill>
            <a:srgbClr val="0070C0"/>
          </a:solidFill>
          <a:ln w="9525" algn="ctr">
            <a:solidFill>
              <a:schemeClr val="tx1"/>
            </a:solidFill>
            <a:round/>
            <a:headEnd/>
            <a:tailEnd/>
          </a:ln>
          <a:scene3d>
            <a:camera prst="orthographicFront"/>
            <a:lightRig rig="threePt" dir="t"/>
          </a:scene3d>
          <a:sp3d>
            <a:bevelT prst="convex"/>
          </a:sp3d>
        </p:spPr>
        <p:txBody>
          <a:bodyPr/>
          <a:lstStyle/>
          <a:p>
            <a:pPr>
              <a:defRPr/>
            </a:pPr>
            <a:endParaRPr lang="en-US">
              <a:latin typeface="Verdana" pitchFamily="34" charset="0"/>
            </a:endParaRPr>
          </a:p>
        </p:txBody>
      </p:sp>
    </p:spTree>
    <p:extLst>
      <p:ext uri="{BB962C8B-B14F-4D97-AF65-F5344CB8AC3E}">
        <p14:creationId xmlns:p14="http://schemas.microsoft.com/office/powerpoint/2010/main" val="379721498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1000"/>
                                        <p:tgtEl>
                                          <p:spTgt spid="12">
                                            <p:txEl>
                                              <p:pRg st="0" end="0"/>
                                            </p:txEl>
                                          </p:spTgt>
                                        </p:tgtEl>
                                      </p:cBhvr>
                                    </p:animEffect>
                                    <p:anim calcmode="lin" valueType="num">
                                      <p:cBhvr>
                                        <p:cTn id="15"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1000"/>
                                        <p:tgtEl>
                                          <p:spTgt spid="12">
                                            <p:txEl>
                                              <p:pRg st="2" end="2"/>
                                            </p:txEl>
                                          </p:spTgt>
                                        </p:tgtEl>
                                      </p:cBhvr>
                                    </p:animEffect>
                                    <p:anim calcmode="lin" valueType="num">
                                      <p:cBhvr>
                                        <p:cTn id="2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endParaRPr lang="en-US" smtClean="0"/>
          </a:p>
        </p:txBody>
      </p:sp>
      <p:sp>
        <p:nvSpPr>
          <p:cNvPr id="240643" name="Rectangle 3"/>
          <p:cNvSpPr>
            <a:spLocks noGrp="1" noChangeArrowheads="1"/>
          </p:cNvSpPr>
          <p:nvPr>
            <p:ph type="body" idx="1"/>
          </p:nvPr>
        </p:nvSpPr>
        <p:spPr/>
        <p:txBody>
          <a:bodyPr/>
          <a:lstStyle/>
          <a:p>
            <a:pPr eaLnBrk="1" hangingPunct="1"/>
            <a:endParaRPr lang="en-US" smtClean="0"/>
          </a:p>
        </p:txBody>
      </p:sp>
      <p:sp>
        <p:nvSpPr>
          <p:cNvPr id="4" name="Title 3"/>
          <p:cNvSpPr>
            <a:spLocks noGrp="1"/>
          </p:cNvSpPr>
          <p:nvPr>
            <p:ph type="title" idx="4294967295"/>
          </p:nvPr>
        </p:nvSpPr>
        <p:spPr>
          <a:xfrm>
            <a:off x="60325" y="115887"/>
            <a:ext cx="4648200" cy="682626"/>
          </a:xfrm>
          <a:gradFill>
            <a:gsLst>
              <a:gs pos="0">
                <a:srgbClr val="0070C0"/>
              </a:gs>
              <a:gs pos="80000">
                <a:schemeClr val="accent3">
                  <a:shade val="93000"/>
                  <a:satMod val="130000"/>
                </a:schemeClr>
              </a:gs>
              <a:gs pos="100000">
                <a:schemeClr val="accent3">
                  <a:shade val="94000"/>
                  <a:satMod val="135000"/>
                </a:schemeClr>
              </a:gs>
            </a:gsLst>
          </a:gradFill>
          <a:ln>
            <a:miter lim="800000"/>
            <a:headEnd/>
            <a:tailEnd/>
          </a:ln>
          <a:sp3d>
            <a:bevelT w="63500" h="25400" prst="hardEdge"/>
          </a:sp3d>
          <a:extLst/>
        </p:spPr>
        <p:style>
          <a:lnRef idx="0">
            <a:schemeClr val="accent3"/>
          </a:lnRef>
          <a:fillRef idx="3">
            <a:schemeClr val="accent3"/>
          </a:fillRef>
          <a:effectRef idx="3">
            <a:schemeClr val="accent3"/>
          </a:effectRef>
          <a:fontRef idx="minor">
            <a:schemeClr val="lt1"/>
          </a:fontRef>
        </p:style>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defRPr/>
            </a:pPr>
            <a:r>
              <a:rPr lang="en-US" sz="3800" b="1" smtClean="0">
                <a:solidFill>
                  <a:srgbClr val="002060"/>
                </a:solidFill>
                <a:cs typeface="Times New Roman" pitchFamily="18" charset="0"/>
              </a:rPr>
              <a:t>THEORY </a:t>
            </a:r>
          </a:p>
        </p:txBody>
      </p:sp>
      <p:sp>
        <p:nvSpPr>
          <p:cNvPr id="5124" name="Rectangle 4"/>
          <p:cNvSpPr>
            <a:spLocks noChangeArrowheads="1"/>
          </p:cNvSpPr>
          <p:nvPr/>
        </p:nvSpPr>
        <p:spPr bwMode="auto">
          <a:xfrm>
            <a:off x="23812" y="862012"/>
            <a:ext cx="4648200" cy="152401"/>
          </a:xfrm>
          <a:prstGeom prst="rect">
            <a:avLst/>
          </a:prstGeom>
          <a:solidFill>
            <a:srgbClr val="0070C0"/>
          </a:solidFill>
          <a:ln w="9525" algn="ctr">
            <a:solidFill>
              <a:schemeClr val="tx1"/>
            </a:solidFill>
            <a:round/>
            <a:headEnd/>
            <a:tailEnd/>
          </a:ln>
          <a:scene3d>
            <a:camera prst="orthographicFront"/>
            <a:lightRig rig="threePt" dir="t"/>
          </a:scene3d>
          <a:sp3d>
            <a:bevelT prst="convex"/>
          </a:sp3d>
        </p:spPr>
        <p:txBody>
          <a:bodyPr/>
          <a:lstStyle/>
          <a:p>
            <a:pPr>
              <a:defRPr/>
            </a:pPr>
            <a:endParaRPr lang="en-US">
              <a:latin typeface="Verdana" pitchFamily="34" charset="0"/>
            </a:endParaRPr>
          </a:p>
        </p:txBody>
      </p:sp>
      <p:pic>
        <p:nvPicPr>
          <p:cNvPr id="24065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5488"/>
            <a:ext cx="8686800" cy="613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55368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eaLnBrk="1" hangingPunct="1"/>
            <a:endParaRPr lang="en-US" smtClean="0"/>
          </a:p>
        </p:txBody>
      </p:sp>
      <p:sp>
        <p:nvSpPr>
          <p:cNvPr id="241667" name="Rectangle 3"/>
          <p:cNvSpPr>
            <a:spLocks noGrp="1" noChangeArrowheads="1"/>
          </p:cNvSpPr>
          <p:nvPr>
            <p:ph type="body" idx="1"/>
          </p:nvPr>
        </p:nvSpPr>
        <p:spPr/>
        <p:txBody>
          <a:bodyPr/>
          <a:lstStyle/>
          <a:p>
            <a:pPr eaLnBrk="1" hangingPunct="1"/>
            <a:endParaRPr lang="en-US" smtClean="0"/>
          </a:p>
        </p:txBody>
      </p:sp>
      <p:pic>
        <p:nvPicPr>
          <p:cNvPr id="2416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8305800" cy="598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908634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normAutofit/>
          </a:bodyPr>
          <a:lstStyle/>
          <a:p>
            <a:pPr>
              <a:defRPr/>
            </a:pPr>
            <a:fld id="{A4FE1A4C-8810-4334-9678-AA6BBDCD3555}" type="slidenum">
              <a:rPr lang="en-US" smtClean="0"/>
              <a:pPr>
                <a:defRPr/>
              </a:pPr>
              <a:t>4</a:t>
            </a:fld>
            <a:endParaRPr lang="en-US"/>
          </a:p>
        </p:txBody>
      </p:sp>
      <p:graphicFrame>
        <p:nvGraphicFramePr>
          <p:cNvPr id="411652" name="Object 4"/>
          <p:cNvGraphicFramePr>
            <a:graphicFrameLocks noChangeAspect="1"/>
          </p:cNvGraphicFramePr>
          <p:nvPr/>
        </p:nvGraphicFramePr>
        <p:xfrm>
          <a:off x="2743200" y="1676400"/>
          <a:ext cx="4311404" cy="2167678"/>
        </p:xfrm>
        <a:graphic>
          <a:graphicData uri="http://schemas.openxmlformats.org/presentationml/2006/ole">
            <mc:AlternateContent xmlns:mc="http://schemas.openxmlformats.org/markup-compatibility/2006">
              <mc:Choice xmlns:v="urn:schemas-microsoft-com:vml" Requires="v">
                <p:oleObj spid="_x0000_s9224" name="Equation" r:id="rId3" imgW="863280" imgH="457200" progId="Equation.3">
                  <p:embed/>
                </p:oleObj>
              </mc:Choice>
              <mc:Fallback>
                <p:oleObj name="Equation" r:id="rId3" imgW="86328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676400"/>
                        <a:ext cx="4311404" cy="21676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653" name="Rectangle 5"/>
          <p:cNvSpPr>
            <a:spLocks noChangeArrowheads="1"/>
          </p:cNvSpPr>
          <p:nvPr/>
        </p:nvSpPr>
        <p:spPr bwMode="auto">
          <a:xfrm>
            <a:off x="0" y="3657600"/>
            <a:ext cx="9144000"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914400" algn="l"/>
                <a:tab pos="1371600" algn="l"/>
                <a:tab pos="1828800" algn="l"/>
                <a:tab pos="2286000" algn="l"/>
                <a:tab pos="2743200" algn="l"/>
                <a:tab pos="3200400" algn="l"/>
                <a:tab pos="3711575" algn="l"/>
              </a:tabLst>
            </a:pP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Where 	N</a:t>
            </a:r>
            <a:r>
              <a:rPr kumimoji="0" lang="en-US" sz="28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s</a:t>
            </a: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specific speed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1371600" algn="l"/>
                <a:tab pos="1828800" algn="l"/>
                <a:tab pos="2286000" algn="l"/>
                <a:tab pos="2743200" algn="l"/>
                <a:tab pos="3200400" algn="l"/>
                <a:tab pos="3711575" algn="l"/>
              </a:tabLst>
            </a:pP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N   =   	turbine speed in revolution per minute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1371600" algn="l"/>
                <a:tab pos="1828800" algn="l"/>
                <a:tab pos="2286000" algn="l"/>
                <a:tab pos="2743200" algn="l"/>
                <a:tab pos="3200400" algn="l"/>
                <a:tab pos="3711575" algn="l"/>
              </a:tabLst>
            </a:pP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H</a:t>
            </a:r>
            <a:r>
              <a:rPr kumimoji="0" lang="en-US" sz="2800" b="0" i="0"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d</a:t>
            </a:r>
            <a:r>
              <a:rPr kumimoji="0" lang="en-US" sz="28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   </a:t>
            </a: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design head of turbine in meter</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1371600" algn="l"/>
                <a:tab pos="1828800" algn="l"/>
                <a:tab pos="2286000" algn="l"/>
                <a:tab pos="2743200" algn="l"/>
                <a:tab pos="3200400" algn="l"/>
                <a:tab pos="3711575" algn="l"/>
              </a:tabLst>
            </a:pP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    =   	turbine power in kilowatts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41916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4217" y="752712"/>
            <a:ext cx="7674133" cy="627916"/>
          </a:xfrm>
          <a:gradFill>
            <a:gsLst>
              <a:gs pos="0">
                <a:srgbClr val="0070C0"/>
              </a:gs>
              <a:gs pos="80000">
                <a:schemeClr val="accent3">
                  <a:shade val="93000"/>
                  <a:satMod val="130000"/>
                </a:schemeClr>
              </a:gs>
              <a:gs pos="100000">
                <a:schemeClr val="accent3">
                  <a:shade val="94000"/>
                  <a:satMod val="135000"/>
                </a:schemeClr>
              </a:gs>
            </a:gsLst>
          </a:gradFill>
          <a:ln>
            <a:miter lim="800000"/>
            <a:headEnd/>
            <a:tailEnd/>
          </a:ln>
          <a:sp3d>
            <a:bevelT w="63500" h="25400" prst="riblet"/>
          </a:sp3d>
          <a:extLst/>
        </p:spPr>
        <p:style>
          <a:lnRef idx="0">
            <a:schemeClr val="accent3"/>
          </a:lnRef>
          <a:fillRef idx="3">
            <a:schemeClr val="accent3"/>
          </a:fillRef>
          <a:effectRef idx="3">
            <a:schemeClr val="accent3"/>
          </a:effectRef>
          <a:fontRef idx="minor">
            <a:schemeClr val="lt1"/>
          </a:fontRef>
        </p:style>
        <p:txBody>
          <a:bodyPr>
            <a:normAutofit fontScale="90000"/>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eaLnBrk="1" hangingPunct="1">
              <a:defRPr/>
            </a:pPr>
            <a:r>
              <a:rPr lang="en-US" sz="3600" smtClean="0">
                <a:latin typeface="Verdana" pitchFamily="34" charset="0"/>
              </a:rPr>
              <a:t>Types of draft tubes:</a:t>
            </a:r>
            <a:endParaRPr lang="en-US" sz="3600" smtClean="0">
              <a:solidFill>
                <a:srgbClr val="002060"/>
              </a:solidFill>
              <a:cs typeface="Times New Roman" pitchFamily="18" charset="0"/>
            </a:endParaRPr>
          </a:p>
        </p:txBody>
      </p:sp>
      <p:sp>
        <p:nvSpPr>
          <p:cNvPr id="7" name="Rectangle 4"/>
          <p:cNvSpPr>
            <a:spLocks noChangeArrowheads="1"/>
          </p:cNvSpPr>
          <p:nvPr/>
        </p:nvSpPr>
        <p:spPr bwMode="auto">
          <a:xfrm>
            <a:off x="609600" y="1524000"/>
            <a:ext cx="4648200" cy="152400"/>
          </a:xfrm>
          <a:prstGeom prst="rect">
            <a:avLst/>
          </a:prstGeom>
          <a:solidFill>
            <a:srgbClr val="0070C0"/>
          </a:solidFill>
          <a:ln w="9525" algn="ctr">
            <a:solidFill>
              <a:schemeClr val="tx1"/>
            </a:solidFill>
            <a:round/>
            <a:headEnd/>
            <a:tailEnd/>
          </a:ln>
          <a:scene3d>
            <a:camera prst="orthographicFront"/>
            <a:lightRig rig="threePt" dir="t"/>
          </a:scene3d>
          <a:sp3d>
            <a:bevelT prst="convex"/>
          </a:sp3d>
        </p:spPr>
        <p:txBody>
          <a:bodyPr/>
          <a:lstStyle/>
          <a:p>
            <a:pPr>
              <a:defRPr/>
            </a:pPr>
            <a:endParaRPr lang="en-US">
              <a:latin typeface="Verdana" pitchFamily="34" charset="0"/>
            </a:endParaRPr>
          </a:p>
        </p:txBody>
      </p:sp>
      <p:sp>
        <p:nvSpPr>
          <p:cNvPr id="242696" name="Rectangle 8"/>
          <p:cNvSpPr>
            <a:spLocks noChangeArrowheads="1"/>
          </p:cNvSpPr>
          <p:nvPr/>
        </p:nvSpPr>
        <p:spPr bwMode="auto">
          <a:xfrm>
            <a:off x="762000" y="1738313"/>
            <a:ext cx="7308850" cy="426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defTabSz="404813">
              <a:defRPr>
                <a:solidFill>
                  <a:schemeClr val="tx1"/>
                </a:solidFill>
                <a:latin typeface="Arial" panose="020B0604020202020204" pitchFamily="34" charset="0"/>
              </a:defRPr>
            </a:lvl1pPr>
            <a:lvl2pPr marL="742950" indent="-285750" defTabSz="404813">
              <a:defRPr>
                <a:solidFill>
                  <a:schemeClr val="tx1"/>
                </a:solidFill>
                <a:latin typeface="Arial" panose="020B0604020202020204" pitchFamily="34" charset="0"/>
              </a:defRPr>
            </a:lvl2pPr>
            <a:lvl3pPr marL="1143000" indent="-228600" defTabSz="404813">
              <a:defRPr>
                <a:solidFill>
                  <a:schemeClr val="tx1"/>
                </a:solidFill>
                <a:latin typeface="Arial" panose="020B0604020202020204" pitchFamily="34" charset="0"/>
              </a:defRPr>
            </a:lvl3pPr>
            <a:lvl4pPr marL="1600200" indent="-228600" defTabSz="404813">
              <a:defRPr>
                <a:solidFill>
                  <a:schemeClr val="tx1"/>
                </a:solidFill>
                <a:latin typeface="Arial" panose="020B0604020202020204" pitchFamily="34" charset="0"/>
              </a:defRPr>
            </a:lvl4pPr>
            <a:lvl5pPr marL="2057400" indent="-228600" defTabSz="404813">
              <a:defRPr>
                <a:solidFill>
                  <a:schemeClr val="tx1"/>
                </a:solidFill>
                <a:latin typeface="Arial" panose="020B0604020202020204" pitchFamily="34" charset="0"/>
              </a:defRPr>
            </a:lvl5pPr>
            <a:lvl6pPr marL="2514600" indent="-228600" defTabSz="404813" eaLnBrk="0" fontAlgn="base" hangingPunct="0">
              <a:spcBef>
                <a:spcPct val="0"/>
              </a:spcBef>
              <a:spcAft>
                <a:spcPct val="0"/>
              </a:spcAft>
              <a:defRPr>
                <a:solidFill>
                  <a:schemeClr val="tx1"/>
                </a:solidFill>
                <a:latin typeface="Arial" panose="020B0604020202020204" pitchFamily="34" charset="0"/>
              </a:defRPr>
            </a:lvl6pPr>
            <a:lvl7pPr marL="2971800" indent="-228600" defTabSz="404813" eaLnBrk="0" fontAlgn="base" hangingPunct="0">
              <a:spcBef>
                <a:spcPct val="0"/>
              </a:spcBef>
              <a:spcAft>
                <a:spcPct val="0"/>
              </a:spcAft>
              <a:defRPr>
                <a:solidFill>
                  <a:schemeClr val="tx1"/>
                </a:solidFill>
                <a:latin typeface="Arial" panose="020B0604020202020204" pitchFamily="34" charset="0"/>
              </a:defRPr>
            </a:lvl7pPr>
            <a:lvl8pPr marL="3429000" indent="-228600" defTabSz="404813" eaLnBrk="0" fontAlgn="base" hangingPunct="0">
              <a:spcBef>
                <a:spcPct val="0"/>
              </a:spcBef>
              <a:spcAft>
                <a:spcPct val="0"/>
              </a:spcAft>
              <a:defRPr>
                <a:solidFill>
                  <a:schemeClr val="tx1"/>
                </a:solidFill>
                <a:latin typeface="Arial" panose="020B0604020202020204" pitchFamily="34" charset="0"/>
              </a:defRPr>
            </a:lvl8pPr>
            <a:lvl9pPr marL="3886200" indent="-228600" defTabSz="404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atin typeface="Verdana" panose="020B0604030504040204" pitchFamily="34" charset="0"/>
            </a:endParaRPr>
          </a:p>
          <a:p>
            <a:pPr eaLnBrk="1" hangingPunct="1">
              <a:buClr>
                <a:srgbClr val="FF3300"/>
              </a:buClr>
              <a:buFont typeface="Wingdings" panose="05000000000000000000" pitchFamily="2" charset="2"/>
              <a:buChar char="v"/>
            </a:pPr>
            <a:r>
              <a:rPr lang="en-US" sz="3200">
                <a:latin typeface="Verdana" panose="020B0604030504040204" pitchFamily="34" charset="0"/>
              </a:rPr>
              <a:t>The straight conical or concentric tube </a:t>
            </a:r>
          </a:p>
          <a:p>
            <a:pPr eaLnBrk="1" hangingPunct="1">
              <a:buClr>
                <a:srgbClr val="FF3300"/>
              </a:buClr>
              <a:buFont typeface="Wingdings" panose="05000000000000000000" pitchFamily="2" charset="2"/>
              <a:buChar char="v"/>
            </a:pPr>
            <a:endParaRPr lang="en-US" sz="3200">
              <a:latin typeface="Verdana" panose="020B0604030504040204" pitchFamily="34" charset="0"/>
            </a:endParaRPr>
          </a:p>
          <a:p>
            <a:pPr eaLnBrk="1" hangingPunct="1">
              <a:buClr>
                <a:srgbClr val="FF3300"/>
              </a:buClr>
              <a:buFont typeface="Wingdings" panose="05000000000000000000" pitchFamily="2" charset="2"/>
              <a:buChar char="v"/>
            </a:pPr>
            <a:r>
              <a:rPr lang="en-US" sz="3200">
                <a:latin typeface="Verdana" panose="020B0604030504040204" pitchFamily="34" charset="0"/>
              </a:rPr>
              <a:t>The elbow type</a:t>
            </a:r>
          </a:p>
          <a:p>
            <a:pPr eaLnBrk="1" hangingPunct="1">
              <a:buClr>
                <a:srgbClr val="FF3300"/>
              </a:buClr>
              <a:buFont typeface="Wingdings" panose="05000000000000000000" pitchFamily="2" charset="2"/>
              <a:buChar char="v"/>
            </a:pPr>
            <a:endParaRPr lang="en-US" sz="3200">
              <a:latin typeface="Verdana" panose="020B0604030504040204" pitchFamily="34" charset="0"/>
            </a:endParaRPr>
          </a:p>
          <a:p>
            <a:pPr eaLnBrk="1" hangingPunct="1">
              <a:buClr>
                <a:srgbClr val="FF3300"/>
              </a:buClr>
              <a:buFont typeface="Wingdings" panose="05000000000000000000" pitchFamily="2" charset="2"/>
              <a:buChar char="v"/>
            </a:pPr>
            <a:r>
              <a:rPr lang="en-US" sz="3200">
                <a:latin typeface="Verdana" panose="020B0604030504040204" pitchFamily="34" charset="0"/>
              </a:rPr>
              <a:t>Moody spreading draft tube</a:t>
            </a:r>
          </a:p>
          <a:p>
            <a:pPr eaLnBrk="1" hangingPunct="1">
              <a:buClr>
                <a:srgbClr val="FF3300"/>
              </a:buClr>
              <a:buFont typeface="Wingdings" panose="05000000000000000000" pitchFamily="2" charset="2"/>
              <a:buChar char="v"/>
            </a:pPr>
            <a:endParaRPr lang="en-US" sz="3200">
              <a:latin typeface="Verdana" panose="020B0604030504040204" pitchFamily="34" charset="0"/>
            </a:endParaRPr>
          </a:p>
          <a:p>
            <a:pPr eaLnBrk="1" hangingPunct="1">
              <a:buClr>
                <a:srgbClr val="FF3300"/>
              </a:buClr>
              <a:buFont typeface="Wingdings" panose="05000000000000000000" pitchFamily="2" charset="2"/>
              <a:buChar char="v"/>
            </a:pPr>
            <a:r>
              <a:rPr lang="en-US" sz="3200">
                <a:latin typeface="Verdana" panose="020B0604030504040204" pitchFamily="34" charset="0"/>
              </a:rPr>
              <a:t>Efficiency, over 85 percent </a:t>
            </a:r>
          </a:p>
        </p:txBody>
      </p:sp>
    </p:spTree>
    <p:extLst>
      <p:ext uri="{BB962C8B-B14F-4D97-AF65-F5344CB8AC3E}">
        <p14:creationId xmlns:p14="http://schemas.microsoft.com/office/powerpoint/2010/main" val="3213653668"/>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4217" y="752712"/>
            <a:ext cx="7674133" cy="627916"/>
          </a:xfrm>
          <a:gradFill>
            <a:gsLst>
              <a:gs pos="0">
                <a:srgbClr val="0070C0"/>
              </a:gs>
              <a:gs pos="80000">
                <a:schemeClr val="accent3">
                  <a:shade val="93000"/>
                  <a:satMod val="130000"/>
                </a:schemeClr>
              </a:gs>
              <a:gs pos="100000">
                <a:schemeClr val="accent3">
                  <a:shade val="94000"/>
                  <a:satMod val="135000"/>
                </a:schemeClr>
              </a:gs>
            </a:gsLst>
          </a:gradFill>
          <a:ln>
            <a:miter lim="800000"/>
            <a:headEnd/>
            <a:tailEnd/>
          </a:ln>
          <a:sp3d>
            <a:bevelT w="63500" h="25400" prst="riblet"/>
          </a:sp3d>
          <a:extLst/>
        </p:spPr>
        <p:style>
          <a:lnRef idx="0">
            <a:schemeClr val="accent3"/>
          </a:lnRef>
          <a:fillRef idx="3">
            <a:schemeClr val="accent3"/>
          </a:fillRef>
          <a:effectRef idx="3">
            <a:schemeClr val="accent3"/>
          </a:effectRef>
          <a:fontRef idx="minor">
            <a:schemeClr val="lt1"/>
          </a:fontRef>
        </p:style>
        <p:txBody>
          <a:bodyPr>
            <a:normAutofit fontScale="90000"/>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eaLnBrk="1" hangingPunct="1">
              <a:defRPr/>
            </a:pPr>
            <a:r>
              <a:rPr lang="en-US" sz="3200" smtClean="0">
                <a:latin typeface="Verdana" pitchFamily="34" charset="0"/>
              </a:rPr>
              <a:t>Straight conical or concentric tube</a:t>
            </a:r>
            <a:r>
              <a:rPr lang="en-US" sz="3600" b="1" smtClean="0">
                <a:latin typeface="Verdana" pitchFamily="34" charset="0"/>
              </a:rPr>
              <a:t> </a:t>
            </a:r>
          </a:p>
        </p:txBody>
      </p:sp>
      <p:sp>
        <p:nvSpPr>
          <p:cNvPr id="7" name="Rectangle 4"/>
          <p:cNvSpPr>
            <a:spLocks noChangeArrowheads="1"/>
          </p:cNvSpPr>
          <p:nvPr/>
        </p:nvSpPr>
        <p:spPr bwMode="auto">
          <a:xfrm>
            <a:off x="609600" y="1524000"/>
            <a:ext cx="4648200" cy="152400"/>
          </a:xfrm>
          <a:prstGeom prst="rect">
            <a:avLst/>
          </a:prstGeom>
          <a:solidFill>
            <a:srgbClr val="0070C0"/>
          </a:solidFill>
          <a:ln w="9525" algn="ctr">
            <a:solidFill>
              <a:schemeClr val="tx1"/>
            </a:solidFill>
            <a:round/>
            <a:headEnd/>
            <a:tailEnd/>
          </a:ln>
          <a:scene3d>
            <a:camera prst="orthographicFront"/>
            <a:lightRig rig="threePt" dir="t"/>
          </a:scene3d>
          <a:sp3d>
            <a:bevelT prst="convex"/>
          </a:sp3d>
        </p:spPr>
        <p:txBody>
          <a:bodyPr/>
          <a:lstStyle/>
          <a:p>
            <a:pPr>
              <a:defRPr/>
            </a:pPr>
            <a:endParaRPr lang="en-US">
              <a:latin typeface="Verdana" pitchFamily="34" charset="0"/>
            </a:endParaRPr>
          </a:p>
        </p:txBody>
      </p:sp>
      <p:sp>
        <p:nvSpPr>
          <p:cNvPr id="243720" name="Rectangle 8"/>
          <p:cNvSpPr>
            <a:spLocks noChangeArrowheads="1"/>
          </p:cNvSpPr>
          <p:nvPr/>
        </p:nvSpPr>
        <p:spPr bwMode="auto">
          <a:xfrm>
            <a:off x="685800" y="1323975"/>
            <a:ext cx="43434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defTabSz="404813">
              <a:defRPr>
                <a:solidFill>
                  <a:schemeClr val="tx1"/>
                </a:solidFill>
                <a:latin typeface="Arial" panose="020B0604020202020204" pitchFamily="34" charset="0"/>
              </a:defRPr>
            </a:lvl1pPr>
            <a:lvl2pPr marL="742950" indent="-285750" defTabSz="404813">
              <a:defRPr>
                <a:solidFill>
                  <a:schemeClr val="tx1"/>
                </a:solidFill>
                <a:latin typeface="Arial" panose="020B0604020202020204" pitchFamily="34" charset="0"/>
              </a:defRPr>
            </a:lvl2pPr>
            <a:lvl3pPr marL="1143000" indent="-228600" defTabSz="404813">
              <a:defRPr>
                <a:solidFill>
                  <a:schemeClr val="tx1"/>
                </a:solidFill>
                <a:latin typeface="Arial" panose="020B0604020202020204" pitchFamily="34" charset="0"/>
              </a:defRPr>
            </a:lvl3pPr>
            <a:lvl4pPr marL="1600200" indent="-228600" defTabSz="404813">
              <a:defRPr>
                <a:solidFill>
                  <a:schemeClr val="tx1"/>
                </a:solidFill>
                <a:latin typeface="Arial" panose="020B0604020202020204" pitchFamily="34" charset="0"/>
              </a:defRPr>
            </a:lvl4pPr>
            <a:lvl5pPr marL="2057400" indent="-228600" defTabSz="404813">
              <a:defRPr>
                <a:solidFill>
                  <a:schemeClr val="tx1"/>
                </a:solidFill>
                <a:latin typeface="Arial" panose="020B0604020202020204" pitchFamily="34" charset="0"/>
              </a:defRPr>
            </a:lvl5pPr>
            <a:lvl6pPr marL="2514600" indent="-228600" defTabSz="404813" eaLnBrk="0" fontAlgn="base" hangingPunct="0">
              <a:spcBef>
                <a:spcPct val="0"/>
              </a:spcBef>
              <a:spcAft>
                <a:spcPct val="0"/>
              </a:spcAft>
              <a:defRPr>
                <a:solidFill>
                  <a:schemeClr val="tx1"/>
                </a:solidFill>
                <a:latin typeface="Arial" panose="020B0604020202020204" pitchFamily="34" charset="0"/>
              </a:defRPr>
            </a:lvl6pPr>
            <a:lvl7pPr marL="2971800" indent="-228600" defTabSz="404813" eaLnBrk="0" fontAlgn="base" hangingPunct="0">
              <a:spcBef>
                <a:spcPct val="0"/>
              </a:spcBef>
              <a:spcAft>
                <a:spcPct val="0"/>
              </a:spcAft>
              <a:defRPr>
                <a:solidFill>
                  <a:schemeClr val="tx1"/>
                </a:solidFill>
                <a:latin typeface="Arial" panose="020B0604020202020204" pitchFamily="34" charset="0"/>
              </a:defRPr>
            </a:lvl7pPr>
            <a:lvl8pPr marL="3429000" indent="-228600" defTabSz="404813" eaLnBrk="0" fontAlgn="base" hangingPunct="0">
              <a:spcBef>
                <a:spcPct val="0"/>
              </a:spcBef>
              <a:spcAft>
                <a:spcPct val="0"/>
              </a:spcAft>
              <a:defRPr>
                <a:solidFill>
                  <a:schemeClr val="tx1"/>
                </a:solidFill>
                <a:latin typeface="Arial" panose="020B0604020202020204" pitchFamily="34" charset="0"/>
              </a:defRPr>
            </a:lvl8pPr>
            <a:lvl9pPr marL="3886200" indent="-228600" defTabSz="404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sz="2400">
              <a:latin typeface="Verdana" panose="020B0604030504040204" pitchFamily="34" charset="0"/>
            </a:endParaRPr>
          </a:p>
          <a:p>
            <a:pPr eaLnBrk="1" hangingPunct="1">
              <a:buClr>
                <a:srgbClr val="FF3300"/>
              </a:buClr>
              <a:buFont typeface="Wingdings" panose="05000000000000000000" pitchFamily="2" charset="2"/>
              <a:buChar char="v"/>
            </a:pPr>
            <a:r>
              <a:rPr lang="en-US" sz="2400">
                <a:latin typeface="Verdana" panose="020B0604030504040204" pitchFamily="34" charset="0"/>
              </a:rPr>
              <a:t>It is used on low-powered units for all specific speeds, frequently, on large-head units.  </a:t>
            </a:r>
          </a:p>
          <a:p>
            <a:pPr eaLnBrk="1" hangingPunct="1">
              <a:buClr>
                <a:srgbClr val="FF3300"/>
              </a:buClr>
              <a:buFont typeface="Wingdings" panose="05000000000000000000" pitchFamily="2" charset="2"/>
              <a:buChar char="v"/>
            </a:pPr>
            <a:endParaRPr lang="en-US" sz="2400">
              <a:latin typeface="Verdana" panose="020B0604030504040204" pitchFamily="34" charset="0"/>
            </a:endParaRPr>
          </a:p>
          <a:p>
            <a:pPr eaLnBrk="1" hangingPunct="1">
              <a:buClr>
                <a:srgbClr val="FF3300"/>
              </a:buClr>
              <a:buFont typeface="Wingdings" panose="05000000000000000000" pitchFamily="2" charset="2"/>
              <a:buChar char="v"/>
            </a:pPr>
            <a:r>
              <a:rPr lang="en-US" sz="2400">
                <a:latin typeface="Verdana" panose="020B0604030504040204" pitchFamily="34" charset="0"/>
              </a:rPr>
              <a:t>The side angle of flare ranges from 4 to 6</a:t>
            </a:r>
            <a:r>
              <a:rPr lang="en-US" sz="2400">
                <a:latin typeface="Verdana" panose="020B0604030504040204" pitchFamily="34" charset="0"/>
                <a:sym typeface="Symbol" panose="05050102010706020507" pitchFamily="18" charset="2"/>
              </a:rPr>
              <a:t></a:t>
            </a:r>
            <a:r>
              <a:rPr lang="en-US" sz="2400">
                <a:latin typeface="Verdana" panose="020B0604030504040204" pitchFamily="34" charset="0"/>
              </a:rPr>
              <a:t>, the length from 3 to 4 times the diameter and the discharge area from 4 to 5 times the throat area.</a:t>
            </a:r>
            <a:r>
              <a:rPr lang="en-US">
                <a:latin typeface="Verdana" panose="020B0604030504040204" pitchFamily="34" charset="0"/>
              </a:rPr>
              <a:t> </a:t>
            </a:r>
            <a:endParaRPr lang="en-US" sz="2400">
              <a:latin typeface="Verdana" panose="020B0604030504040204" pitchFamily="34" charset="0"/>
            </a:endParaRPr>
          </a:p>
          <a:p>
            <a:pPr eaLnBrk="1" hangingPunct="1">
              <a:buClr>
                <a:srgbClr val="FF3300"/>
              </a:buClr>
              <a:buFont typeface="Wingdings" panose="05000000000000000000" pitchFamily="2" charset="2"/>
              <a:buChar char="v"/>
            </a:pPr>
            <a:endParaRPr lang="en-US" sz="2400">
              <a:latin typeface="Verdana" panose="020B0604030504040204" pitchFamily="34" charset="0"/>
            </a:endParaRPr>
          </a:p>
        </p:txBody>
      </p:sp>
      <p:pic>
        <p:nvPicPr>
          <p:cNvPr id="24372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133600"/>
            <a:ext cx="3024188"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3811012"/>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4217" y="752712"/>
            <a:ext cx="7674133" cy="627916"/>
          </a:xfrm>
          <a:gradFill>
            <a:gsLst>
              <a:gs pos="0">
                <a:srgbClr val="0070C0"/>
              </a:gs>
              <a:gs pos="80000">
                <a:schemeClr val="accent3">
                  <a:shade val="93000"/>
                  <a:satMod val="130000"/>
                </a:schemeClr>
              </a:gs>
              <a:gs pos="100000">
                <a:schemeClr val="accent3">
                  <a:shade val="94000"/>
                  <a:satMod val="135000"/>
                </a:schemeClr>
              </a:gs>
            </a:gsLst>
          </a:gradFill>
          <a:ln>
            <a:miter lim="800000"/>
            <a:headEnd/>
            <a:tailEnd/>
          </a:ln>
          <a:sp3d>
            <a:bevelT w="63500" h="25400" prst="riblet"/>
          </a:sp3d>
          <a:extLst/>
        </p:spPr>
        <p:style>
          <a:lnRef idx="0">
            <a:schemeClr val="accent3"/>
          </a:lnRef>
          <a:fillRef idx="3">
            <a:schemeClr val="accent3"/>
          </a:fillRef>
          <a:effectRef idx="3">
            <a:schemeClr val="accent3"/>
          </a:effectRef>
          <a:fontRef idx="minor">
            <a:schemeClr val="lt1"/>
          </a:fontRef>
        </p:style>
        <p:txBody>
          <a:bodyPr>
            <a:normAutofit fontScale="90000"/>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eaLnBrk="1" hangingPunct="1">
              <a:defRPr/>
            </a:pPr>
            <a:r>
              <a:rPr lang="en-US" sz="3600" smtClean="0">
                <a:latin typeface="Verdana" pitchFamily="34" charset="0"/>
              </a:rPr>
              <a:t>Elbow type</a:t>
            </a:r>
          </a:p>
        </p:txBody>
      </p:sp>
      <p:sp>
        <p:nvSpPr>
          <p:cNvPr id="7" name="Rectangle 4"/>
          <p:cNvSpPr>
            <a:spLocks noChangeArrowheads="1"/>
          </p:cNvSpPr>
          <p:nvPr/>
        </p:nvSpPr>
        <p:spPr bwMode="auto">
          <a:xfrm>
            <a:off x="609600" y="1524000"/>
            <a:ext cx="4648200" cy="152400"/>
          </a:xfrm>
          <a:prstGeom prst="rect">
            <a:avLst/>
          </a:prstGeom>
          <a:solidFill>
            <a:srgbClr val="0070C0"/>
          </a:solidFill>
          <a:ln w="9525" algn="ctr">
            <a:solidFill>
              <a:schemeClr val="tx1"/>
            </a:solidFill>
            <a:round/>
            <a:headEnd/>
            <a:tailEnd/>
          </a:ln>
          <a:scene3d>
            <a:camera prst="orthographicFront"/>
            <a:lightRig rig="threePt" dir="t"/>
          </a:scene3d>
          <a:sp3d>
            <a:bevelT prst="convex"/>
          </a:sp3d>
        </p:spPr>
        <p:txBody>
          <a:bodyPr/>
          <a:lstStyle/>
          <a:p>
            <a:pPr>
              <a:defRPr/>
            </a:pPr>
            <a:endParaRPr lang="en-US">
              <a:latin typeface="Verdana" pitchFamily="34" charset="0"/>
            </a:endParaRPr>
          </a:p>
        </p:txBody>
      </p:sp>
      <p:sp>
        <p:nvSpPr>
          <p:cNvPr id="244744" name="Rectangle 8"/>
          <p:cNvSpPr>
            <a:spLocks noChangeArrowheads="1"/>
          </p:cNvSpPr>
          <p:nvPr/>
        </p:nvSpPr>
        <p:spPr bwMode="auto">
          <a:xfrm>
            <a:off x="457200" y="1785938"/>
            <a:ext cx="43434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defTabSz="404813">
              <a:defRPr>
                <a:solidFill>
                  <a:schemeClr val="tx1"/>
                </a:solidFill>
                <a:latin typeface="Arial" panose="020B0604020202020204" pitchFamily="34" charset="0"/>
              </a:defRPr>
            </a:lvl1pPr>
            <a:lvl2pPr marL="742950" indent="-285750" defTabSz="404813">
              <a:defRPr>
                <a:solidFill>
                  <a:schemeClr val="tx1"/>
                </a:solidFill>
                <a:latin typeface="Arial" panose="020B0604020202020204" pitchFamily="34" charset="0"/>
              </a:defRPr>
            </a:lvl2pPr>
            <a:lvl3pPr marL="1143000" indent="-228600" defTabSz="404813">
              <a:defRPr>
                <a:solidFill>
                  <a:schemeClr val="tx1"/>
                </a:solidFill>
                <a:latin typeface="Arial" panose="020B0604020202020204" pitchFamily="34" charset="0"/>
              </a:defRPr>
            </a:lvl3pPr>
            <a:lvl4pPr marL="1600200" indent="-228600" defTabSz="404813">
              <a:defRPr>
                <a:solidFill>
                  <a:schemeClr val="tx1"/>
                </a:solidFill>
                <a:latin typeface="Arial" panose="020B0604020202020204" pitchFamily="34" charset="0"/>
              </a:defRPr>
            </a:lvl4pPr>
            <a:lvl5pPr marL="2057400" indent="-228600" defTabSz="404813">
              <a:defRPr>
                <a:solidFill>
                  <a:schemeClr val="tx1"/>
                </a:solidFill>
                <a:latin typeface="Arial" panose="020B0604020202020204" pitchFamily="34" charset="0"/>
              </a:defRPr>
            </a:lvl5pPr>
            <a:lvl6pPr marL="2514600" indent="-228600" defTabSz="404813" eaLnBrk="0" fontAlgn="base" hangingPunct="0">
              <a:spcBef>
                <a:spcPct val="0"/>
              </a:spcBef>
              <a:spcAft>
                <a:spcPct val="0"/>
              </a:spcAft>
              <a:defRPr>
                <a:solidFill>
                  <a:schemeClr val="tx1"/>
                </a:solidFill>
                <a:latin typeface="Arial" panose="020B0604020202020204" pitchFamily="34" charset="0"/>
              </a:defRPr>
            </a:lvl6pPr>
            <a:lvl7pPr marL="2971800" indent="-228600" defTabSz="404813" eaLnBrk="0" fontAlgn="base" hangingPunct="0">
              <a:spcBef>
                <a:spcPct val="0"/>
              </a:spcBef>
              <a:spcAft>
                <a:spcPct val="0"/>
              </a:spcAft>
              <a:defRPr>
                <a:solidFill>
                  <a:schemeClr val="tx1"/>
                </a:solidFill>
                <a:latin typeface="Arial" panose="020B0604020202020204" pitchFamily="34" charset="0"/>
              </a:defRPr>
            </a:lvl7pPr>
            <a:lvl8pPr marL="3429000" indent="-228600" defTabSz="404813" eaLnBrk="0" fontAlgn="base" hangingPunct="0">
              <a:spcBef>
                <a:spcPct val="0"/>
              </a:spcBef>
              <a:spcAft>
                <a:spcPct val="0"/>
              </a:spcAft>
              <a:defRPr>
                <a:solidFill>
                  <a:schemeClr val="tx1"/>
                </a:solidFill>
                <a:latin typeface="Arial" panose="020B0604020202020204" pitchFamily="34" charset="0"/>
              </a:defRPr>
            </a:lvl8pPr>
            <a:lvl9pPr marL="3886200" indent="-228600" defTabSz="404813" eaLnBrk="0" fontAlgn="base" hangingPunct="0">
              <a:spcBef>
                <a:spcPct val="0"/>
              </a:spcBef>
              <a:spcAft>
                <a:spcPct val="0"/>
              </a:spcAft>
              <a:defRPr>
                <a:solidFill>
                  <a:schemeClr val="tx1"/>
                </a:solidFill>
                <a:latin typeface="Arial" panose="020B0604020202020204" pitchFamily="34" charset="0"/>
              </a:defRPr>
            </a:lvl9pPr>
          </a:lstStyle>
          <a:p>
            <a:pPr eaLnBrk="1" hangingPunct="1">
              <a:buClr>
                <a:srgbClr val="FF3300"/>
              </a:buClr>
              <a:buFontTx/>
              <a:buAutoNum type="arabicPeriod"/>
            </a:pPr>
            <a:r>
              <a:rPr lang="en-US" sz="2000">
                <a:latin typeface="Verdana" panose="020B0604030504040204" pitchFamily="34" charset="0"/>
              </a:rPr>
              <a:t>In most turbine installations.</a:t>
            </a:r>
          </a:p>
          <a:p>
            <a:pPr eaLnBrk="1" hangingPunct="1">
              <a:buClr>
                <a:srgbClr val="FF3300"/>
              </a:buClr>
              <a:buFontTx/>
              <a:buAutoNum type="arabicPeriod"/>
            </a:pPr>
            <a:endParaRPr lang="en-US" sz="2000">
              <a:latin typeface="Verdana" panose="020B0604030504040204" pitchFamily="34" charset="0"/>
            </a:endParaRPr>
          </a:p>
          <a:p>
            <a:pPr eaLnBrk="1" hangingPunct="1">
              <a:buClr>
                <a:srgbClr val="FF3300"/>
              </a:buClr>
              <a:buFontTx/>
              <a:buAutoNum type="arabicPeriod"/>
            </a:pPr>
            <a:r>
              <a:rPr lang="en-US" sz="2000">
                <a:latin typeface="Verdana" panose="020B0604030504040204" pitchFamily="34" charset="0"/>
              </a:rPr>
              <a:t>Is designed to turn the water from the vertical to the horizontal direction with a minimum depth of excavation and at the same time having a high efficiency.  </a:t>
            </a:r>
          </a:p>
          <a:p>
            <a:pPr eaLnBrk="1" hangingPunct="1">
              <a:buClr>
                <a:srgbClr val="FF3300"/>
              </a:buClr>
              <a:buFontTx/>
              <a:buAutoNum type="arabicPeriod"/>
            </a:pPr>
            <a:endParaRPr lang="en-US" sz="2000">
              <a:latin typeface="Verdana" panose="020B0604030504040204" pitchFamily="34" charset="0"/>
            </a:endParaRPr>
          </a:p>
          <a:p>
            <a:pPr eaLnBrk="1" hangingPunct="1">
              <a:buClr>
                <a:srgbClr val="FF3300"/>
              </a:buClr>
              <a:buFontTx/>
              <a:buAutoNum type="arabicPeriod"/>
            </a:pPr>
            <a:r>
              <a:rPr lang="en-US" sz="2000">
                <a:latin typeface="Verdana" panose="020B0604030504040204" pitchFamily="34" charset="0"/>
              </a:rPr>
              <a:t>The transition from a circular section in the vertical leg to a rectangular section in the horizontal leg takes place in the bend.</a:t>
            </a:r>
            <a:r>
              <a:rPr lang="en-US">
                <a:latin typeface="Verdana" panose="020B0604030504040204" pitchFamily="34" charset="0"/>
              </a:rPr>
              <a:t>  </a:t>
            </a:r>
          </a:p>
        </p:txBody>
      </p:sp>
      <p:pic>
        <p:nvPicPr>
          <p:cNvPr id="24474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588" y="2362200"/>
            <a:ext cx="4316412"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2064799"/>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4217" y="752712"/>
            <a:ext cx="7674133" cy="627916"/>
          </a:xfrm>
          <a:gradFill>
            <a:gsLst>
              <a:gs pos="0">
                <a:srgbClr val="0070C0"/>
              </a:gs>
              <a:gs pos="80000">
                <a:schemeClr val="accent3">
                  <a:shade val="93000"/>
                  <a:satMod val="130000"/>
                </a:schemeClr>
              </a:gs>
              <a:gs pos="100000">
                <a:schemeClr val="accent3">
                  <a:shade val="94000"/>
                  <a:satMod val="135000"/>
                </a:schemeClr>
              </a:gs>
            </a:gsLst>
          </a:gradFill>
          <a:ln>
            <a:miter lim="800000"/>
            <a:headEnd/>
            <a:tailEnd/>
          </a:ln>
          <a:sp3d>
            <a:bevelT w="63500" h="25400" prst="riblet"/>
          </a:sp3d>
          <a:extLst/>
        </p:spPr>
        <p:style>
          <a:lnRef idx="0">
            <a:schemeClr val="accent3"/>
          </a:lnRef>
          <a:fillRef idx="3">
            <a:schemeClr val="accent3"/>
          </a:fillRef>
          <a:effectRef idx="3">
            <a:schemeClr val="accent3"/>
          </a:effectRef>
          <a:fontRef idx="minor">
            <a:schemeClr val="lt1"/>
          </a:fontRef>
        </p:style>
        <p:txBody>
          <a:bodyPr>
            <a:normAutofit fontScale="90000"/>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eaLnBrk="1" hangingPunct="1">
              <a:defRPr/>
            </a:pPr>
            <a:r>
              <a:rPr lang="en-US" sz="3600" smtClean="0">
                <a:latin typeface="Verdana" pitchFamily="34" charset="0"/>
              </a:rPr>
              <a:t>Elbow type</a:t>
            </a:r>
          </a:p>
        </p:txBody>
      </p:sp>
      <p:sp>
        <p:nvSpPr>
          <p:cNvPr id="7" name="Rectangle 4"/>
          <p:cNvSpPr>
            <a:spLocks noChangeArrowheads="1"/>
          </p:cNvSpPr>
          <p:nvPr/>
        </p:nvSpPr>
        <p:spPr bwMode="auto">
          <a:xfrm>
            <a:off x="609600" y="1524000"/>
            <a:ext cx="4648200" cy="152400"/>
          </a:xfrm>
          <a:prstGeom prst="rect">
            <a:avLst/>
          </a:prstGeom>
          <a:solidFill>
            <a:srgbClr val="0070C0"/>
          </a:solidFill>
          <a:ln w="9525" algn="ctr">
            <a:solidFill>
              <a:schemeClr val="tx1"/>
            </a:solidFill>
            <a:round/>
            <a:headEnd/>
            <a:tailEnd/>
          </a:ln>
          <a:scene3d>
            <a:camera prst="orthographicFront"/>
            <a:lightRig rig="threePt" dir="t"/>
          </a:scene3d>
          <a:sp3d>
            <a:bevelT prst="convex"/>
          </a:sp3d>
        </p:spPr>
        <p:txBody>
          <a:bodyPr/>
          <a:lstStyle/>
          <a:p>
            <a:pPr>
              <a:defRPr/>
            </a:pPr>
            <a:endParaRPr lang="en-US">
              <a:latin typeface="Verdana" pitchFamily="34" charset="0"/>
            </a:endParaRPr>
          </a:p>
        </p:txBody>
      </p:sp>
      <p:sp>
        <p:nvSpPr>
          <p:cNvPr id="245768" name="Rectangle 8"/>
          <p:cNvSpPr>
            <a:spLocks noChangeArrowheads="1"/>
          </p:cNvSpPr>
          <p:nvPr/>
        </p:nvSpPr>
        <p:spPr bwMode="auto">
          <a:xfrm>
            <a:off x="457200" y="1679575"/>
            <a:ext cx="43434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defTabSz="404813">
              <a:defRPr>
                <a:solidFill>
                  <a:schemeClr val="tx1"/>
                </a:solidFill>
                <a:latin typeface="Arial" panose="020B0604020202020204" pitchFamily="34" charset="0"/>
              </a:defRPr>
            </a:lvl1pPr>
            <a:lvl2pPr marL="742950" indent="-285750" defTabSz="404813">
              <a:defRPr>
                <a:solidFill>
                  <a:schemeClr val="tx1"/>
                </a:solidFill>
                <a:latin typeface="Arial" panose="020B0604020202020204" pitchFamily="34" charset="0"/>
              </a:defRPr>
            </a:lvl2pPr>
            <a:lvl3pPr marL="1143000" indent="-228600" defTabSz="404813">
              <a:defRPr>
                <a:solidFill>
                  <a:schemeClr val="tx1"/>
                </a:solidFill>
                <a:latin typeface="Arial" panose="020B0604020202020204" pitchFamily="34" charset="0"/>
              </a:defRPr>
            </a:lvl3pPr>
            <a:lvl4pPr marL="1600200" indent="-228600" defTabSz="404813">
              <a:defRPr>
                <a:solidFill>
                  <a:schemeClr val="tx1"/>
                </a:solidFill>
                <a:latin typeface="Arial" panose="020B0604020202020204" pitchFamily="34" charset="0"/>
              </a:defRPr>
            </a:lvl4pPr>
            <a:lvl5pPr marL="2057400" indent="-228600" defTabSz="404813">
              <a:defRPr>
                <a:solidFill>
                  <a:schemeClr val="tx1"/>
                </a:solidFill>
                <a:latin typeface="Arial" panose="020B0604020202020204" pitchFamily="34" charset="0"/>
              </a:defRPr>
            </a:lvl5pPr>
            <a:lvl6pPr marL="2514600" indent="-228600" defTabSz="404813" eaLnBrk="0" fontAlgn="base" hangingPunct="0">
              <a:spcBef>
                <a:spcPct val="0"/>
              </a:spcBef>
              <a:spcAft>
                <a:spcPct val="0"/>
              </a:spcAft>
              <a:defRPr>
                <a:solidFill>
                  <a:schemeClr val="tx1"/>
                </a:solidFill>
                <a:latin typeface="Arial" panose="020B0604020202020204" pitchFamily="34" charset="0"/>
              </a:defRPr>
            </a:lvl6pPr>
            <a:lvl7pPr marL="2971800" indent="-228600" defTabSz="404813" eaLnBrk="0" fontAlgn="base" hangingPunct="0">
              <a:spcBef>
                <a:spcPct val="0"/>
              </a:spcBef>
              <a:spcAft>
                <a:spcPct val="0"/>
              </a:spcAft>
              <a:defRPr>
                <a:solidFill>
                  <a:schemeClr val="tx1"/>
                </a:solidFill>
                <a:latin typeface="Arial" panose="020B0604020202020204" pitchFamily="34" charset="0"/>
              </a:defRPr>
            </a:lvl7pPr>
            <a:lvl8pPr marL="3429000" indent="-228600" defTabSz="404813" eaLnBrk="0" fontAlgn="base" hangingPunct="0">
              <a:spcBef>
                <a:spcPct val="0"/>
              </a:spcBef>
              <a:spcAft>
                <a:spcPct val="0"/>
              </a:spcAft>
              <a:defRPr>
                <a:solidFill>
                  <a:schemeClr val="tx1"/>
                </a:solidFill>
                <a:latin typeface="Arial" panose="020B0604020202020204" pitchFamily="34" charset="0"/>
              </a:defRPr>
            </a:lvl8pPr>
            <a:lvl9pPr marL="3886200" indent="-228600" defTabSz="404813" eaLnBrk="0" fontAlgn="base" hangingPunct="0">
              <a:spcBef>
                <a:spcPct val="0"/>
              </a:spcBef>
              <a:spcAft>
                <a:spcPct val="0"/>
              </a:spcAft>
              <a:defRPr>
                <a:solidFill>
                  <a:schemeClr val="tx1"/>
                </a:solidFill>
                <a:latin typeface="Arial" panose="020B0604020202020204" pitchFamily="34" charset="0"/>
              </a:defRPr>
            </a:lvl9pPr>
          </a:lstStyle>
          <a:p>
            <a:pPr eaLnBrk="1" hangingPunct="1">
              <a:buClr>
                <a:srgbClr val="FF3300"/>
              </a:buClr>
              <a:buFontTx/>
              <a:buAutoNum type="arabicPeriod" startAt="4"/>
            </a:pPr>
            <a:r>
              <a:rPr lang="en-US" sz="2000">
                <a:latin typeface="Verdana" panose="020B0604030504040204" pitchFamily="34" charset="0"/>
              </a:rPr>
              <a:t>The horizontal portion of the draft tube is generally inclined upwards to lead the water gradually to the level of the tail race and to prevent entry of air from the exit end.  </a:t>
            </a:r>
          </a:p>
          <a:p>
            <a:pPr eaLnBrk="1" hangingPunct="1">
              <a:buClr>
                <a:srgbClr val="FF3300"/>
              </a:buClr>
              <a:buFontTx/>
              <a:buAutoNum type="arabicPeriod" startAt="4"/>
            </a:pPr>
            <a:r>
              <a:rPr lang="en-US" sz="2000">
                <a:latin typeface="Verdana" panose="020B0604030504040204" pitchFamily="34" charset="0"/>
              </a:rPr>
              <a:t>The exit end of the draft tube must be totally immersed in water. </a:t>
            </a:r>
          </a:p>
          <a:p>
            <a:pPr eaLnBrk="1" hangingPunct="1">
              <a:buClr>
                <a:srgbClr val="FF3300"/>
              </a:buClr>
              <a:buFontTx/>
              <a:buAutoNum type="arabicPeriod" startAt="4"/>
            </a:pPr>
            <a:r>
              <a:rPr lang="en-US" sz="2000">
                <a:latin typeface="Verdana" panose="020B0604030504040204" pitchFamily="34" charset="0"/>
              </a:rPr>
              <a:t>One or two vertical piers are placed in the horizontal portion of the tube, for structural and hydraulic reasons.</a:t>
            </a:r>
          </a:p>
        </p:txBody>
      </p:sp>
      <p:pic>
        <p:nvPicPr>
          <p:cNvPr id="24576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588" y="2362200"/>
            <a:ext cx="4316412"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2054686"/>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4217" y="752712"/>
            <a:ext cx="7674133" cy="627916"/>
          </a:xfrm>
          <a:gradFill>
            <a:gsLst>
              <a:gs pos="0">
                <a:srgbClr val="0070C0"/>
              </a:gs>
              <a:gs pos="80000">
                <a:schemeClr val="accent3">
                  <a:shade val="93000"/>
                  <a:satMod val="130000"/>
                </a:schemeClr>
              </a:gs>
              <a:gs pos="100000">
                <a:schemeClr val="accent3">
                  <a:shade val="94000"/>
                  <a:satMod val="135000"/>
                </a:schemeClr>
              </a:gs>
            </a:gsLst>
          </a:gradFill>
          <a:ln>
            <a:miter lim="800000"/>
            <a:headEnd/>
            <a:tailEnd/>
          </a:ln>
          <a:sp3d>
            <a:bevelT w="63500" h="25400" prst="riblet"/>
          </a:sp3d>
          <a:extLst/>
        </p:spPr>
        <p:style>
          <a:lnRef idx="0">
            <a:schemeClr val="accent3"/>
          </a:lnRef>
          <a:fillRef idx="3">
            <a:schemeClr val="accent3"/>
          </a:fillRef>
          <a:effectRef idx="3">
            <a:schemeClr val="accent3"/>
          </a:effectRef>
          <a:fontRef idx="minor">
            <a:schemeClr val="lt1"/>
          </a:fontRef>
        </p:style>
        <p:txBody>
          <a:bodyPr>
            <a:normAutofit fontScale="90000"/>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eaLnBrk="1" hangingPunct="1">
              <a:buClr>
                <a:srgbClr val="FF3300"/>
              </a:buClr>
              <a:buFont typeface="Wingdings" pitchFamily="2" charset="2"/>
              <a:buNone/>
              <a:defRPr/>
            </a:pPr>
            <a:r>
              <a:rPr lang="en-US" sz="3600" smtClean="0">
                <a:latin typeface="Verdana" pitchFamily="34" charset="0"/>
              </a:rPr>
              <a:t>Moody spreading draft tube</a:t>
            </a:r>
          </a:p>
        </p:txBody>
      </p:sp>
      <p:sp>
        <p:nvSpPr>
          <p:cNvPr id="7" name="Rectangle 4"/>
          <p:cNvSpPr>
            <a:spLocks noChangeArrowheads="1"/>
          </p:cNvSpPr>
          <p:nvPr/>
        </p:nvSpPr>
        <p:spPr bwMode="auto">
          <a:xfrm>
            <a:off x="609600" y="1524000"/>
            <a:ext cx="4648200" cy="152400"/>
          </a:xfrm>
          <a:prstGeom prst="rect">
            <a:avLst/>
          </a:prstGeom>
          <a:solidFill>
            <a:srgbClr val="0070C0"/>
          </a:solidFill>
          <a:ln w="9525" algn="ctr">
            <a:solidFill>
              <a:schemeClr val="tx1"/>
            </a:solidFill>
            <a:round/>
            <a:headEnd/>
            <a:tailEnd/>
          </a:ln>
          <a:scene3d>
            <a:camera prst="orthographicFront"/>
            <a:lightRig rig="threePt" dir="t"/>
          </a:scene3d>
          <a:sp3d>
            <a:bevelT prst="convex"/>
          </a:sp3d>
        </p:spPr>
        <p:txBody>
          <a:bodyPr/>
          <a:lstStyle/>
          <a:p>
            <a:pPr>
              <a:defRPr/>
            </a:pPr>
            <a:endParaRPr lang="en-US">
              <a:latin typeface="Verdana" pitchFamily="34" charset="0"/>
            </a:endParaRPr>
          </a:p>
        </p:txBody>
      </p:sp>
      <p:sp>
        <p:nvSpPr>
          <p:cNvPr id="18441" name="Rectangle 8"/>
          <p:cNvSpPr>
            <a:spLocks noChangeArrowheads="1"/>
          </p:cNvSpPr>
          <p:nvPr/>
        </p:nvSpPr>
        <p:spPr bwMode="auto">
          <a:xfrm>
            <a:off x="762000" y="1417638"/>
            <a:ext cx="4267200" cy="474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defTabSz="404813">
              <a:defRPr>
                <a:solidFill>
                  <a:schemeClr val="tx1"/>
                </a:solidFill>
                <a:latin typeface="Arial" panose="020B0604020202020204" pitchFamily="34" charset="0"/>
              </a:defRPr>
            </a:lvl1pPr>
            <a:lvl2pPr marL="742950" indent="-285750" defTabSz="404813">
              <a:defRPr>
                <a:solidFill>
                  <a:schemeClr val="tx1"/>
                </a:solidFill>
                <a:latin typeface="Arial" panose="020B0604020202020204" pitchFamily="34" charset="0"/>
              </a:defRPr>
            </a:lvl2pPr>
            <a:lvl3pPr marL="1143000" indent="-228600" defTabSz="404813">
              <a:defRPr>
                <a:solidFill>
                  <a:schemeClr val="tx1"/>
                </a:solidFill>
                <a:latin typeface="Arial" panose="020B0604020202020204" pitchFamily="34" charset="0"/>
              </a:defRPr>
            </a:lvl3pPr>
            <a:lvl4pPr marL="1600200" indent="-228600" defTabSz="404813">
              <a:defRPr>
                <a:solidFill>
                  <a:schemeClr val="tx1"/>
                </a:solidFill>
                <a:latin typeface="Arial" panose="020B0604020202020204" pitchFamily="34" charset="0"/>
              </a:defRPr>
            </a:lvl4pPr>
            <a:lvl5pPr marL="2057400" indent="-228600" defTabSz="404813">
              <a:defRPr>
                <a:solidFill>
                  <a:schemeClr val="tx1"/>
                </a:solidFill>
                <a:latin typeface="Arial" panose="020B0604020202020204" pitchFamily="34" charset="0"/>
              </a:defRPr>
            </a:lvl5pPr>
            <a:lvl6pPr marL="2514600" indent="-228600" defTabSz="404813" eaLnBrk="0" fontAlgn="base" hangingPunct="0">
              <a:spcBef>
                <a:spcPct val="0"/>
              </a:spcBef>
              <a:spcAft>
                <a:spcPct val="0"/>
              </a:spcAft>
              <a:defRPr>
                <a:solidFill>
                  <a:schemeClr val="tx1"/>
                </a:solidFill>
                <a:latin typeface="Arial" panose="020B0604020202020204" pitchFamily="34" charset="0"/>
              </a:defRPr>
            </a:lvl6pPr>
            <a:lvl7pPr marL="2971800" indent="-228600" defTabSz="404813" eaLnBrk="0" fontAlgn="base" hangingPunct="0">
              <a:spcBef>
                <a:spcPct val="0"/>
              </a:spcBef>
              <a:spcAft>
                <a:spcPct val="0"/>
              </a:spcAft>
              <a:defRPr>
                <a:solidFill>
                  <a:schemeClr val="tx1"/>
                </a:solidFill>
                <a:latin typeface="Arial" panose="020B0604020202020204" pitchFamily="34" charset="0"/>
              </a:defRPr>
            </a:lvl7pPr>
            <a:lvl8pPr marL="3429000" indent="-228600" defTabSz="404813" eaLnBrk="0" fontAlgn="base" hangingPunct="0">
              <a:spcBef>
                <a:spcPct val="0"/>
              </a:spcBef>
              <a:spcAft>
                <a:spcPct val="0"/>
              </a:spcAft>
              <a:defRPr>
                <a:solidFill>
                  <a:schemeClr val="tx1"/>
                </a:solidFill>
                <a:latin typeface="Arial" panose="020B0604020202020204" pitchFamily="34" charset="0"/>
              </a:defRPr>
            </a:lvl8pPr>
            <a:lvl9pPr marL="3886200" indent="-228600" defTabSz="404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atin typeface="Verdana" panose="020B0604030504040204" pitchFamily="34" charset="0"/>
            </a:endParaRPr>
          </a:p>
          <a:p>
            <a:pPr eaLnBrk="1" hangingPunct="1">
              <a:buClr>
                <a:srgbClr val="FF3300"/>
              </a:buClr>
              <a:buFontTx/>
              <a:buAutoNum type="arabicPeriod"/>
            </a:pPr>
            <a:r>
              <a:rPr lang="en-US" sz="2400">
                <a:latin typeface="Verdana" panose="020B0604030504040204" pitchFamily="34" charset="0"/>
              </a:rPr>
              <a:t>It is provided with a solid central core of conical shape which reduces whirling action of discharge water.  </a:t>
            </a:r>
          </a:p>
          <a:p>
            <a:pPr eaLnBrk="1" hangingPunct="1">
              <a:buClr>
                <a:srgbClr val="FF3300"/>
              </a:buClr>
              <a:buFontTx/>
              <a:buAutoNum type="arabicPeriod"/>
            </a:pPr>
            <a:endParaRPr lang="en-US" sz="2400">
              <a:latin typeface="Verdana" panose="020B0604030504040204" pitchFamily="34" charset="0"/>
            </a:endParaRPr>
          </a:p>
          <a:p>
            <a:pPr eaLnBrk="1" hangingPunct="1">
              <a:buClr>
                <a:srgbClr val="FF3300"/>
              </a:buClr>
              <a:buFontTx/>
              <a:buAutoNum type="arabicPeriod"/>
            </a:pPr>
            <a:r>
              <a:rPr lang="en-US" sz="2400">
                <a:latin typeface="Verdana" panose="020B0604030504040204" pitchFamily="34" charset="0"/>
              </a:rPr>
              <a:t>It is suited particularly for helical flows which occur when the water leaves the runner with a whirl component.</a:t>
            </a:r>
          </a:p>
          <a:p>
            <a:pPr eaLnBrk="1" hangingPunct="1">
              <a:buClr>
                <a:srgbClr val="FF3300"/>
              </a:buClr>
              <a:buFont typeface="Wingdings" panose="05000000000000000000" pitchFamily="2" charset="2"/>
              <a:buChar char="v"/>
            </a:pPr>
            <a:endParaRPr lang="en-US" sz="2400">
              <a:latin typeface="Verdana" panose="020B0604030504040204" pitchFamily="34" charset="0"/>
            </a:endParaRPr>
          </a:p>
        </p:txBody>
      </p:sp>
      <p:sp>
        <p:nvSpPr>
          <p:cNvPr id="18442" name="Rectangle 9"/>
          <p:cNvSpPr>
            <a:spLocks noChangeArrowheads="1"/>
          </p:cNvSpPr>
          <p:nvPr/>
        </p:nvSpPr>
        <p:spPr bwMode="auto">
          <a:xfrm>
            <a:off x="0" y="2405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graphicFrame>
        <p:nvGraphicFramePr>
          <p:cNvPr id="18434" name="Object 10"/>
          <p:cNvGraphicFramePr>
            <a:graphicFrameLocks noChangeAspect="1"/>
          </p:cNvGraphicFramePr>
          <p:nvPr/>
        </p:nvGraphicFramePr>
        <p:xfrm>
          <a:off x="5181600" y="2057400"/>
          <a:ext cx="3419475" cy="2795588"/>
        </p:xfrm>
        <a:graphic>
          <a:graphicData uri="http://schemas.openxmlformats.org/presentationml/2006/ole">
            <mc:AlternateContent xmlns:mc="http://schemas.openxmlformats.org/markup-compatibility/2006">
              <mc:Choice xmlns:v="urn:schemas-microsoft-com:vml" Requires="v">
                <p:oleObj spid="_x0000_s8201" r:id="rId3" imgW="6335009" imgH="5152381" progId="MSPhotoEd.3">
                  <p:embed/>
                </p:oleObj>
              </mc:Choice>
              <mc:Fallback>
                <p:oleObj r:id="rId3" imgW="6335009" imgH="5152381"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057400"/>
                        <a:ext cx="3419475" cy="27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49627168"/>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Thank you</a:t>
            </a:r>
          </a:p>
          <a:p>
            <a:endParaRPr lang="en-US"/>
          </a:p>
        </p:txBody>
      </p:sp>
    </p:spTree>
    <p:extLst>
      <p:ext uri="{BB962C8B-B14F-4D97-AF65-F5344CB8AC3E}">
        <p14:creationId xmlns:p14="http://schemas.microsoft.com/office/powerpoint/2010/main" val="1009655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2400" dirty="0" smtClean="0"/>
              <a:t>The </a:t>
            </a:r>
            <a:r>
              <a:rPr lang="en-US" sz="2400" dirty="0" smtClean="0">
                <a:solidFill>
                  <a:srgbClr val="FF0000"/>
                </a:solidFill>
              </a:rPr>
              <a:t>selected turbine speed should also be at synchronous speed </a:t>
            </a:r>
            <a:r>
              <a:rPr lang="en-US" sz="2400" dirty="0" smtClean="0"/>
              <a:t>which, for a 50-H</a:t>
            </a:r>
            <a:r>
              <a:rPr lang="en-US" sz="2400" baseline="-25000" dirty="0" smtClean="0"/>
              <a:t>Z </a:t>
            </a:r>
            <a:r>
              <a:rPr lang="en-US" sz="2400" dirty="0" smtClean="0"/>
              <a:t>system, is obtained from the relationship.</a:t>
            </a:r>
          </a:p>
          <a:p>
            <a:endParaRPr lang="en-US" sz="2400" dirty="0" smtClean="0"/>
          </a:p>
          <a:p>
            <a:r>
              <a:rPr lang="en-US" sz="2400" dirty="0" smtClean="0"/>
              <a:t>Where, f = frequency, 50 Hz.</a:t>
            </a:r>
          </a:p>
          <a:p>
            <a:endParaRPr lang="en-US" dirty="0" smtClean="0"/>
          </a:p>
          <a:p>
            <a:endParaRPr lang="en-US" dirty="0"/>
          </a:p>
        </p:txBody>
      </p:sp>
      <p:sp>
        <p:nvSpPr>
          <p:cNvPr id="4" name="Slide Number Placeholder 3"/>
          <p:cNvSpPr>
            <a:spLocks noGrp="1"/>
          </p:cNvSpPr>
          <p:nvPr>
            <p:ph type="sldNum" sz="quarter" idx="12"/>
          </p:nvPr>
        </p:nvSpPr>
        <p:spPr/>
        <p:txBody>
          <a:bodyPr>
            <a:normAutofit/>
          </a:bodyPr>
          <a:lstStyle/>
          <a:p>
            <a:pPr>
              <a:defRPr/>
            </a:pPr>
            <a:fld id="{A4FE1A4C-8810-4334-9678-AA6BBDCD3555}" type="slidenum">
              <a:rPr lang="en-US" smtClean="0"/>
              <a:pPr>
                <a:defRPr/>
              </a:pPr>
              <a:t>5</a:t>
            </a:fld>
            <a:endParaRPr lang="en-US"/>
          </a:p>
        </p:txBody>
      </p:sp>
      <p:graphicFrame>
        <p:nvGraphicFramePr>
          <p:cNvPr id="414722" name="Object 2"/>
          <p:cNvGraphicFramePr>
            <a:graphicFrameLocks noChangeAspect="1"/>
          </p:cNvGraphicFramePr>
          <p:nvPr/>
        </p:nvGraphicFramePr>
        <p:xfrm>
          <a:off x="990600" y="3962400"/>
          <a:ext cx="7158103" cy="990600"/>
        </p:xfrm>
        <a:graphic>
          <a:graphicData uri="http://schemas.openxmlformats.org/presentationml/2006/ole">
            <mc:AlternateContent xmlns:mc="http://schemas.openxmlformats.org/markup-compatibility/2006">
              <mc:Choice xmlns:v="urn:schemas-microsoft-com:vml" Requires="v">
                <p:oleObj spid="_x0000_s10248" name="Equation" r:id="rId3" imgW="2908080" imgH="419040" progId="Equation.3">
                  <p:embed/>
                </p:oleObj>
              </mc:Choice>
              <mc:Fallback>
                <p:oleObj name="Equation" r:id="rId3" imgW="290808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962400"/>
                        <a:ext cx="7158103"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28137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Table: 2 Specific Speed and head range for different turbines</a:t>
            </a:r>
            <a:endParaRPr lang="en-US" dirty="0"/>
          </a:p>
        </p:txBody>
      </p:sp>
      <p:sp>
        <p:nvSpPr>
          <p:cNvPr id="4" name="Slide Number Placeholder 3"/>
          <p:cNvSpPr>
            <a:spLocks noGrp="1"/>
          </p:cNvSpPr>
          <p:nvPr>
            <p:ph type="sldNum" sz="quarter" idx="12"/>
          </p:nvPr>
        </p:nvSpPr>
        <p:spPr/>
        <p:txBody>
          <a:bodyPr>
            <a:normAutofit/>
          </a:bodyPr>
          <a:lstStyle/>
          <a:p>
            <a:pPr>
              <a:defRPr/>
            </a:pPr>
            <a:fld id="{A4FE1A4C-8810-4334-9678-AA6BBDCD3555}" type="slidenum">
              <a:rPr lang="en-US" smtClean="0"/>
              <a:pPr>
                <a:defRPr/>
              </a:pPr>
              <a:t>6</a:t>
            </a:fld>
            <a:endParaRPr lang="en-US"/>
          </a:p>
        </p:txBody>
      </p:sp>
      <p:graphicFrame>
        <p:nvGraphicFramePr>
          <p:cNvPr id="5" name="Table 4"/>
          <p:cNvGraphicFramePr>
            <a:graphicFrameLocks noGrp="1"/>
          </p:cNvGraphicFramePr>
          <p:nvPr/>
        </p:nvGraphicFramePr>
        <p:xfrm>
          <a:off x="838200" y="1447800"/>
          <a:ext cx="8001001" cy="4724397"/>
        </p:xfrm>
        <a:graphic>
          <a:graphicData uri="http://schemas.openxmlformats.org/drawingml/2006/table">
            <a:tbl>
              <a:tblPr/>
              <a:tblGrid>
                <a:gridCol w="650587"/>
                <a:gridCol w="1365827"/>
                <a:gridCol w="1633538"/>
                <a:gridCol w="1813358"/>
                <a:gridCol w="2537691"/>
              </a:tblGrid>
              <a:tr h="1090247">
                <a:tc>
                  <a:txBody>
                    <a:bodyPr/>
                    <a:lstStyle/>
                    <a:p>
                      <a:pPr marL="0" marR="0" algn="ctr">
                        <a:lnSpc>
                          <a:spcPct val="115000"/>
                        </a:lnSpc>
                        <a:spcBef>
                          <a:spcPts val="0"/>
                        </a:spcBef>
                        <a:spcAft>
                          <a:spcPts val="300"/>
                        </a:spcAft>
                      </a:pPr>
                      <a:r>
                        <a:rPr lang="en-US" sz="1800" dirty="0">
                          <a:highlight>
                            <a:srgbClr val="C0C0C0"/>
                          </a:highlight>
                          <a:latin typeface="Arial"/>
                          <a:ea typeface="Times New Roman"/>
                        </a:rPr>
                        <a:t>S.N.</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dirty="0">
                          <a:solidFill>
                            <a:srgbClr val="FF0000"/>
                          </a:solidFill>
                          <a:highlight>
                            <a:srgbClr val="C0C0C0"/>
                          </a:highlight>
                          <a:latin typeface="Arial"/>
                          <a:ea typeface="Times New Roman"/>
                        </a:rPr>
                        <a:t>Turbine type</a:t>
                      </a:r>
                      <a:endParaRPr lang="en-US" sz="2000" dirty="0">
                        <a:solidFill>
                          <a:srgbClr val="FF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dirty="0">
                          <a:solidFill>
                            <a:srgbClr val="FF0000"/>
                          </a:solidFill>
                          <a:highlight>
                            <a:srgbClr val="C0C0C0"/>
                          </a:highlight>
                          <a:latin typeface="Arial"/>
                          <a:ea typeface="Times New Roman"/>
                        </a:rPr>
                        <a:t>Range of specific Speed</a:t>
                      </a:r>
                      <a:endParaRPr lang="en-US" sz="2000" dirty="0">
                        <a:solidFill>
                          <a:srgbClr val="FF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dirty="0">
                          <a:solidFill>
                            <a:srgbClr val="FF0000"/>
                          </a:solidFill>
                          <a:highlight>
                            <a:srgbClr val="C0C0C0"/>
                          </a:highlight>
                          <a:latin typeface="Arial"/>
                          <a:ea typeface="Times New Roman"/>
                        </a:rPr>
                        <a:t>Range of head</a:t>
                      </a:r>
                      <a:endParaRPr lang="en-US" sz="2000" dirty="0">
                        <a:solidFill>
                          <a:srgbClr val="FF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dirty="0">
                          <a:solidFill>
                            <a:srgbClr val="FF0000"/>
                          </a:solidFill>
                          <a:highlight>
                            <a:srgbClr val="C0C0C0"/>
                          </a:highlight>
                          <a:latin typeface="Arial"/>
                          <a:ea typeface="Times New Roman"/>
                        </a:rPr>
                        <a:t>Range of runaway speed, rpm</a:t>
                      </a:r>
                      <a:endParaRPr lang="en-US" sz="2000" dirty="0">
                        <a:solidFill>
                          <a:srgbClr val="FF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6830">
                <a:tc>
                  <a:txBody>
                    <a:bodyPr/>
                    <a:lstStyle/>
                    <a:p>
                      <a:pPr marL="0" marR="0" algn="ctr">
                        <a:lnSpc>
                          <a:spcPct val="115000"/>
                        </a:lnSpc>
                        <a:spcBef>
                          <a:spcPts val="0"/>
                        </a:spcBef>
                        <a:spcAft>
                          <a:spcPts val="300"/>
                        </a:spcAft>
                      </a:pPr>
                      <a:r>
                        <a:rPr lang="en-US" sz="1800">
                          <a:highlight>
                            <a:srgbClr val="C0C0C0"/>
                          </a:highlight>
                          <a:latin typeface="Arial"/>
                          <a:ea typeface="Times New Roman"/>
                        </a:rPr>
                        <a:t>1</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a:highlight>
                            <a:srgbClr val="C0C0C0"/>
                          </a:highlight>
                          <a:latin typeface="Arial"/>
                          <a:ea typeface="Times New Roman"/>
                        </a:rPr>
                        <a:t>Kaplan</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dirty="0">
                          <a:highlight>
                            <a:srgbClr val="C0C0C0"/>
                          </a:highlight>
                          <a:latin typeface="Arial"/>
                          <a:ea typeface="Times New Roman"/>
                        </a:rPr>
                        <a:t>300 – 1000</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a:highlight>
                            <a:srgbClr val="C0C0C0"/>
                          </a:highlight>
                          <a:latin typeface="Arial"/>
                          <a:ea typeface="Times New Roman"/>
                        </a:rPr>
                        <a:t>4 m to 40 m</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a:highlight>
                            <a:srgbClr val="C0C0C0"/>
                          </a:highlight>
                          <a:latin typeface="Arial"/>
                          <a:ea typeface="Times New Roman"/>
                        </a:rPr>
                        <a:t>2.0 to 2.2 x normal speed</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6830">
                <a:tc>
                  <a:txBody>
                    <a:bodyPr/>
                    <a:lstStyle/>
                    <a:p>
                      <a:pPr marL="0" marR="0" algn="ctr">
                        <a:lnSpc>
                          <a:spcPct val="115000"/>
                        </a:lnSpc>
                        <a:spcBef>
                          <a:spcPts val="0"/>
                        </a:spcBef>
                        <a:spcAft>
                          <a:spcPts val="300"/>
                        </a:spcAft>
                      </a:pPr>
                      <a:r>
                        <a:rPr lang="en-US" sz="1800">
                          <a:highlight>
                            <a:srgbClr val="C0C0C0"/>
                          </a:highlight>
                          <a:latin typeface="Arial"/>
                          <a:ea typeface="Times New Roman"/>
                        </a:rPr>
                        <a:t>2</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dirty="0">
                          <a:highlight>
                            <a:srgbClr val="C0C0C0"/>
                          </a:highlight>
                          <a:latin typeface="Arial"/>
                          <a:ea typeface="Times New Roman"/>
                        </a:rPr>
                        <a:t>Francis</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dirty="0">
                          <a:highlight>
                            <a:srgbClr val="C0C0C0"/>
                          </a:highlight>
                          <a:latin typeface="Arial"/>
                          <a:ea typeface="Times New Roman"/>
                        </a:rPr>
                        <a:t>50 – 450</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a:highlight>
                            <a:srgbClr val="C0C0C0"/>
                          </a:highlight>
                          <a:latin typeface="Arial"/>
                          <a:ea typeface="Times New Roman"/>
                        </a:rPr>
                        <a:t>30 m to 450 m</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a:highlight>
                            <a:srgbClr val="C0C0C0"/>
                          </a:highlight>
                          <a:latin typeface="Arial"/>
                          <a:ea typeface="Times New Roman"/>
                        </a:rPr>
                        <a:t>1.9 to 2.2 x normal speed</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6830">
                <a:tc>
                  <a:txBody>
                    <a:bodyPr/>
                    <a:lstStyle/>
                    <a:p>
                      <a:pPr marL="0" marR="0" algn="ctr">
                        <a:lnSpc>
                          <a:spcPct val="115000"/>
                        </a:lnSpc>
                        <a:spcBef>
                          <a:spcPts val="0"/>
                        </a:spcBef>
                        <a:spcAft>
                          <a:spcPts val="300"/>
                        </a:spcAft>
                      </a:pPr>
                      <a:r>
                        <a:rPr lang="en-US" sz="1800">
                          <a:highlight>
                            <a:srgbClr val="C0C0C0"/>
                          </a:highlight>
                          <a:latin typeface="Arial"/>
                          <a:ea typeface="Times New Roman"/>
                        </a:rPr>
                        <a:t>3</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a:highlight>
                            <a:srgbClr val="C0C0C0"/>
                          </a:highlight>
                          <a:latin typeface="Arial"/>
                          <a:ea typeface="Times New Roman"/>
                        </a:rPr>
                        <a:t>Pelton</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a:highlight>
                            <a:srgbClr val="C0C0C0"/>
                          </a:highlight>
                          <a:latin typeface="Arial"/>
                          <a:ea typeface="Times New Roman"/>
                        </a:rPr>
                        <a:t>10 – 70</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dirty="0">
                          <a:highlight>
                            <a:srgbClr val="C0C0C0"/>
                          </a:highlight>
                          <a:latin typeface="Arial"/>
                          <a:ea typeface="Times New Roman"/>
                        </a:rPr>
                        <a:t>100 m to 2000 m</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a:highlight>
                            <a:srgbClr val="C0C0C0"/>
                          </a:highlight>
                          <a:latin typeface="Arial"/>
                          <a:ea typeface="Times New Roman"/>
                        </a:rPr>
                        <a:t>1.8 to 1.9 x normal speed</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6830">
                <a:tc>
                  <a:txBody>
                    <a:bodyPr/>
                    <a:lstStyle/>
                    <a:p>
                      <a:pPr marL="0" marR="0" algn="ctr">
                        <a:lnSpc>
                          <a:spcPct val="115000"/>
                        </a:lnSpc>
                        <a:spcBef>
                          <a:spcPts val="0"/>
                        </a:spcBef>
                        <a:spcAft>
                          <a:spcPts val="300"/>
                        </a:spcAft>
                      </a:pPr>
                      <a:r>
                        <a:rPr lang="en-US" sz="1800">
                          <a:highlight>
                            <a:srgbClr val="C0C0C0"/>
                          </a:highlight>
                          <a:latin typeface="Arial"/>
                          <a:ea typeface="Times New Roman"/>
                        </a:rPr>
                        <a:t>4</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a:highlight>
                            <a:srgbClr val="C0C0C0"/>
                          </a:highlight>
                          <a:latin typeface="Arial"/>
                          <a:ea typeface="Times New Roman"/>
                        </a:rPr>
                        <a:t>Cross-flow</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a:highlight>
                            <a:srgbClr val="C0C0C0"/>
                          </a:highlight>
                          <a:latin typeface="Arial"/>
                          <a:ea typeface="Times New Roman"/>
                        </a:rPr>
                        <a:t>20 – 70</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dirty="0">
                          <a:highlight>
                            <a:srgbClr val="C0C0C0"/>
                          </a:highlight>
                          <a:latin typeface="Arial"/>
                          <a:ea typeface="Times New Roman"/>
                        </a:rPr>
                        <a:t>5 m to 200 m</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dirty="0">
                          <a:highlight>
                            <a:srgbClr val="C0C0C0"/>
                          </a:highlight>
                          <a:latin typeface="Arial"/>
                          <a:ea typeface="Times New Roman"/>
                        </a:rPr>
                        <a:t>1.8 to 2.0 x normal speed</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6830">
                <a:tc>
                  <a:txBody>
                    <a:bodyPr/>
                    <a:lstStyle/>
                    <a:p>
                      <a:pPr marL="0" marR="0" algn="ctr">
                        <a:lnSpc>
                          <a:spcPct val="115000"/>
                        </a:lnSpc>
                        <a:spcBef>
                          <a:spcPts val="0"/>
                        </a:spcBef>
                        <a:spcAft>
                          <a:spcPts val="300"/>
                        </a:spcAft>
                      </a:pPr>
                      <a:r>
                        <a:rPr lang="en-US" sz="1800">
                          <a:highlight>
                            <a:srgbClr val="C0C0C0"/>
                          </a:highlight>
                          <a:latin typeface="Arial"/>
                          <a:ea typeface="Times New Roman"/>
                        </a:rPr>
                        <a:t>5</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a:highlight>
                            <a:srgbClr val="C0C0C0"/>
                          </a:highlight>
                          <a:latin typeface="Arial"/>
                          <a:ea typeface="Times New Roman"/>
                        </a:rPr>
                        <a:t>Turgo</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a:highlight>
                            <a:srgbClr val="C0C0C0"/>
                          </a:highlight>
                          <a:latin typeface="Arial"/>
                          <a:ea typeface="Times New Roman"/>
                        </a:rPr>
                        <a:t>20 – 80</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a:highlight>
                            <a:srgbClr val="C0C0C0"/>
                          </a:highlight>
                          <a:latin typeface="Arial"/>
                          <a:ea typeface="Times New Roman"/>
                        </a:rPr>
                        <a:t>30 m to 300 m</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800" dirty="0">
                          <a:highlight>
                            <a:srgbClr val="C0C0C0"/>
                          </a:highlight>
                          <a:latin typeface="Arial"/>
                          <a:ea typeface="Times New Roman"/>
                        </a:rPr>
                        <a:t>1.9 to 2.0 x normal speed</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87749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The general efficiency trends for different types of turbines and their best efficiency for calculation purpose is presented in Table 3</a:t>
            </a:r>
            <a:endParaRPr lang="en-US" sz="2800" dirty="0"/>
          </a:p>
        </p:txBody>
      </p:sp>
      <p:sp>
        <p:nvSpPr>
          <p:cNvPr id="4" name="Slide Number Placeholder 3"/>
          <p:cNvSpPr>
            <a:spLocks noGrp="1"/>
          </p:cNvSpPr>
          <p:nvPr>
            <p:ph type="sldNum" sz="quarter" idx="12"/>
          </p:nvPr>
        </p:nvSpPr>
        <p:spPr/>
        <p:txBody>
          <a:bodyPr>
            <a:normAutofit/>
          </a:bodyPr>
          <a:lstStyle/>
          <a:p>
            <a:pPr>
              <a:defRPr/>
            </a:pPr>
            <a:fld id="{A4FE1A4C-8810-4334-9678-AA6BBDCD3555}" type="slidenum">
              <a:rPr lang="en-US" smtClean="0"/>
              <a:pPr>
                <a:defRPr/>
              </a:pPr>
              <a:t>7</a:t>
            </a:fld>
            <a:endParaRPr lang="en-US"/>
          </a:p>
        </p:txBody>
      </p:sp>
      <p:graphicFrame>
        <p:nvGraphicFramePr>
          <p:cNvPr id="5" name="Table 4"/>
          <p:cNvGraphicFramePr>
            <a:graphicFrameLocks noGrp="1"/>
          </p:cNvGraphicFramePr>
          <p:nvPr/>
        </p:nvGraphicFramePr>
        <p:xfrm>
          <a:off x="1143000" y="1524000"/>
          <a:ext cx="6667500" cy="4630674"/>
        </p:xfrm>
        <a:graphic>
          <a:graphicData uri="http://schemas.openxmlformats.org/drawingml/2006/table">
            <a:tbl>
              <a:tblPr/>
              <a:tblGrid>
                <a:gridCol w="1587500"/>
                <a:gridCol w="3492500"/>
                <a:gridCol w="1587500"/>
              </a:tblGrid>
              <a:tr h="514520">
                <a:tc>
                  <a:txBody>
                    <a:bodyPr/>
                    <a:lstStyle/>
                    <a:p>
                      <a:pPr marL="0" marR="0" indent="571500" algn="ctr">
                        <a:lnSpc>
                          <a:spcPct val="115000"/>
                        </a:lnSpc>
                        <a:spcBef>
                          <a:spcPts val="0"/>
                        </a:spcBef>
                        <a:spcAft>
                          <a:spcPts val="300"/>
                        </a:spcAft>
                      </a:pPr>
                      <a:r>
                        <a:rPr lang="en-US" sz="1400" dirty="0">
                          <a:solidFill>
                            <a:srgbClr val="FF0000"/>
                          </a:solidFill>
                          <a:highlight>
                            <a:srgbClr val="C0C0C0"/>
                          </a:highlight>
                          <a:latin typeface="Arial"/>
                          <a:ea typeface="Times New Roman"/>
                        </a:rPr>
                        <a:t>	Turbine type</a:t>
                      </a:r>
                      <a:endParaRPr lang="en-US" sz="1600" dirty="0">
                        <a:solidFill>
                          <a:srgbClr val="FF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400">
                          <a:solidFill>
                            <a:srgbClr val="FF0000"/>
                          </a:solidFill>
                          <a:highlight>
                            <a:srgbClr val="C0C0C0"/>
                          </a:highlight>
                          <a:latin typeface="Arial"/>
                          <a:ea typeface="Times New Roman"/>
                        </a:rPr>
                        <a:t>General efficiency trend</a:t>
                      </a:r>
                      <a:endParaRPr lang="en-US" sz="1600">
                        <a:solidFill>
                          <a:srgbClr val="FF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400" dirty="0">
                          <a:solidFill>
                            <a:srgbClr val="FF0000"/>
                          </a:solidFill>
                          <a:highlight>
                            <a:srgbClr val="C0C0C0"/>
                          </a:highlight>
                          <a:latin typeface="Arial"/>
                          <a:ea typeface="Times New Roman"/>
                        </a:rPr>
                        <a:t>Best efficiency </a:t>
                      </a:r>
                      <a:endParaRPr lang="en-US" sz="1600" dirty="0">
                        <a:solidFill>
                          <a:srgbClr val="FF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1779">
                <a:tc>
                  <a:txBody>
                    <a:bodyPr/>
                    <a:lstStyle/>
                    <a:p>
                      <a:pPr marL="0" marR="0" algn="ctr">
                        <a:lnSpc>
                          <a:spcPct val="115000"/>
                        </a:lnSpc>
                        <a:spcBef>
                          <a:spcPts val="0"/>
                        </a:spcBef>
                        <a:spcAft>
                          <a:spcPts val="300"/>
                        </a:spcAft>
                      </a:pPr>
                      <a:r>
                        <a:rPr lang="en-US" sz="1400" dirty="0">
                          <a:solidFill>
                            <a:srgbClr val="000000"/>
                          </a:solidFill>
                          <a:highlight>
                            <a:srgbClr val="C0C0C0"/>
                          </a:highlight>
                          <a:latin typeface="Arial"/>
                          <a:ea typeface="Times New Roman"/>
                        </a:rPr>
                        <a:t>Kaplan </a:t>
                      </a:r>
                      <a:endParaRPr lang="en-US" sz="1600" dirty="0">
                        <a:solidFill>
                          <a:srgbClr val="00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400">
                          <a:solidFill>
                            <a:srgbClr val="000000"/>
                          </a:solidFill>
                          <a:highlight>
                            <a:srgbClr val="C0C0C0"/>
                          </a:highlight>
                          <a:latin typeface="Arial"/>
                          <a:ea typeface="Times New Roman"/>
                        </a:rPr>
                        <a:t>Good efficiency range for full and part load condition and can be operated up to 20% load.</a:t>
                      </a:r>
                      <a:endParaRPr lang="en-US" sz="1600">
                        <a:solidFill>
                          <a:srgbClr val="00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400">
                          <a:solidFill>
                            <a:srgbClr val="000000"/>
                          </a:solidFill>
                          <a:highlight>
                            <a:srgbClr val="C0C0C0"/>
                          </a:highlight>
                          <a:latin typeface="Arial"/>
                          <a:ea typeface="Times New Roman"/>
                        </a:rPr>
                        <a:t>0.91 </a:t>
                      </a:r>
                      <a:endParaRPr lang="en-US" sz="1600">
                        <a:solidFill>
                          <a:srgbClr val="00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9038">
                <a:tc>
                  <a:txBody>
                    <a:bodyPr/>
                    <a:lstStyle/>
                    <a:p>
                      <a:pPr marL="0" marR="0" algn="ctr">
                        <a:lnSpc>
                          <a:spcPct val="115000"/>
                        </a:lnSpc>
                        <a:spcBef>
                          <a:spcPts val="0"/>
                        </a:spcBef>
                        <a:spcAft>
                          <a:spcPts val="300"/>
                        </a:spcAft>
                      </a:pPr>
                      <a:r>
                        <a:rPr lang="en-US" sz="1400">
                          <a:solidFill>
                            <a:srgbClr val="000000"/>
                          </a:solidFill>
                          <a:highlight>
                            <a:srgbClr val="C0C0C0"/>
                          </a:highlight>
                          <a:latin typeface="Arial"/>
                          <a:ea typeface="Times New Roman"/>
                        </a:rPr>
                        <a:t>Francis </a:t>
                      </a:r>
                      <a:endParaRPr lang="en-US" sz="1600">
                        <a:solidFill>
                          <a:srgbClr val="00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400" dirty="0">
                          <a:solidFill>
                            <a:srgbClr val="000000"/>
                          </a:solidFill>
                          <a:highlight>
                            <a:srgbClr val="C0C0C0"/>
                          </a:highlight>
                          <a:latin typeface="Arial"/>
                          <a:ea typeface="Times New Roman"/>
                        </a:rPr>
                        <a:t>Full load efficiency is good and part load efficiency is poor and not recommends operating below 50% load. </a:t>
                      </a:r>
                      <a:endParaRPr lang="en-US" sz="1600" dirty="0">
                        <a:solidFill>
                          <a:srgbClr val="00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400">
                          <a:solidFill>
                            <a:srgbClr val="000000"/>
                          </a:solidFill>
                          <a:highlight>
                            <a:srgbClr val="C0C0C0"/>
                          </a:highlight>
                          <a:latin typeface="Arial"/>
                          <a:ea typeface="Times New Roman"/>
                        </a:rPr>
                        <a:t>0.92 to 0.94 </a:t>
                      </a:r>
                      <a:endParaRPr lang="en-US" sz="1600">
                        <a:solidFill>
                          <a:srgbClr val="00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1779">
                <a:tc>
                  <a:txBody>
                    <a:bodyPr/>
                    <a:lstStyle/>
                    <a:p>
                      <a:pPr marL="0" marR="0" algn="ctr">
                        <a:lnSpc>
                          <a:spcPct val="115000"/>
                        </a:lnSpc>
                        <a:spcBef>
                          <a:spcPts val="0"/>
                        </a:spcBef>
                        <a:spcAft>
                          <a:spcPts val="300"/>
                        </a:spcAft>
                      </a:pPr>
                      <a:r>
                        <a:rPr lang="en-US" sz="1400">
                          <a:solidFill>
                            <a:srgbClr val="000000"/>
                          </a:solidFill>
                          <a:highlight>
                            <a:srgbClr val="C0C0C0"/>
                          </a:highlight>
                          <a:latin typeface="Arial"/>
                          <a:ea typeface="Times New Roman"/>
                        </a:rPr>
                        <a:t>Pelton</a:t>
                      </a:r>
                      <a:r>
                        <a:rPr lang="en-US" sz="1400" dirty="0">
                          <a:solidFill>
                            <a:srgbClr val="000000"/>
                          </a:solidFill>
                          <a:highlight>
                            <a:srgbClr val="C0C0C0"/>
                          </a:highlight>
                          <a:latin typeface="Arial"/>
                          <a:ea typeface="Times New Roman"/>
                        </a:rPr>
                        <a:t> </a:t>
                      </a:r>
                      <a:endParaRPr lang="en-US" sz="1600" dirty="0">
                        <a:solidFill>
                          <a:srgbClr val="00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400" dirty="0">
                          <a:solidFill>
                            <a:srgbClr val="000000"/>
                          </a:solidFill>
                          <a:highlight>
                            <a:srgbClr val="C0C0C0"/>
                          </a:highlight>
                          <a:latin typeface="Arial"/>
                          <a:ea typeface="Times New Roman"/>
                        </a:rPr>
                        <a:t>Good efficiency range for full and part load condition and can be operated up to 30% load.</a:t>
                      </a:r>
                      <a:endParaRPr lang="en-US" sz="1600" dirty="0">
                        <a:solidFill>
                          <a:srgbClr val="00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400">
                          <a:solidFill>
                            <a:srgbClr val="000000"/>
                          </a:solidFill>
                          <a:highlight>
                            <a:srgbClr val="C0C0C0"/>
                          </a:highlight>
                          <a:latin typeface="Arial"/>
                          <a:ea typeface="Times New Roman"/>
                        </a:rPr>
                        <a:t>0.90 </a:t>
                      </a:r>
                      <a:endParaRPr lang="en-US" sz="1600">
                        <a:solidFill>
                          <a:srgbClr val="00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1779">
                <a:tc>
                  <a:txBody>
                    <a:bodyPr/>
                    <a:lstStyle/>
                    <a:p>
                      <a:pPr marL="0" marR="0" algn="ctr">
                        <a:lnSpc>
                          <a:spcPct val="115000"/>
                        </a:lnSpc>
                        <a:spcBef>
                          <a:spcPts val="0"/>
                        </a:spcBef>
                        <a:spcAft>
                          <a:spcPts val="300"/>
                        </a:spcAft>
                      </a:pPr>
                      <a:r>
                        <a:rPr lang="en-US" sz="1400">
                          <a:solidFill>
                            <a:srgbClr val="000000"/>
                          </a:solidFill>
                          <a:highlight>
                            <a:srgbClr val="C0C0C0"/>
                          </a:highlight>
                          <a:latin typeface="Arial"/>
                          <a:ea typeface="Times New Roman"/>
                        </a:rPr>
                        <a:t>Cross flow </a:t>
                      </a:r>
                      <a:endParaRPr lang="en-US" sz="1600">
                        <a:solidFill>
                          <a:srgbClr val="00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400" dirty="0">
                          <a:solidFill>
                            <a:srgbClr val="000000"/>
                          </a:solidFill>
                          <a:highlight>
                            <a:srgbClr val="C0C0C0"/>
                          </a:highlight>
                          <a:latin typeface="Arial"/>
                          <a:ea typeface="Times New Roman"/>
                        </a:rPr>
                        <a:t>Good efficiency range for full and part load condition and can be operated up to 30% load.</a:t>
                      </a:r>
                      <a:endParaRPr lang="en-US" sz="1600" dirty="0">
                        <a:solidFill>
                          <a:srgbClr val="00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400">
                          <a:solidFill>
                            <a:srgbClr val="000000"/>
                          </a:solidFill>
                          <a:highlight>
                            <a:srgbClr val="C0C0C0"/>
                          </a:highlight>
                          <a:latin typeface="Arial"/>
                          <a:ea typeface="Times New Roman"/>
                        </a:rPr>
                        <a:t>0.80 </a:t>
                      </a:r>
                      <a:endParaRPr lang="en-US" sz="1600">
                        <a:solidFill>
                          <a:srgbClr val="00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1779">
                <a:tc>
                  <a:txBody>
                    <a:bodyPr/>
                    <a:lstStyle/>
                    <a:p>
                      <a:pPr marL="0" marR="0" algn="ctr">
                        <a:lnSpc>
                          <a:spcPct val="115000"/>
                        </a:lnSpc>
                        <a:spcBef>
                          <a:spcPts val="0"/>
                        </a:spcBef>
                        <a:spcAft>
                          <a:spcPts val="300"/>
                        </a:spcAft>
                      </a:pPr>
                      <a:r>
                        <a:rPr lang="en-US" sz="1400">
                          <a:solidFill>
                            <a:srgbClr val="000000"/>
                          </a:solidFill>
                          <a:highlight>
                            <a:srgbClr val="C0C0C0"/>
                          </a:highlight>
                          <a:latin typeface="Arial"/>
                          <a:ea typeface="Times New Roman"/>
                        </a:rPr>
                        <a:t>Turgo </a:t>
                      </a:r>
                      <a:endParaRPr lang="en-US" sz="1600">
                        <a:solidFill>
                          <a:srgbClr val="00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400" dirty="0">
                          <a:solidFill>
                            <a:srgbClr val="000000"/>
                          </a:solidFill>
                          <a:highlight>
                            <a:srgbClr val="C0C0C0"/>
                          </a:highlight>
                          <a:latin typeface="Arial"/>
                          <a:ea typeface="Times New Roman"/>
                        </a:rPr>
                        <a:t>Good efficiency range for full and part load condition and can be operated up to 25% load.</a:t>
                      </a:r>
                      <a:endParaRPr lang="en-US" sz="1600" dirty="0">
                        <a:solidFill>
                          <a:srgbClr val="00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300"/>
                        </a:spcAft>
                      </a:pPr>
                      <a:r>
                        <a:rPr lang="en-US" sz="1400" dirty="0">
                          <a:solidFill>
                            <a:srgbClr val="000000"/>
                          </a:solidFill>
                          <a:highlight>
                            <a:srgbClr val="C0C0C0"/>
                          </a:highlight>
                          <a:latin typeface="Arial"/>
                          <a:ea typeface="Times New Roman"/>
                        </a:rPr>
                        <a:t>0.85</a:t>
                      </a:r>
                      <a:r>
                        <a:rPr lang="en-US" sz="1400" dirty="0">
                          <a:solidFill>
                            <a:srgbClr val="000000"/>
                          </a:solidFill>
                          <a:latin typeface="Arial"/>
                          <a:ea typeface="Times New Roman"/>
                        </a:rPr>
                        <a:t> </a:t>
                      </a:r>
                      <a:endParaRPr lang="en-US" sz="1600" dirty="0">
                        <a:solidFill>
                          <a:srgbClr val="00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02566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566738" y="1752600"/>
            <a:ext cx="4691062" cy="4343400"/>
          </a:xfrm>
        </p:spPr>
        <p:txBody>
          <a:bodyPr/>
          <a:lstStyle/>
          <a:p>
            <a:pPr algn="just" eaLnBrk="1" hangingPunct="1">
              <a:buFont typeface="Wingdings" panose="05000000000000000000" pitchFamily="2" charset="2"/>
              <a:buChar char="§"/>
            </a:pPr>
            <a:r>
              <a:rPr lang="en-US" sz="2400" smtClean="0">
                <a:solidFill>
                  <a:srgbClr val="002060"/>
                </a:solidFill>
                <a:latin typeface="Times New Roman" panose="02020603050405020304" pitchFamily="18" charset="0"/>
                <a:cs typeface="Times New Roman" panose="02020603050405020304" pitchFamily="18" charset="0"/>
              </a:rPr>
              <a:t>Propeller turbine is an </a:t>
            </a:r>
            <a:r>
              <a:rPr lang="en-US" sz="2400" b="1" smtClean="0">
                <a:solidFill>
                  <a:srgbClr val="002060"/>
                </a:solidFill>
                <a:latin typeface="Times New Roman" panose="02020603050405020304" pitchFamily="18" charset="0"/>
                <a:cs typeface="Times New Roman" panose="02020603050405020304" pitchFamily="18" charset="0"/>
              </a:rPr>
              <a:t>axial-flow reaction turbine .</a:t>
            </a:r>
          </a:p>
          <a:p>
            <a:pPr algn="just" eaLnBrk="1" hangingPunct="1">
              <a:buFont typeface="Wingdings" panose="05000000000000000000" pitchFamily="2" charset="2"/>
              <a:buChar char="§"/>
            </a:pPr>
            <a:r>
              <a:rPr lang="en-US" sz="2400" smtClean="0">
                <a:solidFill>
                  <a:srgbClr val="002060"/>
                </a:solidFill>
                <a:latin typeface="Times New Roman" panose="02020603050405020304" pitchFamily="18" charset="0"/>
                <a:cs typeface="Times New Roman" panose="02020603050405020304" pitchFamily="18" charset="0"/>
              </a:rPr>
              <a:t> Propeller-like runner having </a:t>
            </a:r>
            <a:r>
              <a:rPr lang="en-US" sz="2400" b="1" smtClean="0">
                <a:solidFill>
                  <a:srgbClr val="002060"/>
                </a:solidFill>
                <a:latin typeface="Times New Roman" panose="02020603050405020304" pitchFamily="18" charset="0"/>
                <a:cs typeface="Times New Roman" panose="02020603050405020304" pitchFamily="18" charset="0"/>
              </a:rPr>
              <a:t>three</a:t>
            </a:r>
            <a:r>
              <a:rPr lang="en-US" sz="2400" smtClean="0">
                <a:solidFill>
                  <a:srgbClr val="002060"/>
                </a:solidFill>
                <a:latin typeface="Times New Roman" panose="02020603050405020304" pitchFamily="18" charset="0"/>
                <a:cs typeface="Times New Roman" panose="02020603050405020304" pitchFamily="18" charset="0"/>
              </a:rPr>
              <a:t> to </a:t>
            </a:r>
            <a:r>
              <a:rPr lang="en-US" sz="2400" b="1" smtClean="0">
                <a:solidFill>
                  <a:srgbClr val="002060"/>
                </a:solidFill>
                <a:latin typeface="Times New Roman" panose="02020603050405020304" pitchFamily="18" charset="0"/>
                <a:cs typeface="Times New Roman" panose="02020603050405020304" pitchFamily="18" charset="0"/>
              </a:rPr>
              <a:t>six</a:t>
            </a:r>
            <a:r>
              <a:rPr lang="en-US" sz="2400" smtClean="0">
                <a:solidFill>
                  <a:srgbClr val="002060"/>
                </a:solidFill>
                <a:latin typeface="Times New Roman" panose="02020603050405020304" pitchFamily="18" charset="0"/>
                <a:cs typeface="Times New Roman" panose="02020603050405020304" pitchFamily="18" charset="0"/>
              </a:rPr>
              <a:t> runner blades depending on the design water head. </a:t>
            </a:r>
          </a:p>
          <a:p>
            <a:pPr algn="just" eaLnBrk="1" hangingPunct="1">
              <a:buFont typeface="Wingdings" panose="05000000000000000000" pitchFamily="2" charset="2"/>
              <a:buChar char="§"/>
            </a:pPr>
            <a:r>
              <a:rPr lang="en-US" sz="2400" smtClean="0">
                <a:solidFill>
                  <a:srgbClr val="002060"/>
                </a:solidFill>
                <a:latin typeface="Times New Roman" panose="02020603050405020304" pitchFamily="18" charset="0"/>
                <a:cs typeface="Times New Roman" panose="02020603050405020304" pitchFamily="18" charset="0"/>
              </a:rPr>
              <a:t>Three for </a:t>
            </a:r>
            <a:r>
              <a:rPr lang="en-US" sz="2400" b="1" smtClean="0">
                <a:solidFill>
                  <a:srgbClr val="002060"/>
                </a:solidFill>
                <a:latin typeface="Times New Roman" panose="02020603050405020304" pitchFamily="18" charset="0"/>
                <a:cs typeface="Times New Roman" panose="02020603050405020304" pitchFamily="18" charset="0"/>
              </a:rPr>
              <a:t>low head and six for high head.</a:t>
            </a:r>
          </a:p>
          <a:p>
            <a:pPr algn="just" eaLnBrk="1" hangingPunct="1"/>
            <a:endParaRPr lang="en-US" sz="1800" b="1" smtClean="0">
              <a:latin typeface="Times New Roman" panose="02020603050405020304" pitchFamily="18" charset="0"/>
              <a:cs typeface="Times New Roman" panose="02020603050405020304" pitchFamily="18" charset="0"/>
            </a:endParaRPr>
          </a:p>
        </p:txBody>
      </p:sp>
      <p:pic>
        <p:nvPicPr>
          <p:cNvPr id="37891" name="Picture 3" descr="D:\study\7th semester\elective microhydro\propellor\p.gif"/>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5562600" y="1600200"/>
            <a:ext cx="3227388" cy="4343400"/>
          </a:xfrm>
        </p:spPr>
      </p:pic>
      <p:sp>
        <p:nvSpPr>
          <p:cNvPr id="5" name="Title 4"/>
          <p:cNvSpPr>
            <a:spLocks noGrp="1"/>
          </p:cNvSpPr>
          <p:nvPr>
            <p:ph type="title" idx="4294967295"/>
          </p:nvPr>
        </p:nvSpPr>
        <p:spPr>
          <a:xfrm>
            <a:off x="609600" y="609600"/>
            <a:ext cx="5867400" cy="835025"/>
          </a:xfrm>
          <a:gradFill>
            <a:gsLst>
              <a:gs pos="0">
                <a:srgbClr val="0070C0"/>
              </a:gs>
              <a:gs pos="80000">
                <a:schemeClr val="accent3">
                  <a:shade val="93000"/>
                  <a:satMod val="130000"/>
                </a:schemeClr>
              </a:gs>
              <a:gs pos="100000">
                <a:schemeClr val="accent3">
                  <a:shade val="94000"/>
                  <a:satMod val="135000"/>
                </a:schemeClr>
              </a:gs>
            </a:gsLst>
          </a:gradFill>
          <a:ln>
            <a:miter lim="800000"/>
            <a:headEnd/>
            <a:tailEnd/>
          </a:ln>
          <a:extLst/>
        </p:spPr>
        <p:style>
          <a:lnRef idx="0">
            <a:schemeClr val="accent3"/>
          </a:lnRef>
          <a:fillRef idx="3">
            <a:schemeClr val="accent3"/>
          </a:fillRef>
          <a:effectRef idx="3">
            <a:schemeClr val="accent3"/>
          </a:effectRef>
          <a:fontRef idx="minor">
            <a:schemeClr val="lt1"/>
          </a:fontRef>
        </p:style>
        <p:txBody>
          <a:bodyPr>
            <a:normAutofit fontScale="90000"/>
          </a:bodyPr>
          <a:lstStyle/>
          <a:p>
            <a:pPr algn="ctr">
              <a:defRPr/>
            </a:pPr>
            <a:r>
              <a:rPr lang="en-US" b="1" dirty="0">
                <a:solidFill>
                  <a:srgbClr val="002060"/>
                </a:solidFill>
                <a:latin typeface="Times New Roman" pitchFamily="18" charset="0"/>
                <a:cs typeface="Times New Roman" pitchFamily="18" charset="0"/>
              </a:rPr>
              <a:t>PROPELLER</a:t>
            </a:r>
            <a:r>
              <a:rPr lang="en-US" b="1" dirty="0">
                <a:solidFill>
                  <a:srgbClr val="0070C0"/>
                </a:solidFill>
                <a:latin typeface="Times New Roman" pitchFamily="18" charset="0"/>
                <a:cs typeface="Times New Roman" pitchFamily="18" charset="0"/>
              </a:rPr>
              <a:t> </a:t>
            </a:r>
            <a:r>
              <a:rPr lang="en-US" b="1" dirty="0">
                <a:solidFill>
                  <a:srgbClr val="002060"/>
                </a:solidFill>
                <a:latin typeface="Times New Roman" pitchFamily="18" charset="0"/>
                <a:cs typeface="Times New Roman" pitchFamily="18" charset="0"/>
              </a:rPr>
              <a:t>TURBINE</a:t>
            </a:r>
          </a:p>
        </p:txBody>
      </p:sp>
      <p:sp>
        <p:nvSpPr>
          <p:cNvPr id="6" name="Rectangle 4"/>
          <p:cNvSpPr>
            <a:spLocks noChangeArrowheads="1"/>
          </p:cNvSpPr>
          <p:nvPr/>
        </p:nvSpPr>
        <p:spPr bwMode="auto">
          <a:xfrm>
            <a:off x="609600" y="1524000"/>
            <a:ext cx="4648200" cy="152400"/>
          </a:xfrm>
          <a:prstGeom prst="rect">
            <a:avLst/>
          </a:prstGeom>
          <a:solidFill>
            <a:srgbClr val="0070C0"/>
          </a:solidFill>
          <a:ln w="9525" algn="ctr">
            <a:solidFill>
              <a:schemeClr val="tx1"/>
            </a:solidFill>
            <a:round/>
            <a:headEnd/>
            <a:tailEnd/>
          </a:ln>
          <a:scene3d>
            <a:camera prst="orthographicFront"/>
            <a:lightRig rig="threePt" dir="t"/>
          </a:scene3d>
          <a:sp3d>
            <a:bevelT prst="convex"/>
          </a:sp3d>
        </p:spPr>
        <p:txBody>
          <a:bodyPr/>
          <a:lstStyle/>
          <a:p>
            <a:pPr>
              <a:defRPr/>
            </a:pPr>
            <a:endParaRPr lang="en-US">
              <a:latin typeface="Verdana" pitchFamily="34" charset="0"/>
            </a:endParaRPr>
          </a:p>
        </p:txBody>
      </p:sp>
    </p:spTree>
    <p:extLst>
      <p:ext uri="{BB962C8B-B14F-4D97-AF65-F5344CB8AC3E}">
        <p14:creationId xmlns:p14="http://schemas.microsoft.com/office/powerpoint/2010/main" val="4067683351"/>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37891"/>
                                        </p:tgtEl>
                                        <p:attrNameLst>
                                          <p:attrName>style.visibility</p:attrName>
                                        </p:attrNameLst>
                                      </p:cBhvr>
                                      <p:to>
                                        <p:strVal val="visible"/>
                                      </p:to>
                                    </p:set>
                                    <p:animEffect transition="in" filter="diamond(in)">
                                      <p:cBhvr>
                                        <p:cTn id="32" dur="1000"/>
                                        <p:tgtEl>
                                          <p:spTgt spid="37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idx="4294967295"/>
          </p:nvPr>
        </p:nvSpPr>
        <p:spPr>
          <a:xfrm>
            <a:off x="609600" y="685800"/>
            <a:ext cx="4648200" cy="758825"/>
          </a:xfrm>
          <a:gradFill>
            <a:gsLst>
              <a:gs pos="0">
                <a:srgbClr val="0070C0"/>
              </a:gs>
              <a:gs pos="80000">
                <a:schemeClr val="accent3">
                  <a:shade val="93000"/>
                  <a:satMod val="130000"/>
                </a:schemeClr>
              </a:gs>
              <a:gs pos="100000">
                <a:schemeClr val="accent3">
                  <a:shade val="94000"/>
                  <a:satMod val="135000"/>
                </a:schemeClr>
              </a:gs>
            </a:gsLst>
          </a:gradFill>
          <a:ln>
            <a:miter lim="800000"/>
            <a:headEnd/>
            <a:tailEnd/>
          </a:ln>
          <a:sp3d>
            <a:bevelT w="63500" h="25400" prst="riblet"/>
          </a:sp3d>
          <a:extLst/>
        </p:spPr>
        <p:style>
          <a:lnRef idx="0">
            <a:schemeClr val="accent3"/>
          </a:lnRef>
          <a:fillRef idx="3">
            <a:schemeClr val="accent3"/>
          </a:fillRef>
          <a:effectRef idx="3">
            <a:schemeClr val="accent3"/>
          </a:effectRef>
          <a:fontRef idx="minor">
            <a:schemeClr val="lt1"/>
          </a:fontRef>
        </p:style>
        <p:txBody>
          <a:bodyPr>
            <a:normAutofit fontScale="90000"/>
          </a:bodyPr>
          <a:lstStyle/>
          <a:p>
            <a:pPr algn="ctr">
              <a:defRPr/>
            </a:pPr>
            <a:r>
              <a:rPr lang="en-US" b="1" dirty="0">
                <a:solidFill>
                  <a:srgbClr val="002060"/>
                </a:solidFill>
                <a:latin typeface="Times New Roman" pitchFamily="18" charset="0"/>
                <a:cs typeface="Times New Roman" pitchFamily="18" charset="0"/>
              </a:rPr>
              <a:t>CONTD</a:t>
            </a:r>
            <a:r>
              <a:rPr lang="en-US" b="1" dirty="0">
                <a:solidFill>
                  <a:srgbClr val="0070C0"/>
                </a:solidFill>
                <a:latin typeface="Times New Roman" pitchFamily="18" charset="0"/>
                <a:cs typeface="Times New Roman" pitchFamily="18" charset="0"/>
              </a:rPr>
              <a:t>.</a:t>
            </a:r>
          </a:p>
        </p:txBody>
      </p:sp>
      <p:sp>
        <p:nvSpPr>
          <p:cNvPr id="12" name="Subtitle 11"/>
          <p:cNvSpPr>
            <a:spLocks noGrp="1"/>
          </p:cNvSpPr>
          <p:nvPr>
            <p:ph idx="4294967295"/>
          </p:nvPr>
        </p:nvSpPr>
        <p:spPr/>
        <p:txBody>
          <a:bodyPr/>
          <a:lstStyle/>
          <a:p>
            <a:pPr algn="just" eaLnBrk="1" hangingPunct="1">
              <a:lnSpc>
                <a:spcPct val="150000"/>
              </a:lnSpc>
              <a:buFont typeface="Wingdings" panose="05000000000000000000" pitchFamily="2" charset="2"/>
              <a:buChar char="§"/>
            </a:pPr>
            <a:r>
              <a:rPr lang="en-US" sz="2400" smtClean="0">
                <a:solidFill>
                  <a:srgbClr val="002060"/>
                </a:solidFill>
                <a:latin typeface="Times New Roman" panose="02020603050405020304" pitchFamily="18" charset="0"/>
                <a:cs typeface="Times New Roman" panose="02020603050405020304" pitchFamily="18" charset="0"/>
              </a:rPr>
              <a:t>Especially designed for low heads with large volume of water -2 meters and 30 meters.</a:t>
            </a:r>
          </a:p>
          <a:p>
            <a:pPr algn="just" eaLnBrk="1" hangingPunct="1">
              <a:lnSpc>
                <a:spcPct val="150000"/>
              </a:lnSpc>
              <a:buFont typeface="Wingdings" panose="05000000000000000000" pitchFamily="2" charset="2"/>
              <a:buChar char="§"/>
            </a:pPr>
            <a:r>
              <a:rPr lang="en-US" sz="2400" smtClean="0">
                <a:solidFill>
                  <a:srgbClr val="002060"/>
                </a:solidFill>
                <a:latin typeface="Times New Roman" panose="02020603050405020304" pitchFamily="18" charset="0"/>
                <a:cs typeface="Times New Roman" panose="02020603050405020304" pitchFamily="18" charset="0"/>
              </a:rPr>
              <a:t>It operates like a boat propeller but in a reverse mode. </a:t>
            </a:r>
          </a:p>
          <a:p>
            <a:pPr algn="just" eaLnBrk="1" hangingPunct="1">
              <a:lnSpc>
                <a:spcPct val="150000"/>
              </a:lnSpc>
              <a:buFont typeface="Wingdings" panose="05000000000000000000" pitchFamily="2" charset="2"/>
              <a:buChar char="§"/>
            </a:pPr>
            <a:r>
              <a:rPr lang="en-US" sz="2400" smtClean="0">
                <a:solidFill>
                  <a:srgbClr val="002060"/>
                </a:solidFill>
                <a:latin typeface="Times New Roman" panose="02020603050405020304" pitchFamily="18" charset="0"/>
                <a:cs typeface="Times New Roman" panose="02020603050405020304" pitchFamily="18" charset="0"/>
              </a:rPr>
              <a:t>The shaft is generally vertical.</a:t>
            </a:r>
          </a:p>
          <a:p>
            <a:pPr algn="just" eaLnBrk="1" hangingPunct="1">
              <a:lnSpc>
                <a:spcPct val="150000"/>
              </a:lnSpc>
              <a:buFont typeface="Wingdings" panose="05000000000000000000" pitchFamily="2" charset="2"/>
              <a:buChar char="§"/>
            </a:pPr>
            <a:r>
              <a:rPr lang="en-US" sz="2400" smtClean="0">
                <a:solidFill>
                  <a:srgbClr val="002060"/>
                </a:solidFill>
                <a:latin typeface="Times New Roman" panose="02020603050405020304" pitchFamily="18" charset="0"/>
                <a:cs typeface="Times New Roman" panose="02020603050405020304" pitchFamily="18" charset="0"/>
              </a:rPr>
              <a:t>The runner blades are fixed and non-adjustable</a:t>
            </a:r>
          </a:p>
          <a:p>
            <a:pPr algn="just" eaLnBrk="1" hangingPunct="1">
              <a:lnSpc>
                <a:spcPct val="150000"/>
              </a:lnSpc>
              <a:buFont typeface="Wingdings" panose="05000000000000000000" pitchFamily="2" charset="2"/>
              <a:buChar char="§"/>
            </a:pPr>
            <a:r>
              <a:rPr lang="en-US" sz="2400" smtClean="0">
                <a:solidFill>
                  <a:srgbClr val="002060"/>
                </a:solidFill>
                <a:latin typeface="Times New Roman" panose="02020603050405020304" pitchFamily="18" charset="0"/>
                <a:cs typeface="Times New Roman" panose="02020603050405020304" pitchFamily="18" charset="0"/>
              </a:rPr>
              <a:t>One type of propeller turbine called the </a:t>
            </a:r>
            <a:r>
              <a:rPr lang="en-US" sz="2400" b="1" smtClean="0">
                <a:solidFill>
                  <a:srgbClr val="002060"/>
                </a:solidFill>
                <a:latin typeface="Times New Roman" panose="02020603050405020304" pitchFamily="18" charset="0"/>
                <a:cs typeface="Times New Roman" panose="02020603050405020304" pitchFamily="18" charset="0"/>
              </a:rPr>
              <a:t>Kaplan turbine </a:t>
            </a:r>
            <a:r>
              <a:rPr lang="en-US" sz="2400" smtClean="0">
                <a:solidFill>
                  <a:srgbClr val="002060"/>
                </a:solidFill>
                <a:latin typeface="Times New Roman" panose="02020603050405020304" pitchFamily="18" charset="0"/>
                <a:cs typeface="Times New Roman" panose="02020603050405020304" pitchFamily="18" charset="0"/>
              </a:rPr>
              <a:t>has adjustable blade pitch</a:t>
            </a:r>
            <a:r>
              <a:rPr lang="en-US" sz="2400" smtClean="0">
                <a:solidFill>
                  <a:srgbClr val="0070C0"/>
                </a:solidFill>
                <a:latin typeface="Times New Roman" panose="02020603050405020304" pitchFamily="18" charset="0"/>
                <a:cs typeface="Times New Roman" panose="02020603050405020304" pitchFamily="18" charset="0"/>
              </a:rPr>
              <a:t>.</a:t>
            </a:r>
          </a:p>
          <a:p>
            <a:pPr eaLnBrk="1" hangingPunct="1"/>
            <a:endParaRPr lang="en-US" smtClean="0"/>
          </a:p>
        </p:txBody>
      </p:sp>
      <p:sp>
        <p:nvSpPr>
          <p:cNvPr id="5" name="Rectangle 4"/>
          <p:cNvSpPr>
            <a:spLocks noChangeArrowheads="1"/>
          </p:cNvSpPr>
          <p:nvPr/>
        </p:nvSpPr>
        <p:spPr bwMode="auto">
          <a:xfrm>
            <a:off x="609600" y="1524000"/>
            <a:ext cx="4648200" cy="152400"/>
          </a:xfrm>
          <a:prstGeom prst="rect">
            <a:avLst/>
          </a:prstGeom>
          <a:solidFill>
            <a:srgbClr val="0070C0"/>
          </a:solidFill>
          <a:ln w="9525" algn="ctr">
            <a:solidFill>
              <a:schemeClr val="tx1"/>
            </a:solidFill>
            <a:round/>
            <a:headEnd/>
            <a:tailEnd/>
          </a:ln>
          <a:scene3d>
            <a:camera prst="orthographicFront"/>
            <a:lightRig rig="threePt" dir="t"/>
          </a:scene3d>
          <a:sp3d>
            <a:bevelT prst="convex"/>
          </a:sp3d>
        </p:spPr>
        <p:txBody>
          <a:bodyPr/>
          <a:lstStyle/>
          <a:p>
            <a:pPr>
              <a:defRPr/>
            </a:pPr>
            <a:endParaRPr lang="en-US">
              <a:latin typeface="Verdana" pitchFamily="34" charset="0"/>
            </a:endParaRPr>
          </a:p>
        </p:txBody>
      </p:sp>
    </p:spTree>
    <p:extLst>
      <p:ext uri="{BB962C8B-B14F-4D97-AF65-F5344CB8AC3E}">
        <p14:creationId xmlns:p14="http://schemas.microsoft.com/office/powerpoint/2010/main" val="389031246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1000"/>
                                        <p:tgtEl>
                                          <p:spTgt spid="12">
                                            <p:txEl>
                                              <p:pRg st="0" end="0"/>
                                            </p:txEl>
                                          </p:spTgt>
                                        </p:tgtEl>
                                      </p:cBhvr>
                                    </p:animEffect>
                                    <p:anim calcmode="lin" valueType="num">
                                      <p:cBhvr>
                                        <p:cTn id="15"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1000"/>
                                        <p:tgtEl>
                                          <p:spTgt spid="12">
                                            <p:txEl>
                                              <p:pRg st="1" end="1"/>
                                            </p:txEl>
                                          </p:spTgt>
                                        </p:tgtEl>
                                      </p:cBhvr>
                                    </p:animEffect>
                                    <p:anim calcmode="lin" valueType="num">
                                      <p:cBhvr>
                                        <p:cTn id="20"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Effect transition="in" filter="fade">
                                      <p:cBhvr>
                                        <p:cTn id="24" dur="1000"/>
                                        <p:tgtEl>
                                          <p:spTgt spid="12">
                                            <p:txEl>
                                              <p:pRg st="2" end="2"/>
                                            </p:txEl>
                                          </p:spTgt>
                                        </p:tgtEl>
                                      </p:cBhvr>
                                    </p:animEffect>
                                    <p:anim calcmode="lin" valueType="num">
                                      <p:cBhvr>
                                        <p:cTn id="2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2">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animEffect transition="in" filter="fade">
                                      <p:cBhvr>
                                        <p:cTn id="29" dur="1000"/>
                                        <p:tgtEl>
                                          <p:spTgt spid="12">
                                            <p:txEl>
                                              <p:pRg st="3" end="3"/>
                                            </p:txEl>
                                          </p:spTgt>
                                        </p:tgtEl>
                                      </p:cBhvr>
                                    </p:animEffect>
                                    <p:anim calcmode="lin" valueType="num">
                                      <p:cBhvr>
                                        <p:cTn id="30"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2">
                                            <p:txEl>
                                              <p:pRg st="4" end="4"/>
                                            </p:txEl>
                                          </p:spTgt>
                                        </p:tgtEl>
                                        <p:attrNameLst>
                                          <p:attrName>style.visibility</p:attrName>
                                        </p:attrNameLst>
                                      </p:cBhvr>
                                      <p:to>
                                        <p:strVal val="visible"/>
                                      </p:to>
                                    </p:set>
                                    <p:animEffect transition="in" filter="fade">
                                      <p:cBhvr>
                                        <p:cTn id="34" dur="1000"/>
                                        <p:tgtEl>
                                          <p:spTgt spid="12">
                                            <p:txEl>
                                              <p:pRg st="4" end="4"/>
                                            </p:txEl>
                                          </p:spTgt>
                                        </p:tgtEl>
                                      </p:cBhvr>
                                    </p:animEffect>
                                    <p:anim calcmode="lin" valueType="num">
                                      <p:cBhvr>
                                        <p:cTn id="35"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1701</Words>
  <Application>Microsoft Office PowerPoint</Application>
  <PresentationFormat>On-screen Show (4:3)</PresentationFormat>
  <Paragraphs>226</Paragraphs>
  <Slides>45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45</vt:i4>
      </vt:variant>
    </vt:vector>
  </HeadingPairs>
  <TitlesOfParts>
    <vt:vector size="55" baseType="lpstr">
      <vt:lpstr>Arial</vt:lpstr>
      <vt:lpstr>Calibri</vt:lpstr>
      <vt:lpstr>Symbol</vt:lpstr>
      <vt:lpstr>Times New Roman</vt:lpstr>
      <vt:lpstr>Verdana</vt:lpstr>
      <vt:lpstr>Wingdings</vt:lpstr>
      <vt:lpstr>Office Theme</vt:lpstr>
      <vt:lpstr>Equation</vt:lpstr>
      <vt:lpstr>Bitmap Image</vt:lpstr>
      <vt:lpstr>MSPhotoEd.3</vt:lpstr>
      <vt:lpstr>Reaction Turbines a. Propeller b. Kaplan Turbine </vt:lpstr>
      <vt:lpstr>Specific speed:</vt:lpstr>
      <vt:lpstr>Specific speed:</vt:lpstr>
      <vt:lpstr>PowerPoint Presentation</vt:lpstr>
      <vt:lpstr>PowerPoint Presentation</vt:lpstr>
      <vt:lpstr>Table: 2 Specific Speed and head range for different turbines</vt:lpstr>
      <vt:lpstr>The general efficiency trends for different types of turbines and their best efficiency for calculation purpose is presented in Table 3</vt:lpstr>
      <vt:lpstr>PROPELLER TURBINE</vt:lpstr>
      <vt:lpstr>CONTD.</vt:lpstr>
      <vt:lpstr>CONSTRUCTION</vt:lpstr>
      <vt:lpstr>PowerPoint Presentation</vt:lpstr>
      <vt:lpstr>PowerPoint Presentation</vt:lpstr>
      <vt:lpstr>PowerPoint Presentation</vt:lpstr>
      <vt:lpstr>Kaplan Turbine</vt:lpstr>
      <vt:lpstr>Francis to Kaplan</vt:lpstr>
      <vt:lpstr>The Schematic of  Kaplan Turbine</vt:lpstr>
      <vt:lpstr>Major Parts of A Kaplan Turbine</vt:lpstr>
      <vt:lpstr>Superior Hydrodynamic Features</vt:lpstr>
      <vt:lpstr>Classification of Kaplan Turbines</vt:lpstr>
      <vt:lpstr>Hydraulic Energy Diagram</vt:lpstr>
      <vt:lpstr>The suction head</vt:lpstr>
      <vt:lpstr>CAVITATION</vt:lpstr>
      <vt:lpstr>Design of Guide Wheel</vt:lpstr>
      <vt:lpstr>Outlines of Kaplan Runner</vt:lpstr>
      <vt:lpstr>Design of Kaplan Runner</vt:lpstr>
      <vt:lpstr>The Kaplan Runner</vt:lpstr>
      <vt:lpstr>Adaptation Mechanism inside the Hub</vt:lpstr>
      <vt:lpstr> Inside the Hub</vt:lpstr>
      <vt:lpstr>Parts of Runner</vt:lpstr>
      <vt:lpstr>Hub diameter</vt:lpstr>
      <vt:lpstr>Runner diameter section</vt:lpstr>
      <vt:lpstr>Hydrodynamics of Kaplan Blade</vt:lpstr>
      <vt:lpstr>Draft Tube</vt:lpstr>
      <vt:lpstr>Introduction</vt:lpstr>
      <vt:lpstr>Introduction</vt:lpstr>
      <vt:lpstr>Introduction</vt:lpstr>
      <vt:lpstr>Purposes </vt:lpstr>
      <vt:lpstr>PowerPoint Presentation</vt:lpstr>
      <vt:lpstr>PowerPoint Presentation</vt:lpstr>
      <vt:lpstr>Types of draft tubes:</vt:lpstr>
      <vt:lpstr>Straight conical or concentric tube </vt:lpstr>
      <vt:lpstr>Elbow type</vt:lpstr>
      <vt:lpstr>Elbow type</vt:lpstr>
      <vt:lpstr>Moody spreading draft tube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acer0</dc:creator>
  <cp:lastModifiedBy>ghimire_ru@hotmail.com</cp:lastModifiedBy>
  <cp:revision>11</cp:revision>
  <dcterms:created xsi:type="dcterms:W3CDTF">2006-08-16T00:00:00Z</dcterms:created>
  <dcterms:modified xsi:type="dcterms:W3CDTF">2016-12-23T06:31:28Z</dcterms:modified>
</cp:coreProperties>
</file>