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7" r:id="rId3"/>
    <p:sldId id="27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1234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33A6-E2FF-440D-AD3D-221CF479AAC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4DB9-5B8A-4A35-BE75-9E65EE78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0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33A6-E2FF-440D-AD3D-221CF479AAC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4DB9-5B8A-4A35-BE75-9E65EE78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7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33A6-E2FF-440D-AD3D-221CF479AAC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4DB9-5B8A-4A35-BE75-9E65EE78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0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33A6-E2FF-440D-AD3D-221CF479AAC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4DB9-5B8A-4A35-BE75-9E65EE78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1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33A6-E2FF-440D-AD3D-221CF479AAC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4DB9-5B8A-4A35-BE75-9E65EE78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7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33A6-E2FF-440D-AD3D-221CF479AAC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4DB9-5B8A-4A35-BE75-9E65EE78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6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33A6-E2FF-440D-AD3D-221CF479AAC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4DB9-5B8A-4A35-BE75-9E65EE78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6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33A6-E2FF-440D-AD3D-221CF479AAC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4DB9-5B8A-4A35-BE75-9E65EE78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83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33A6-E2FF-440D-AD3D-221CF479AAC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4DB9-5B8A-4A35-BE75-9E65EE78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0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33A6-E2FF-440D-AD3D-221CF479AAC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4DB9-5B8A-4A35-BE75-9E65EE78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0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33A6-E2FF-440D-AD3D-221CF479AAC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4DB9-5B8A-4A35-BE75-9E65EE78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C33A6-E2FF-440D-AD3D-221CF479AAC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E4DB9-5B8A-4A35-BE75-9E65EE78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7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3300"/>
                </a:solidFill>
              </a:rPr>
              <a:t>Performance Characteristics: </a:t>
            </a:r>
            <a:r>
              <a:rPr lang="en-US" dirty="0" smtClean="0">
                <a:solidFill>
                  <a:schemeClr val="tx1"/>
                </a:solidFill>
              </a:rPr>
              <a:t>Ref.: RKR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5"/>
            <a:ext cx="7886700" cy="352429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100" b="1" dirty="0" smtClean="0"/>
              <a:t>Turbines are designed for specific values of head, speed, output, discharge, efficiency and gate opening are called designed conditions.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100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2100" b="1" dirty="0" smtClean="0"/>
              <a:t>Required to work under varying conditions.</a:t>
            </a:r>
          </a:p>
          <a:p>
            <a:pPr eaLnBrk="1" hangingPunct="1">
              <a:lnSpc>
                <a:spcPct val="90000"/>
              </a:lnSpc>
            </a:pPr>
            <a:endParaRPr lang="en-US" sz="2100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2100" b="1" dirty="0" smtClean="0"/>
              <a:t>Essential to study their performance under various conditions-Performance Characteristics curve.</a:t>
            </a:r>
            <a:endParaRPr lang="en-US" sz="2100" b="1" dirty="0"/>
          </a:p>
          <a:p>
            <a:pPr eaLnBrk="1" hangingPunct="1">
              <a:lnSpc>
                <a:spcPct val="90000"/>
              </a:lnSpc>
            </a:pPr>
            <a:r>
              <a:rPr lang="en-US" sz="2100" b="1" dirty="0" smtClean="0"/>
              <a:t>These are found by actual turbine at site or small scale turbine model at research Laboratory.</a:t>
            </a:r>
          </a:p>
          <a:p>
            <a:pPr eaLnBrk="1" hangingPunct="1">
              <a:lnSpc>
                <a:spcPct val="90000"/>
              </a:lnSpc>
            </a:pPr>
            <a:endParaRPr lang="en-US" sz="2100" b="1" dirty="0" smtClean="0"/>
          </a:p>
          <a:p>
            <a:pPr eaLnBrk="1" hangingPunct="1">
              <a:lnSpc>
                <a:spcPct val="90000"/>
              </a:lnSpc>
            </a:pPr>
            <a:endParaRPr lang="en-US" sz="2100" b="1" dirty="0" smtClean="0"/>
          </a:p>
        </p:txBody>
      </p:sp>
    </p:spTree>
    <p:extLst>
      <p:ext uri="{BB962C8B-B14F-4D97-AF65-F5344CB8AC3E}">
        <p14:creationId xmlns:p14="http://schemas.microsoft.com/office/powerpoint/2010/main" val="24459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43637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3300"/>
                </a:solidFill>
              </a:rPr>
              <a:t>2.Operating or constant speed C/C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2361063"/>
            <a:ext cx="7886700" cy="3815900"/>
          </a:xfrm>
        </p:spPr>
        <p:txBody>
          <a:bodyPr/>
          <a:lstStyle/>
          <a:p>
            <a:pPr eaLnBrk="1" hangingPunct="1"/>
            <a:r>
              <a:rPr lang="en-US" sz="2600" b="1" dirty="0" smtClean="0">
                <a:solidFill>
                  <a:schemeClr val="folHlink"/>
                </a:solidFill>
              </a:rPr>
              <a:t>The constant speed is attained by regulating the gate opening thereby </a:t>
            </a:r>
            <a:r>
              <a:rPr lang="en-US" sz="2600" b="1" dirty="0" smtClean="0">
                <a:solidFill>
                  <a:srgbClr val="FF3300"/>
                </a:solidFill>
              </a:rPr>
              <a:t>varying the discharge flowing</a:t>
            </a:r>
            <a:r>
              <a:rPr lang="en-US" sz="2600" b="1" dirty="0" smtClean="0">
                <a:solidFill>
                  <a:schemeClr val="folHlink"/>
                </a:solidFill>
              </a:rPr>
              <a:t> through the turbine as the load varies;</a:t>
            </a:r>
            <a:r>
              <a:rPr lang="en-US" sz="2600" dirty="0" smtClean="0"/>
              <a:t> </a:t>
            </a:r>
            <a:r>
              <a:rPr lang="en-US" sz="2600" b="1" dirty="0" smtClean="0"/>
              <a:t>the head and N remaining constant.</a:t>
            </a:r>
          </a:p>
          <a:p>
            <a:pPr eaLnBrk="1" hangingPunct="1"/>
            <a:endParaRPr lang="en-US" sz="2600" b="1" dirty="0" smtClean="0"/>
          </a:p>
          <a:p>
            <a:pPr eaLnBrk="1" hangingPunct="1"/>
            <a:r>
              <a:rPr lang="en-US" sz="2600" b="1" dirty="0" smtClean="0"/>
              <a:t>These are normal operating conditions for most of the turbines.</a:t>
            </a:r>
          </a:p>
        </p:txBody>
      </p:sp>
    </p:spTree>
    <p:extLst>
      <p:ext uri="{BB962C8B-B14F-4D97-AF65-F5344CB8AC3E}">
        <p14:creationId xmlns:p14="http://schemas.microsoft.com/office/powerpoint/2010/main" val="269724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solidFill>
                  <a:srgbClr val="FF3300"/>
                </a:solidFill>
              </a:rPr>
              <a:t>2.Operating or constant speed C/C</a:t>
            </a:r>
            <a:br>
              <a:rPr lang="en-US" smtClean="0">
                <a:solidFill>
                  <a:srgbClr val="FF3300"/>
                </a:solidFill>
              </a:rPr>
            </a:br>
            <a:r>
              <a:rPr lang="en-US" smtClean="0">
                <a:solidFill>
                  <a:srgbClr val="FF3300"/>
                </a:solidFill>
              </a:rPr>
              <a:t>contd.</a:t>
            </a:r>
          </a:p>
        </p:txBody>
      </p:sp>
      <p:graphicFrame>
        <p:nvGraphicFramePr>
          <p:cNvPr id="22530" name="Object 3"/>
          <p:cNvGraphicFramePr>
            <a:graphicFrameLocks noChangeAspect="1"/>
          </p:cNvGraphicFramePr>
          <p:nvPr/>
        </p:nvGraphicFramePr>
        <p:xfrm>
          <a:off x="304800" y="2438400"/>
          <a:ext cx="8610600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Image" r:id="rId3" imgW="12862041" imgH="5064490" progId="Photoshop.Image.7">
                  <p:embed/>
                </p:oleObj>
              </mc:Choice>
              <mc:Fallback>
                <p:oleObj name="Image" r:id="rId3" imgW="12862041" imgH="5064490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438400"/>
                        <a:ext cx="8610600" cy="339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460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solidFill>
                  <a:srgbClr val="FF3300"/>
                </a:solidFill>
              </a:rPr>
              <a:t>2.Operating or constant speed C/C</a:t>
            </a:r>
            <a:br>
              <a:rPr lang="en-US" smtClean="0">
                <a:solidFill>
                  <a:srgbClr val="FF3300"/>
                </a:solidFill>
              </a:rPr>
            </a:br>
            <a:r>
              <a:rPr lang="en-US" smtClean="0">
                <a:solidFill>
                  <a:srgbClr val="FF3300"/>
                </a:solidFill>
              </a:rPr>
              <a:t>contd.</a:t>
            </a:r>
          </a:p>
        </p:txBody>
      </p:sp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914400" y="2286000"/>
          <a:ext cx="7620000" cy="414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Image" r:id="rId3" imgW="12695510" imgH="6906122" progId="Photoshop.Image.7">
                  <p:embed/>
                </p:oleObj>
              </mc:Choice>
              <mc:Fallback>
                <p:oleObj name="Image" r:id="rId3" imgW="12695510" imgH="6906122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6000"/>
                        <a:ext cx="7620000" cy="414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685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>
                <a:solidFill>
                  <a:srgbClr val="FF3300"/>
                </a:solidFill>
              </a:rPr>
              <a:t>2.Operating or constant speed C/C</a:t>
            </a:r>
            <a:br>
              <a:rPr lang="en-US" sz="3400" smtClean="0">
                <a:solidFill>
                  <a:srgbClr val="FF3300"/>
                </a:solidFill>
              </a:rPr>
            </a:br>
            <a:r>
              <a:rPr lang="en-US" sz="3400" smtClean="0">
                <a:solidFill>
                  <a:srgbClr val="FF3300"/>
                </a:solidFill>
              </a:rPr>
              <a:t>contd.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0" y="192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/>
        </p:nvGraphicFramePr>
        <p:xfrm>
          <a:off x="1752600" y="2438400"/>
          <a:ext cx="6477000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r:id="rId3" imgW="6310359" imgH="3662389" progId="MSPhotoEd.3">
                  <p:embed/>
                </p:oleObj>
              </mc:Choice>
              <mc:Fallback>
                <p:oleObj r:id="rId3" imgW="6310359" imgH="366238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438400"/>
                        <a:ext cx="6477000" cy="376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804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>
                <a:solidFill>
                  <a:srgbClr val="FF3300"/>
                </a:solidFill>
              </a:rPr>
              <a:t>2.Operating or constant speed C/C</a:t>
            </a:r>
            <a:br>
              <a:rPr lang="en-US" sz="3400" smtClean="0">
                <a:solidFill>
                  <a:srgbClr val="FF3300"/>
                </a:solidFill>
              </a:rPr>
            </a:br>
            <a:r>
              <a:rPr lang="en-US" sz="3400" smtClean="0">
                <a:solidFill>
                  <a:srgbClr val="FF3300"/>
                </a:solidFill>
              </a:rPr>
              <a:t>contd.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0" y="1033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2667000" y="2066925"/>
          <a:ext cx="5181600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r:id="rId3" imgW="8009524" imgH="7400000" progId="MSPhotoEd.3">
                  <p:embed/>
                </p:oleObj>
              </mc:Choice>
              <mc:Fallback>
                <p:oleObj r:id="rId3" imgW="8009524" imgH="7400000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066925"/>
                        <a:ext cx="5181600" cy="479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61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>
                <a:solidFill>
                  <a:srgbClr val="FF3300"/>
                </a:solidFill>
              </a:rPr>
              <a:t>2.Operating or constant speed C/C</a:t>
            </a:r>
            <a:br>
              <a:rPr lang="en-US" sz="3400" smtClean="0">
                <a:solidFill>
                  <a:srgbClr val="FF3300"/>
                </a:solidFill>
              </a:rPr>
            </a:br>
            <a:r>
              <a:rPr lang="en-US" sz="3400" smtClean="0">
                <a:solidFill>
                  <a:srgbClr val="FF3300"/>
                </a:solidFill>
              </a:rPr>
              <a:t>contd.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sz="2600" smtClean="0"/>
              <a:t>As the percentage full load increase </a:t>
            </a:r>
            <a:r>
              <a:rPr lang="en-US" sz="2600" smtClean="0">
                <a:sym typeface="Symbol" panose="05050102010706020507" pitchFamily="18" charset="2"/>
              </a:rPr>
              <a:t></a:t>
            </a:r>
            <a:r>
              <a:rPr lang="en-US" sz="2600" baseline="-25000" smtClean="0">
                <a:sym typeface="Symbol" panose="05050102010706020507" pitchFamily="18" charset="2"/>
              </a:rPr>
              <a:t>o</a:t>
            </a:r>
            <a:r>
              <a:rPr lang="en-US" sz="2600" smtClean="0"/>
              <a:t>     also increase.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sz="2600" smtClean="0"/>
              <a:t>At 100% full load  </a:t>
            </a:r>
            <a:r>
              <a:rPr lang="en-US" sz="2600" smtClean="0">
                <a:sym typeface="Symbol" panose="05050102010706020507" pitchFamily="18" charset="2"/>
              </a:rPr>
              <a:t></a:t>
            </a:r>
            <a:r>
              <a:rPr lang="en-US" sz="2600" baseline="-25000" smtClean="0">
                <a:sym typeface="Symbol" panose="05050102010706020507" pitchFamily="18" charset="2"/>
              </a:rPr>
              <a:t>o</a:t>
            </a:r>
            <a:r>
              <a:rPr lang="en-US" sz="2600" smtClean="0">
                <a:sym typeface="Symbol" panose="05050102010706020507" pitchFamily="18" charset="2"/>
              </a:rPr>
              <a:t> i</a:t>
            </a:r>
            <a:r>
              <a:rPr lang="en-US" sz="2600" smtClean="0"/>
              <a:t>s near about the maximum efficiency in all case.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sz="2600" smtClean="0"/>
              <a:t>The Kaplan and Pelton wheel maintain a high efficiency over  a larger range of part land as compared with either francis or propeller turbine.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sz="2600" smtClean="0"/>
              <a:t>The maximum overall efficiency of all the turbine is almost same about (85%).</a:t>
            </a:r>
          </a:p>
        </p:txBody>
      </p:sp>
    </p:spTree>
    <p:extLst>
      <p:ext uri="{BB962C8B-B14F-4D97-AF65-F5344CB8AC3E}">
        <p14:creationId xmlns:p14="http://schemas.microsoft.com/office/powerpoint/2010/main" val="143563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>
                <a:solidFill>
                  <a:srgbClr val="FF3300"/>
                </a:solidFill>
              </a:rPr>
              <a:t>2.Operating or constant speed C/C</a:t>
            </a:r>
            <a:br>
              <a:rPr lang="en-US" sz="3400" smtClean="0">
                <a:solidFill>
                  <a:srgbClr val="FF3300"/>
                </a:solidFill>
              </a:rPr>
            </a:br>
            <a:r>
              <a:rPr lang="en-US" sz="3400" smtClean="0">
                <a:solidFill>
                  <a:srgbClr val="FF3300"/>
                </a:solidFill>
              </a:rPr>
              <a:t>contd.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dirty="0" smtClean="0"/>
              <a:t>Shaft power (P) is a straight line, since P</a:t>
            </a:r>
            <a:r>
              <a:rPr lang="en-US" dirty="0" smtClean="0">
                <a:sym typeface="Symbol" panose="05050102010706020507" pitchFamily="18" charset="2"/>
              </a:rPr>
              <a:t>Q if H is constant.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dirty="0" smtClean="0">
                <a:sym typeface="Symbol" panose="05050102010706020507" pitchFamily="18" charset="2"/>
              </a:rPr>
              <a:t></a:t>
            </a:r>
            <a:r>
              <a:rPr lang="en-US" baseline="-25000" dirty="0" smtClean="0">
                <a:sym typeface="Symbol" panose="05050102010706020507" pitchFamily="18" charset="2"/>
              </a:rPr>
              <a:t>o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vs</a:t>
            </a:r>
            <a:r>
              <a:rPr lang="en-US" dirty="0" smtClean="0">
                <a:sym typeface="Symbol" panose="05050102010706020507" pitchFamily="18" charset="2"/>
              </a:rPr>
              <a:t> Q graph is curvilinear and </a:t>
            </a:r>
            <a:r>
              <a:rPr lang="en-US" baseline="-25000" dirty="0" smtClean="0">
                <a:sym typeface="Symbol" panose="05050102010706020507" pitchFamily="18" charset="2"/>
              </a:rPr>
              <a:t>o</a:t>
            </a:r>
            <a:r>
              <a:rPr lang="en-US" dirty="0" smtClean="0">
                <a:sym typeface="Symbol" panose="05050102010706020507" pitchFamily="18" charset="2"/>
              </a:rPr>
              <a:t> also increase with Q and remains nearly constant beyond a particular values of discharge.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dirty="0"/>
              <a:t>In this speed and head is kept constant</a:t>
            </a:r>
            <a:r>
              <a:rPr lang="en-US" dirty="0" smtClean="0"/>
              <a:t>. thus </a:t>
            </a:r>
            <a:r>
              <a:rPr lang="en-US" dirty="0"/>
              <a:t>we can find out variation in power and efficiency </a:t>
            </a:r>
            <a:r>
              <a:rPr lang="en-US" dirty="0" err="1"/>
              <a:t>wrt</a:t>
            </a:r>
            <a:r>
              <a:rPr lang="en-US" dirty="0"/>
              <a:t> discharge...it also helps tells us about the minimum discharge needed to overcome the friction</a:t>
            </a:r>
            <a:endParaRPr lang="en-US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9074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3300"/>
                </a:solidFill>
              </a:rPr>
              <a:t>3.Constant Efficiency or </a:t>
            </a:r>
            <a:br>
              <a:rPr lang="en-US" smtClean="0">
                <a:solidFill>
                  <a:srgbClr val="FF3300"/>
                </a:solidFill>
              </a:rPr>
            </a:br>
            <a:r>
              <a:rPr lang="en-US" smtClean="0">
                <a:solidFill>
                  <a:srgbClr val="FF3300"/>
                </a:solidFill>
              </a:rPr>
              <a:t>iso- efficiency or Muschel curve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From Main or constant head C/C, there is two points for each value of efficiency and one value of max efficiency.</a:t>
            </a:r>
          </a:p>
          <a:p>
            <a:pPr eaLnBrk="1" hangingPunct="1"/>
            <a:r>
              <a:rPr lang="en-US" b="1" smtClean="0"/>
              <a:t>The point denoting same efficiency  are joined to get constant or </a:t>
            </a:r>
            <a:r>
              <a:rPr lang="en-US" b="1" smtClean="0">
                <a:solidFill>
                  <a:srgbClr val="00CC00"/>
                </a:solidFill>
              </a:rPr>
              <a:t>iso- efficiency curves or Muschel curves.</a:t>
            </a:r>
          </a:p>
          <a:p>
            <a:pPr eaLnBrk="1" hangingPunct="1"/>
            <a:endParaRPr lang="en-US" b="1" smtClean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31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solidFill>
                  <a:srgbClr val="FF3300"/>
                </a:solidFill>
              </a:rPr>
              <a:t>3.Constant Efficiency or </a:t>
            </a:r>
            <a:br>
              <a:rPr lang="en-US" smtClean="0">
                <a:solidFill>
                  <a:srgbClr val="FF3300"/>
                </a:solidFill>
              </a:rPr>
            </a:br>
            <a:r>
              <a:rPr lang="en-US" smtClean="0">
                <a:solidFill>
                  <a:srgbClr val="FF3300"/>
                </a:solidFill>
              </a:rPr>
              <a:t>iso- efficiency or Muschel curve                        contd.</a:t>
            </a:r>
          </a:p>
        </p:txBody>
      </p:sp>
      <p:graphicFrame>
        <p:nvGraphicFramePr>
          <p:cNvPr id="26626" name="Object 3"/>
          <p:cNvGraphicFramePr>
            <a:graphicFrameLocks noChangeAspect="1"/>
          </p:cNvGraphicFramePr>
          <p:nvPr/>
        </p:nvGraphicFramePr>
        <p:xfrm>
          <a:off x="1676400" y="2362200"/>
          <a:ext cx="5699125" cy="328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Image" r:id="rId3" imgW="8502857" imgH="4907755" progId="Photoshop.Image.7">
                  <p:embed/>
                </p:oleObj>
              </mc:Choice>
              <mc:Fallback>
                <p:oleObj name="Image" r:id="rId3" imgW="8502857" imgH="4907755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362200"/>
                        <a:ext cx="5699125" cy="328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803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097" y="365126"/>
            <a:ext cx="8871625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dirty="0" smtClean="0">
                <a:solidFill>
                  <a:srgbClr val="FF3300"/>
                </a:solidFill>
              </a:rPr>
              <a:t>3. Constant Efficiency or </a:t>
            </a:r>
            <a:br>
              <a:rPr lang="en-US" dirty="0" smtClean="0">
                <a:solidFill>
                  <a:srgbClr val="FF3300"/>
                </a:solidFill>
              </a:rPr>
            </a:br>
            <a:r>
              <a:rPr lang="en-US" dirty="0" err="1" smtClean="0">
                <a:solidFill>
                  <a:srgbClr val="FF3300"/>
                </a:solidFill>
              </a:rPr>
              <a:t>iso</a:t>
            </a:r>
            <a:r>
              <a:rPr lang="en-US" dirty="0" smtClean="0">
                <a:solidFill>
                  <a:srgbClr val="FF3300"/>
                </a:solidFill>
              </a:rPr>
              <a:t>- efficiency or </a:t>
            </a:r>
            <a:r>
              <a:rPr lang="en-US" dirty="0" err="1" smtClean="0">
                <a:solidFill>
                  <a:srgbClr val="FF3300"/>
                </a:solidFill>
              </a:rPr>
              <a:t>Muschel</a:t>
            </a:r>
            <a:r>
              <a:rPr lang="en-US" dirty="0" smtClean="0">
                <a:solidFill>
                  <a:srgbClr val="FF3300"/>
                </a:solidFill>
              </a:rPr>
              <a:t> curve                       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2544763"/>
            <a:ext cx="8415134" cy="417380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 smtClean="0">
                <a:solidFill>
                  <a:srgbClr val="00CC00"/>
                </a:solidFill>
              </a:rPr>
              <a:t>The curve for best efficiency is obtain by joining peak point of constant or efficiency curve.</a:t>
            </a:r>
            <a:r>
              <a:rPr lang="en-US" sz="2600" b="1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600" b="1" dirty="0" smtClean="0"/>
          </a:p>
          <a:p>
            <a:pPr eaLnBrk="1" hangingPunct="1">
              <a:lnSpc>
                <a:spcPct val="80000"/>
              </a:lnSpc>
            </a:pPr>
            <a:r>
              <a:rPr lang="en-US" sz="2600" b="1" dirty="0" smtClean="0"/>
              <a:t>Constant efficiency curves are helpful for determining the zone of constant efficiency and for predicting the performance of the turbine at various efficiencies.</a:t>
            </a:r>
          </a:p>
        </p:txBody>
      </p:sp>
    </p:spTree>
    <p:extLst>
      <p:ext uri="{BB962C8B-B14F-4D97-AF65-F5344CB8AC3E}">
        <p14:creationId xmlns:p14="http://schemas.microsoft.com/office/powerpoint/2010/main" val="73493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curves of Turbines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41064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sz="3200" dirty="0"/>
              <a:t>Characteristic curves of hydraulic turbines are </a:t>
            </a:r>
            <a:r>
              <a:rPr lang="en-US" sz="3200" dirty="0" smtClean="0"/>
              <a:t>the </a:t>
            </a:r>
            <a:r>
              <a:rPr lang="en-US" sz="3200" dirty="0"/>
              <a:t>curves with the help of which the exact </a:t>
            </a:r>
            <a:r>
              <a:rPr lang="en-US" sz="3200" dirty="0" smtClean="0"/>
              <a:t>behavior </a:t>
            </a:r>
            <a:r>
              <a:rPr lang="en-US" sz="3200" dirty="0"/>
              <a:t>and performance of the turbine under different working conditions can be known. These are plotted from the results of the tests </a:t>
            </a:r>
            <a:r>
              <a:rPr lang="en-US" sz="3200" dirty="0" smtClean="0"/>
              <a:t>performed. the </a:t>
            </a:r>
            <a:r>
              <a:rPr lang="en-US" sz="3200" dirty="0"/>
              <a:t>important parameters which are varied during a test are </a:t>
            </a:r>
            <a:r>
              <a:rPr lang="en-US" sz="3200" dirty="0" smtClean="0"/>
              <a:t>–</a:t>
            </a:r>
          </a:p>
          <a:p>
            <a:pPr marL="0" indent="0" algn="just">
              <a:buNone/>
            </a:pPr>
            <a:r>
              <a:rPr lang="en-US" sz="3200" dirty="0" smtClean="0"/>
              <a:t>1.speed </a:t>
            </a:r>
          </a:p>
          <a:p>
            <a:pPr marL="0" indent="0" algn="just">
              <a:buNone/>
            </a:pPr>
            <a:r>
              <a:rPr lang="en-US" sz="3200" dirty="0" smtClean="0"/>
              <a:t>2.head </a:t>
            </a:r>
          </a:p>
          <a:p>
            <a:pPr marL="0" indent="0" algn="just">
              <a:buNone/>
            </a:pPr>
            <a:r>
              <a:rPr lang="en-US" sz="3200" dirty="0" smtClean="0"/>
              <a:t>3.discharge </a:t>
            </a:r>
          </a:p>
          <a:p>
            <a:pPr marL="0" indent="0" algn="just">
              <a:buNone/>
            </a:pPr>
            <a:r>
              <a:rPr lang="en-US" sz="3200" dirty="0" smtClean="0"/>
              <a:t>4.power </a:t>
            </a:r>
          </a:p>
          <a:p>
            <a:pPr marL="0" indent="0" algn="just">
              <a:buNone/>
            </a:pPr>
            <a:r>
              <a:rPr lang="en-US" sz="3200" dirty="0" smtClean="0"/>
              <a:t>5.overall </a:t>
            </a:r>
            <a:r>
              <a:rPr lang="en-US" sz="3200" dirty="0"/>
              <a:t>efficiency </a:t>
            </a:r>
            <a:endParaRPr lang="en-US" sz="3200" dirty="0" smtClean="0"/>
          </a:p>
          <a:p>
            <a:pPr marL="0" indent="0" algn="just">
              <a:buNone/>
            </a:pPr>
            <a:r>
              <a:rPr lang="en-US" sz="3200" dirty="0" smtClean="0"/>
              <a:t>6.Gate </a:t>
            </a:r>
            <a:r>
              <a:rPr lang="en-US" sz="3200" dirty="0"/>
              <a:t>opening..</a:t>
            </a:r>
          </a:p>
        </p:txBody>
      </p:sp>
    </p:spTree>
    <p:extLst>
      <p:ext uri="{BB962C8B-B14F-4D97-AF65-F5344CB8AC3E}">
        <p14:creationId xmlns:p14="http://schemas.microsoft.com/office/powerpoint/2010/main" val="321110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2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There are 3 main and very important curves </a:t>
            </a:r>
            <a:br>
              <a:rPr lang="en-US" sz="4000" dirty="0"/>
            </a:br>
            <a:r>
              <a:rPr lang="en-US" sz="4000" dirty="0" smtClean="0"/>
              <a:t>1. </a:t>
            </a:r>
            <a:r>
              <a:rPr lang="en-US" sz="4000" dirty="0"/>
              <a:t>Constant Head </a:t>
            </a:r>
            <a:r>
              <a:rPr lang="en-US" sz="4000" dirty="0" smtClean="0"/>
              <a:t>Curve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2. </a:t>
            </a:r>
            <a:r>
              <a:rPr lang="en-US" sz="4000" dirty="0" smtClean="0"/>
              <a:t>Constant </a:t>
            </a:r>
            <a:r>
              <a:rPr lang="en-US" sz="4000" dirty="0"/>
              <a:t>Speed Curve</a:t>
            </a:r>
            <a:br>
              <a:rPr lang="en-US" sz="4000" dirty="0"/>
            </a:br>
            <a:r>
              <a:rPr lang="en-US" sz="4000" dirty="0"/>
              <a:t>3. Constant Efficiency Curve.</a:t>
            </a:r>
          </a:p>
        </p:txBody>
      </p:sp>
    </p:spTree>
    <p:extLst>
      <p:ext uri="{BB962C8B-B14F-4D97-AF65-F5344CB8AC3E}">
        <p14:creationId xmlns:p14="http://schemas.microsoft.com/office/powerpoint/2010/main" val="63314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3300"/>
                </a:solidFill>
              </a:rPr>
              <a:t>1.Main or constant head C/C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00CC00"/>
                </a:solidFill>
              </a:rPr>
              <a:t>The speed may be allowed to vary by adjusting the load on the turbine</a:t>
            </a:r>
            <a:r>
              <a:rPr lang="en-US" b="1" smtClean="0"/>
              <a:t>; the head and gate opening remaining constant. 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These conditions can be developed only for </a:t>
            </a:r>
            <a:r>
              <a:rPr lang="en-US" b="1" smtClean="0">
                <a:solidFill>
                  <a:srgbClr val="00CC00"/>
                </a:solidFill>
              </a:rPr>
              <a:t>laboratory turbines or those in the test plant and are otherwise uncommon.</a:t>
            </a:r>
          </a:p>
        </p:txBody>
      </p:sp>
    </p:spTree>
    <p:extLst>
      <p:ext uri="{BB962C8B-B14F-4D97-AF65-F5344CB8AC3E}">
        <p14:creationId xmlns:p14="http://schemas.microsoft.com/office/powerpoint/2010/main" val="276815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3300"/>
                </a:solidFill>
              </a:rPr>
              <a:t>1.Main or constant head C/C</a:t>
            </a:r>
          </a:p>
        </p:txBody>
      </p:sp>
      <p:graphicFrame>
        <p:nvGraphicFramePr>
          <p:cNvPr id="1945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68079"/>
              </p:ext>
            </p:extLst>
          </p:nvPr>
        </p:nvGraphicFramePr>
        <p:xfrm>
          <a:off x="628650" y="3574915"/>
          <a:ext cx="7620000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Image" r:id="rId3" imgW="15242449" imgH="5221224" progId="Photoshop.Image.7">
                  <p:embed/>
                </p:oleObj>
              </mc:Choice>
              <mc:Fallback>
                <p:oleObj name="Image" r:id="rId3" imgW="15242449" imgH="5221224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3574915"/>
                        <a:ext cx="7620000" cy="260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40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3300"/>
                </a:solidFill>
              </a:rPr>
              <a:t>1.Main or constant head C/C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1066800" y="2057400"/>
          <a:ext cx="7848600" cy="282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3" imgW="7148565" imgH="2576531" progId="MSPhotoEd.3">
                  <p:embed/>
                </p:oleObj>
              </mc:Choice>
              <mc:Fallback>
                <p:oleObj r:id="rId3" imgW="7148565" imgH="257653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57400"/>
                        <a:ext cx="7848600" cy="282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804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3300"/>
                </a:solidFill>
              </a:rPr>
              <a:t>1.Main or constant head C/C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990600" y="2133600"/>
          <a:ext cx="7696200" cy="277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3" imgW="7205715" imgH="2595581" progId="MSPhotoEd.3">
                  <p:embed/>
                </p:oleObj>
              </mc:Choice>
              <mc:Fallback>
                <p:oleObj r:id="rId3" imgW="7205715" imgH="259558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33600"/>
                        <a:ext cx="7696200" cy="277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187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3300"/>
                </a:solidFill>
              </a:rPr>
              <a:t>1.Main or constant head C/C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dirty="0" smtClean="0"/>
              <a:t>The discharge </a:t>
            </a:r>
            <a:r>
              <a:rPr lang="en-US" dirty="0" err="1" smtClean="0"/>
              <a:t>Qu</a:t>
            </a:r>
            <a:r>
              <a:rPr lang="en-US" dirty="0" smtClean="0"/>
              <a:t> for a </a:t>
            </a:r>
            <a:r>
              <a:rPr lang="en-US" dirty="0" err="1" smtClean="0"/>
              <a:t>pelton</a:t>
            </a:r>
            <a:r>
              <a:rPr lang="en-US" dirty="0" smtClean="0"/>
              <a:t> turbine depends only upon the gate opening and independent of Nu, so the curve are horizontal.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dirty="0">
                <a:latin typeface="Verdana" panose="020B0604030504040204" pitchFamily="34" charset="0"/>
              </a:rPr>
              <a:t>The curve between </a:t>
            </a:r>
            <a:r>
              <a:rPr lang="en-US" dirty="0" err="1">
                <a:latin typeface="Verdana" panose="020B0604030504040204" pitchFamily="34" charset="0"/>
              </a:rPr>
              <a:t>Qu</a:t>
            </a:r>
            <a:r>
              <a:rPr lang="en-US" dirty="0">
                <a:latin typeface="Verdana" panose="020B0604030504040204" pitchFamily="34" charset="0"/>
              </a:rPr>
              <a:t> and Nu for a </a:t>
            </a:r>
            <a:r>
              <a:rPr lang="en-US" dirty="0" err="1">
                <a:latin typeface="Verdana" panose="020B0604030504040204" pitchFamily="34" charset="0"/>
              </a:rPr>
              <a:t>francis</a:t>
            </a:r>
            <a:r>
              <a:rPr lang="en-US" dirty="0">
                <a:latin typeface="Verdana" panose="020B0604030504040204" pitchFamily="34" charset="0"/>
              </a:rPr>
              <a:t> turbine are falling.  It is due to a centrifugal head develop which acts outward oppose the external head causing flow </a:t>
            </a:r>
            <a:r>
              <a:rPr lang="en-US" dirty="0" err="1">
                <a:latin typeface="Verdana" panose="020B0604030504040204" pitchFamily="34" charset="0"/>
              </a:rPr>
              <a:t>evenuially</a:t>
            </a:r>
            <a:r>
              <a:rPr lang="en-US" dirty="0">
                <a:latin typeface="Verdana" panose="020B0604030504040204" pitchFamily="34" charset="0"/>
              </a:rPr>
              <a:t> decreasing the discharge as the speed increase.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767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400" dirty="0" smtClean="0">
                <a:solidFill>
                  <a:srgbClr val="FF3300"/>
                </a:solidFill>
              </a:rPr>
              <a:t>1.Main or constant head C/C</a:t>
            </a:r>
            <a:br>
              <a:rPr lang="en-US" sz="3400" dirty="0" smtClean="0">
                <a:solidFill>
                  <a:srgbClr val="FF3300"/>
                </a:solidFill>
              </a:rPr>
            </a:br>
            <a:endParaRPr lang="en-US" sz="3400" dirty="0" smtClean="0">
              <a:solidFill>
                <a:srgbClr val="FF3300"/>
              </a:solidFill>
            </a:endParaRP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609600" indent="-609600" eaLnBrk="1" hangingPunct="1"/>
            <a:r>
              <a:rPr lang="en-US" dirty="0" smtClean="0"/>
              <a:t>The curve between </a:t>
            </a:r>
            <a:r>
              <a:rPr lang="en-US" dirty="0" err="1" smtClean="0"/>
              <a:t>Qu</a:t>
            </a:r>
            <a:r>
              <a:rPr lang="en-US" dirty="0" smtClean="0"/>
              <a:t> and Nu for a Kaplan turbine are raising. Discharge increases as the speed increase.</a:t>
            </a:r>
          </a:p>
          <a:p>
            <a:pPr marL="609600" indent="-609600" eaLnBrk="1" hangingPunct="1"/>
            <a:endParaRPr lang="en-US" dirty="0" smtClean="0"/>
          </a:p>
          <a:p>
            <a:pPr marL="609600" indent="-609600" eaLnBrk="1" hangingPunct="1"/>
            <a:r>
              <a:rPr lang="en-US" dirty="0" smtClean="0"/>
              <a:t>The curve between </a:t>
            </a:r>
            <a:r>
              <a:rPr lang="en-US" dirty="0" err="1" smtClean="0"/>
              <a:t>Pu</a:t>
            </a:r>
            <a:r>
              <a:rPr lang="en-US" dirty="0" smtClean="0"/>
              <a:t>  </a:t>
            </a:r>
            <a:r>
              <a:rPr lang="en-US" dirty="0" err="1" smtClean="0"/>
              <a:t>vs</a:t>
            </a:r>
            <a:r>
              <a:rPr lang="en-US" dirty="0" smtClean="0"/>
              <a:t> Nu and </a:t>
            </a:r>
            <a:r>
              <a:rPr lang="en-US" dirty="0" smtClean="0">
                <a:sym typeface="Symbol" panose="05050102010706020507" pitchFamily="18" charset="2"/>
              </a:rPr>
              <a:t></a:t>
            </a:r>
            <a:r>
              <a:rPr lang="en-US" baseline="-25000" dirty="0" err="1" smtClean="0">
                <a:sym typeface="Symbol" panose="05050102010706020507" pitchFamily="18" charset="2"/>
              </a:rPr>
              <a:t>o</a:t>
            </a:r>
            <a:r>
              <a:rPr lang="en-US" dirty="0" err="1" smtClean="0">
                <a:sym typeface="Symbol" panose="05050102010706020507" pitchFamily="18" charset="2"/>
              </a:rPr>
              <a:t>vs</a:t>
            </a:r>
            <a:r>
              <a:rPr lang="en-US" dirty="0" smtClean="0">
                <a:sym typeface="Symbol" panose="05050102010706020507" pitchFamily="18" charset="2"/>
              </a:rPr>
              <a:t> Nu indicate that at a particular speed the efficiency is maximum.</a:t>
            </a:r>
          </a:p>
          <a:p>
            <a:pPr marL="609600" indent="-609600"/>
            <a:r>
              <a:rPr lang="en-US" dirty="0"/>
              <a:t>In this head and gate opening is kept constant </a:t>
            </a:r>
            <a:r>
              <a:rPr lang="en-US" dirty="0" smtClean="0"/>
              <a:t>.</a:t>
            </a:r>
            <a:r>
              <a:rPr lang="en-US" dirty="0"/>
              <a:t>T</a:t>
            </a:r>
            <a:r>
              <a:rPr lang="en-US" dirty="0" smtClean="0"/>
              <a:t>hus </a:t>
            </a:r>
            <a:r>
              <a:rPr lang="en-US" dirty="0"/>
              <a:t>for every value of speed we get corresponding values of power and </a:t>
            </a:r>
            <a:r>
              <a:rPr lang="en-US" dirty="0" smtClean="0"/>
              <a:t>discharge. Thus </a:t>
            </a:r>
            <a:r>
              <a:rPr lang="en-US" dirty="0"/>
              <a:t>overall efficiency can be calculated</a:t>
            </a:r>
            <a:br>
              <a:rPr lang="en-US" dirty="0"/>
            </a:br>
            <a:endParaRPr lang="en-US" baseline="-25000" dirty="0" smtClean="0">
              <a:sym typeface="Symbol" panose="05050102010706020507" pitchFamily="18" charset="2"/>
            </a:endParaRPr>
          </a:p>
          <a:p>
            <a:pPr marL="609600" indent="-609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28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664</Words>
  <Application>Microsoft Office PowerPoint</Application>
  <PresentationFormat>On-screen Show (4:3)</PresentationFormat>
  <Paragraphs>57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Symbol</vt:lpstr>
      <vt:lpstr>Verdana</vt:lpstr>
      <vt:lpstr>Wingdings</vt:lpstr>
      <vt:lpstr>Office Theme</vt:lpstr>
      <vt:lpstr>Image</vt:lpstr>
      <vt:lpstr>MSPhotoEd.3</vt:lpstr>
      <vt:lpstr>Performance Characteristics: Ref.: RKR</vt:lpstr>
      <vt:lpstr>Characteristics curves of Turbines</vt:lpstr>
      <vt:lpstr>PowerPoint Presentation</vt:lpstr>
      <vt:lpstr>1.Main or constant head C/C</vt:lpstr>
      <vt:lpstr>1.Main or constant head C/C</vt:lpstr>
      <vt:lpstr>1.Main or constant head C/C</vt:lpstr>
      <vt:lpstr>1.Main or constant head C/C</vt:lpstr>
      <vt:lpstr>1.Main or constant head C/C</vt:lpstr>
      <vt:lpstr>1.Main or constant head C/C </vt:lpstr>
      <vt:lpstr>2.Operating or constant speed C/C</vt:lpstr>
      <vt:lpstr>2.Operating or constant speed C/C contd.</vt:lpstr>
      <vt:lpstr>2.Operating or constant speed C/C contd.</vt:lpstr>
      <vt:lpstr>2.Operating or constant speed C/C contd.</vt:lpstr>
      <vt:lpstr>2.Operating or constant speed C/C contd.</vt:lpstr>
      <vt:lpstr>2.Operating or constant speed C/C contd.</vt:lpstr>
      <vt:lpstr>2.Operating or constant speed C/C contd.</vt:lpstr>
      <vt:lpstr>3.Constant Efficiency or  iso- efficiency or Muschel curve</vt:lpstr>
      <vt:lpstr>3.Constant Efficiency or  iso- efficiency or Muschel curve                        contd.</vt:lpstr>
      <vt:lpstr>3. Constant Efficiency or  iso- efficiency or Muschel curve                     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ghimire3210@hotmail.com</dc:creator>
  <cp:lastModifiedBy>ghimire_ru@hotmail.com</cp:lastModifiedBy>
  <cp:revision>9</cp:revision>
  <dcterms:created xsi:type="dcterms:W3CDTF">2015-12-29T04:08:30Z</dcterms:created>
  <dcterms:modified xsi:type="dcterms:W3CDTF">2017-01-06T05:20:12Z</dcterms:modified>
</cp:coreProperties>
</file>