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88" r:id="rId4"/>
    <p:sldId id="289" r:id="rId5"/>
    <p:sldId id="290" r:id="rId6"/>
    <p:sldId id="295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7" r:id="rId16"/>
    <p:sldId id="268" r:id="rId17"/>
    <p:sldId id="272" r:id="rId18"/>
    <p:sldId id="273" r:id="rId19"/>
    <p:sldId id="274" r:id="rId20"/>
    <p:sldId id="275" r:id="rId21"/>
    <p:sldId id="276" r:id="rId22"/>
    <p:sldId id="278" r:id="rId23"/>
    <p:sldId id="280" r:id="rId24"/>
    <p:sldId id="294" r:id="rId25"/>
    <p:sldId id="291" r:id="rId26"/>
    <p:sldId id="292" r:id="rId27"/>
    <p:sldId id="29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himire3210@hotmail.com" initials="g" lastIdx="1" clrIdx="0">
    <p:extLst>
      <p:ext uri="{19B8F6BF-5375-455C-9EA6-DF929625EA0E}">
        <p15:presenceInfo xmlns:p15="http://schemas.microsoft.com/office/powerpoint/2012/main" userId="ghimire3210@hotmail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82" autoAdjust="0"/>
    <p:restoredTop sz="94660"/>
  </p:normalViewPr>
  <p:slideViewPr>
    <p:cSldViewPr snapToGrid="0">
      <p:cViewPr varScale="1">
        <p:scale>
          <a:sx n="49" d="100"/>
          <a:sy n="49" d="100"/>
        </p:scale>
        <p:origin x="1066" y="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320EF8-4678-4C95-B51F-BBC424B599F2}" type="datetimeFigureOut">
              <a:rPr lang="en-US" smtClean="0"/>
              <a:pPr/>
              <a:t>8/8/2017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DD131-59A1-4B2B-B8DA-57539AEC24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11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DD131-59A1-4B2B-B8DA-57539AEC244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68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8972ED-D3E1-48AF-A7DF-EF95573CA10D}" type="slidenum">
              <a:rPr lang="en-US"/>
              <a:pPr/>
              <a:t>3</a:t>
            </a:fld>
            <a:endParaRPr lang="en-US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07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0AEFB-EC4F-4664-826C-D035D2322BC5}" type="datetime1">
              <a:rPr lang="en-US" smtClean="0"/>
              <a:pPr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94994-F08B-4CCD-A1D0-038FBCC69A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62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46B7-6C0B-4E74-AE5E-4111B5201093}" type="datetime1">
              <a:rPr lang="en-US" smtClean="0"/>
              <a:pPr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94994-F08B-4CCD-A1D0-038FBCC69A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82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7145-EC35-47EA-AD69-6B5D577503FF}" type="datetime1">
              <a:rPr lang="en-US" smtClean="0"/>
              <a:pPr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94994-F08B-4CCD-A1D0-038FBCC69A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68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CD4B5-7598-4C89-93B5-2E694E6E7F98}" type="datetime1">
              <a:rPr lang="en-US" smtClean="0"/>
              <a:pPr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94994-F08B-4CCD-A1D0-038FBCC69A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10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A353-CFD1-40F9-8283-23D03ABD0F7C}" type="datetime1">
              <a:rPr lang="en-US" smtClean="0"/>
              <a:pPr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94994-F08B-4CCD-A1D0-038FBCC69A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6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82CB-B016-4DDC-A716-DF35D6184595}" type="datetime1">
              <a:rPr lang="en-US" smtClean="0"/>
              <a:pPr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94994-F08B-4CCD-A1D0-038FBCC69A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0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F24-455F-4B4C-8E41-718776F2FE43}" type="datetime1">
              <a:rPr lang="en-US" smtClean="0"/>
              <a:pPr/>
              <a:t>8/8/2017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94994-F08B-4CCD-A1D0-038FBCC69A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61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E4E-2005-4191-B342-B6B7E068DEFF}" type="datetime1">
              <a:rPr lang="en-US" smtClean="0"/>
              <a:pPr/>
              <a:t>8/8/2017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94994-F08B-4CCD-A1D0-038FBCC69A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18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A749-59C2-4DD3-B306-9BD1E53710C3}" type="datetime1">
              <a:rPr lang="en-US" smtClean="0"/>
              <a:pPr/>
              <a:t>8/8/2017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94994-F08B-4CCD-A1D0-038FBCC69A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67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87F-D926-482B-A421-4C10EFB288F5}" type="datetime1">
              <a:rPr lang="en-US" smtClean="0"/>
              <a:pPr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94994-F08B-4CCD-A1D0-038FBCC69A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10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5C98F-6B34-4EBC-8D8F-086C14C744FD}" type="datetime1">
              <a:rPr lang="en-US" smtClean="0"/>
              <a:pPr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94994-F08B-4CCD-A1D0-038FBCC69A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76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0F411-6C3B-47A8-8724-AB68954296C1}" type="datetime1">
              <a:rPr lang="en-US" smtClean="0"/>
              <a:pPr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94994-F08B-4CCD-A1D0-038FBCC69A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3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ctr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3300"/>
                </a:solidFill>
              </a:rPr>
              <a:t>Governor of water Turbine</a:t>
            </a:r>
            <a:br>
              <a:rPr lang="en-US" b="1" dirty="0" smtClean="0">
                <a:solidFill>
                  <a:srgbClr val="FF3300"/>
                </a:solidFill>
              </a:rPr>
            </a:br>
            <a:endParaRPr lang="en-US" b="1" dirty="0" smtClean="0">
              <a:solidFill>
                <a:srgbClr val="FF3300"/>
              </a:solidFill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889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338"/>
    </mc:Choice>
    <mc:Fallback xmlns="">
      <p:transition spd="slow" advTm="12333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>
                <a:solidFill>
                  <a:srgbClr val="FF3300"/>
                </a:solidFill>
              </a:rPr>
              <a:t>Characteristics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Clr>
                <a:srgbClr val="FF3300"/>
              </a:buClr>
              <a:buFontTx/>
              <a:buAutoNum type="arabicPeriod"/>
            </a:pPr>
            <a:r>
              <a:rPr lang="en-US" dirty="0" smtClean="0"/>
              <a:t>Quick action</a:t>
            </a:r>
          </a:p>
          <a:p>
            <a:pPr marL="609600" indent="-609600">
              <a:buClr>
                <a:srgbClr val="FF3300"/>
              </a:buClr>
              <a:buFontTx/>
              <a:buAutoNum type="arabicPeriod"/>
            </a:pPr>
            <a:r>
              <a:rPr lang="en-US" dirty="0" smtClean="0"/>
              <a:t>Water hammering</a:t>
            </a:r>
          </a:p>
          <a:p>
            <a:pPr marL="609600" indent="-609600">
              <a:buClr>
                <a:srgbClr val="FF3300"/>
              </a:buClr>
              <a:buFontTx/>
              <a:buAutoNum type="arabicPeriod"/>
            </a:pPr>
            <a:r>
              <a:rPr lang="en-US" dirty="0" smtClean="0"/>
              <a:t>To keep speed rise of runner and pressure rise in pipe within limits</a:t>
            </a:r>
          </a:p>
          <a:p>
            <a:pPr marL="609600" indent="-609600">
              <a:buClr>
                <a:srgbClr val="FF3300"/>
              </a:buClr>
              <a:buFontTx/>
              <a:buAutoNum type="arabicPeriod"/>
            </a:pPr>
            <a:r>
              <a:rPr lang="en-US" dirty="0" smtClean="0"/>
              <a:t>There are safety </a:t>
            </a:r>
            <a:r>
              <a:rPr lang="en-US" dirty="0" smtClean="0"/>
              <a:t>drives </a:t>
            </a:r>
            <a:r>
              <a:rPr lang="en-US" dirty="0" smtClean="0"/>
              <a:t>like deflector in P/T,</a:t>
            </a:r>
          </a:p>
          <a:p>
            <a:pPr marL="609600" indent="-609600">
              <a:buClr>
                <a:srgbClr val="FF3300"/>
              </a:buClr>
              <a:buFontTx/>
              <a:buAutoNum type="arabicPeriod"/>
            </a:pPr>
            <a:r>
              <a:rPr lang="en-US" dirty="0" smtClean="0"/>
              <a:t>There are safety dives like relief valve in reaction /T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94994-F08B-4CCD-A1D0-038FBCC69AA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6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>
                <a:solidFill>
                  <a:srgbClr val="FF3300"/>
                </a:solidFill>
              </a:rPr>
              <a:t>Function of WTG</a:t>
            </a:r>
            <a:endParaRPr lang="en-US" dirty="0" smtClean="0">
              <a:solidFill>
                <a:srgbClr val="FF3300"/>
              </a:solidFill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Control the speed of </a:t>
            </a:r>
            <a:r>
              <a:rPr lang="en-US" dirty="0" smtClean="0"/>
              <a:t>Turbine </a:t>
            </a:r>
            <a:r>
              <a:rPr lang="en-US" dirty="0" smtClean="0"/>
              <a:t>and match it to the HES for </a:t>
            </a:r>
            <a:r>
              <a:rPr lang="en-US" dirty="0" smtClean="0"/>
              <a:t>synchronizing.</a:t>
            </a:r>
            <a:endParaRPr lang="en-US" dirty="0" smtClean="0"/>
          </a:p>
          <a:p>
            <a:pPr>
              <a:buClr>
                <a:srgbClr val="FF3300"/>
              </a:buCl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Maintain desire f and Voltage.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Set the amount of load a </a:t>
            </a:r>
            <a:r>
              <a:rPr lang="en-US" dirty="0" smtClean="0"/>
              <a:t>Turbine </a:t>
            </a:r>
            <a:r>
              <a:rPr lang="en-US" dirty="0" smtClean="0"/>
              <a:t>unit has to carry.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Helps starting and shutting.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94994-F08B-4CCD-A1D0-038FBCC69AA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5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>
                <a:solidFill>
                  <a:srgbClr val="FF3300"/>
                </a:solidFill>
              </a:rPr>
              <a:t>Types of WTG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endParaRPr lang="en-US" b="1" dirty="0" smtClean="0"/>
          </a:p>
          <a:p>
            <a:pPr marL="609600" indent="-609600">
              <a:buClr>
                <a:srgbClr val="FF3300"/>
              </a:buClr>
              <a:buFontTx/>
              <a:buAutoNum type="arabicPeriod"/>
            </a:pPr>
            <a:r>
              <a:rPr lang="en-US" dirty="0" smtClean="0"/>
              <a:t>The mechanism may operate mechanically, electrically, fluid pressure</a:t>
            </a:r>
          </a:p>
          <a:p>
            <a:pPr marL="609600" indent="-609600">
              <a:buClr>
                <a:srgbClr val="FF3300"/>
              </a:buClr>
              <a:buFontTx/>
              <a:buAutoNum type="arabicPeriod"/>
            </a:pPr>
            <a:endParaRPr lang="en-US" dirty="0" smtClean="0"/>
          </a:p>
          <a:p>
            <a:pPr marL="609600" indent="-609600">
              <a:buClr>
                <a:srgbClr val="FF3300"/>
              </a:buClr>
              <a:buFontTx/>
              <a:buAutoNum type="arabicPeriod"/>
            </a:pPr>
            <a:r>
              <a:rPr lang="en-US" dirty="0" smtClean="0"/>
              <a:t>Mechanical governors : </a:t>
            </a:r>
          </a:p>
          <a:p>
            <a:pPr marL="990600" lvl="1" indent="-533400">
              <a:buClr>
                <a:srgbClr val="FF3300"/>
              </a:buClr>
              <a:buFontTx/>
              <a:buNone/>
            </a:pPr>
            <a:r>
              <a:rPr lang="en-US" dirty="0" smtClean="0"/>
              <a:t>	small duty :	ball and spring G, electric 			brake G</a:t>
            </a:r>
          </a:p>
          <a:p>
            <a:pPr marL="990600" lvl="1" indent="-533400">
              <a:buClr>
                <a:srgbClr val="FF3300"/>
              </a:buClr>
              <a:buFontTx/>
              <a:buNone/>
            </a:pPr>
            <a:r>
              <a:rPr lang="en-US" dirty="0" smtClean="0"/>
              <a:t>	heavy duty:	oil pressure 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94994-F08B-4CCD-A1D0-038FBCC69AA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1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FF3300"/>
                </a:solidFill>
              </a:rPr>
              <a:t>Qualities of Governor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3300"/>
                </a:solidFill>
              </a:rPr>
              <a:t>1. Sensitiveness:</a:t>
            </a:r>
            <a:endParaRPr lang="en-US" dirty="0" smtClean="0">
              <a:solidFill>
                <a:srgbClr val="FF3300"/>
              </a:solidFill>
            </a:endParaRPr>
          </a:p>
          <a:p>
            <a:pPr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It is the ratio of mean speed of action to the difference between the max and min speed.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It is the alteration of position of G which is caused by the smallest increase or decrease in speed at any turbine gate opening.</a:t>
            </a:r>
          </a:p>
          <a:p>
            <a:pPr marL="0" indent="0">
              <a:buClr>
                <a:srgbClr val="FF3300"/>
              </a:buClr>
              <a:buNone/>
            </a:pPr>
            <a:r>
              <a:rPr lang="en-US" b="1" dirty="0" smtClean="0">
                <a:solidFill>
                  <a:srgbClr val="FF3300"/>
                </a:solidFill>
              </a:rPr>
              <a:t>2. Stability</a:t>
            </a:r>
          </a:p>
          <a:p>
            <a:pPr marL="0" indent="0">
              <a:buClr>
                <a:srgbClr val="FF3300"/>
              </a:buClr>
              <a:buNone/>
            </a:pPr>
            <a:r>
              <a:rPr lang="en-US" dirty="0"/>
              <a:t>The stable </a:t>
            </a:r>
            <a:r>
              <a:rPr lang="en-US" dirty="0" smtClean="0"/>
              <a:t>G </a:t>
            </a:r>
            <a:r>
              <a:rPr lang="en-US" dirty="0"/>
              <a:t>helps the gate of </a:t>
            </a:r>
            <a:r>
              <a:rPr lang="en-US" dirty="0" smtClean="0"/>
              <a:t>WTG </a:t>
            </a:r>
            <a:r>
              <a:rPr lang="en-US" dirty="0"/>
              <a:t>to come to their proper position with the least possible oscillation.</a:t>
            </a:r>
          </a:p>
          <a:p>
            <a:pPr marL="0" indent="0">
              <a:buClr>
                <a:srgbClr val="FF3300"/>
              </a:buClr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94994-F08B-4CCD-A1D0-038FBCC69AA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5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sz="4000" b="1" dirty="0" smtClean="0">
                <a:solidFill>
                  <a:srgbClr val="FF3300"/>
                </a:solidFill>
              </a:rPr>
              <a:t>3</a:t>
            </a:r>
            <a:r>
              <a:rPr lang="en-US" sz="3200" b="1" dirty="0" smtClean="0">
                <a:solidFill>
                  <a:srgbClr val="FF3300"/>
                </a:solidFill>
              </a:rPr>
              <a:t>. </a:t>
            </a:r>
            <a:r>
              <a:rPr lang="en-US" sz="3200" b="1" dirty="0">
                <a:solidFill>
                  <a:srgbClr val="FF3300"/>
                </a:solidFill>
              </a:rPr>
              <a:t>Rapidity of action</a:t>
            </a:r>
            <a:endParaRPr lang="en-US" sz="3200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3200" dirty="0" smtClean="0"/>
              <a:t>If the load increase G’s action to the quick open the gate.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3200" dirty="0" smtClean="0"/>
              <a:t>If the load decrease G’s action to the quick close the gate.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3200" dirty="0" smtClean="0"/>
              <a:t>This cause pressure fluctuation problems, hence need slow action enough to maintain the operations.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3200" dirty="0" smtClean="0"/>
              <a:t>So need heavy fly wheel.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28650" y="365125"/>
            <a:ext cx="7886700" cy="13255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srgbClr val="FF3300"/>
                </a:solidFill>
              </a:rPr>
              <a:t>Qualities of Governor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94994-F08B-4CCD-A1D0-038FBCC69AA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0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>
                <a:solidFill>
                  <a:srgbClr val="FF3300"/>
                </a:solidFill>
              </a:rPr>
              <a:t>Qualities of </a:t>
            </a:r>
            <a:r>
              <a:rPr lang="en-US" b="1" dirty="0" smtClean="0">
                <a:solidFill>
                  <a:srgbClr val="FF3300"/>
                </a:solidFill>
              </a:rPr>
              <a:t>Governor</a:t>
            </a:r>
            <a:endParaRPr lang="en-US" dirty="0" smtClean="0">
              <a:solidFill>
                <a:srgbClr val="FF3300"/>
              </a:solidFill>
            </a:endParaRP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505820" y="1936348"/>
            <a:ext cx="7886700" cy="4368917"/>
          </a:xfrm>
        </p:spPr>
        <p:txBody>
          <a:bodyPr>
            <a:normAutofit lnSpcReduction="10000"/>
          </a:bodyPr>
          <a:lstStyle/>
          <a:p>
            <a:pPr marL="0" indent="0">
              <a:buClr>
                <a:srgbClr val="FF3300"/>
              </a:buClr>
              <a:buNone/>
            </a:pPr>
            <a:r>
              <a:rPr lang="en-US" b="1" dirty="0">
                <a:solidFill>
                  <a:srgbClr val="FF3300"/>
                </a:solidFill>
              </a:rPr>
              <a:t>4. </a:t>
            </a:r>
            <a:r>
              <a:rPr lang="en-US" b="1" dirty="0" smtClean="0">
                <a:solidFill>
                  <a:srgbClr val="FF3300"/>
                </a:solidFill>
              </a:rPr>
              <a:t>Isochronism</a:t>
            </a:r>
            <a:endParaRPr lang="en-US" dirty="0"/>
          </a:p>
          <a:p>
            <a:pPr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The G is said Isochronism  if , neglecting friction, the equilibrium speed is same for all radii of balls.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This is possible if the G is infinitely sensitive and the Governor always flies to one or other extreme positions.  </a:t>
            </a:r>
          </a:p>
          <a:p>
            <a:pPr marL="0" indent="0">
              <a:buClr>
                <a:srgbClr val="FF3300"/>
              </a:buClr>
              <a:buNone/>
            </a:pPr>
            <a:r>
              <a:rPr lang="en-US" b="1" dirty="0" smtClean="0">
                <a:solidFill>
                  <a:srgbClr val="FF3300"/>
                </a:solidFill>
              </a:rPr>
              <a:t>5. Hunting </a:t>
            </a:r>
            <a:r>
              <a:rPr lang="en-US" b="1" dirty="0">
                <a:solidFill>
                  <a:srgbClr val="FF3300"/>
                </a:solidFill>
              </a:rPr>
              <a:t>or Racing</a:t>
            </a:r>
            <a:endParaRPr lang="en-US" dirty="0"/>
          </a:p>
          <a:p>
            <a:pPr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en-US" dirty="0"/>
              <a:t>The G is said if the G has periodic speed fluctuation with steady load. 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en-US" dirty="0"/>
              <a:t> This happens when the G is too sensitive.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94994-F08B-4CCD-A1D0-038FBCC69AA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>
                <a:solidFill>
                  <a:srgbClr val="FF3300"/>
                </a:solidFill>
              </a:rPr>
              <a:t>Qualities of Governor</a:t>
            </a:r>
            <a:endParaRPr lang="en-US" dirty="0" smtClean="0">
              <a:solidFill>
                <a:srgbClr val="FF3300"/>
              </a:solidFill>
            </a:endParaRP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90689"/>
            <a:ext cx="7886700" cy="4996714"/>
          </a:xfrm>
        </p:spPr>
        <p:txBody>
          <a:bodyPr>
            <a:normAutofit lnSpcReduction="10000"/>
          </a:bodyPr>
          <a:lstStyle/>
          <a:p>
            <a:pPr marL="0" indent="0">
              <a:buClr>
                <a:srgbClr val="FF3300"/>
              </a:buClr>
              <a:buNone/>
            </a:pPr>
            <a:r>
              <a:rPr lang="en-US" b="1" dirty="0" smtClean="0">
                <a:solidFill>
                  <a:srgbClr val="FF3300"/>
                </a:solidFill>
              </a:rPr>
              <a:t>6</a:t>
            </a:r>
            <a:r>
              <a:rPr lang="en-US" b="1" dirty="0">
                <a:solidFill>
                  <a:srgbClr val="FF3300"/>
                </a:solidFill>
              </a:rPr>
              <a:t>. </a:t>
            </a:r>
            <a:r>
              <a:rPr lang="en-US" b="1" dirty="0" smtClean="0">
                <a:solidFill>
                  <a:srgbClr val="FF3300"/>
                </a:solidFill>
              </a:rPr>
              <a:t>Capacity</a:t>
            </a:r>
          </a:p>
          <a:p>
            <a:pPr marL="0" indent="0">
              <a:buClr>
                <a:srgbClr val="FF3300"/>
              </a:buClr>
              <a:buNone/>
            </a:pPr>
            <a:r>
              <a:rPr lang="en-US" dirty="0"/>
              <a:t>It is the force required to move the turbine gate servomotor, blade servomotor etc</a:t>
            </a:r>
            <a:r>
              <a:rPr lang="en-US" dirty="0" smtClean="0"/>
              <a:t>.</a:t>
            </a:r>
          </a:p>
          <a:p>
            <a:pPr marL="0" indent="0">
              <a:buClr>
                <a:srgbClr val="FF3300"/>
              </a:buClr>
              <a:buNone/>
            </a:pPr>
            <a:r>
              <a:rPr lang="en-US" b="1" dirty="0">
                <a:solidFill>
                  <a:srgbClr val="FF3300"/>
                </a:solidFill>
              </a:rPr>
              <a:t>7. Speed </a:t>
            </a:r>
            <a:r>
              <a:rPr lang="en-US" b="1" dirty="0" smtClean="0">
                <a:solidFill>
                  <a:srgbClr val="FF3300"/>
                </a:solidFill>
              </a:rPr>
              <a:t>Regulation</a:t>
            </a:r>
          </a:p>
          <a:p>
            <a:pPr marL="0" indent="0">
              <a:buClr>
                <a:srgbClr val="FF3300"/>
              </a:buClr>
              <a:buNone/>
            </a:pPr>
            <a:r>
              <a:rPr lang="en-US" dirty="0"/>
              <a:t>The speed variation caused by sudden increase of full or partial load could be returned back to normal speed, immediately</a:t>
            </a:r>
            <a:r>
              <a:rPr lang="en-US" dirty="0" smtClean="0"/>
              <a:t>.</a:t>
            </a:r>
          </a:p>
          <a:p>
            <a:pPr marL="0" indent="0">
              <a:buClr>
                <a:srgbClr val="FF3300"/>
              </a:buClr>
              <a:buNone/>
            </a:pPr>
            <a:r>
              <a:rPr lang="en-US" b="1" dirty="0">
                <a:solidFill>
                  <a:srgbClr val="FF3300"/>
                </a:solidFill>
              </a:rPr>
              <a:t>8. Regulating time or G’s </a:t>
            </a:r>
            <a:r>
              <a:rPr lang="en-US" b="1" dirty="0" smtClean="0">
                <a:solidFill>
                  <a:srgbClr val="FF3300"/>
                </a:solidFill>
              </a:rPr>
              <a:t>time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en-US" dirty="0"/>
              <a:t>It is a time in sec required to move the </a:t>
            </a:r>
            <a:r>
              <a:rPr lang="en-US" dirty="0" smtClean="0"/>
              <a:t>Turbine </a:t>
            </a:r>
            <a:r>
              <a:rPr lang="en-US" dirty="0"/>
              <a:t>gate from closed to open position or vice versa</a:t>
            </a:r>
            <a:r>
              <a:rPr lang="en-US" dirty="0" smtClean="0"/>
              <a:t>.</a:t>
            </a:r>
            <a:endParaRPr lang="en-US" dirty="0"/>
          </a:p>
          <a:p>
            <a:pPr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en-US" dirty="0"/>
              <a:t>5 sec for long pen-stock and 3 sec for short pen-stock.</a:t>
            </a:r>
          </a:p>
          <a:p>
            <a:pPr marL="0" indent="0">
              <a:buClr>
                <a:srgbClr val="FF3300"/>
              </a:buClr>
              <a:buNone/>
            </a:pPr>
            <a:endParaRPr lang="en-US" dirty="0" smtClean="0"/>
          </a:p>
          <a:p>
            <a:pPr marL="0" indent="0">
              <a:buClr>
                <a:srgbClr val="FF3300"/>
              </a:buClr>
              <a:buNone/>
            </a:pPr>
            <a:endParaRPr lang="en-US" dirty="0"/>
          </a:p>
          <a:p>
            <a:pPr marL="0" indent="0">
              <a:buClr>
                <a:srgbClr val="FF3300"/>
              </a:buClr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94994-F08B-4CCD-A1D0-038FBCC69AA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3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3800" b="1" dirty="0" smtClean="0">
                <a:solidFill>
                  <a:srgbClr val="FF3300"/>
                </a:solidFill>
              </a:rPr>
              <a:t>Principle elements of OPG</a:t>
            </a:r>
            <a:endParaRPr lang="en-US" sz="3800" dirty="0" smtClean="0">
              <a:solidFill>
                <a:srgbClr val="FF3300"/>
              </a:solidFill>
            </a:endParaRP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4"/>
            <a:ext cx="7886700" cy="4670709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Clr>
                <a:srgbClr val="FF3300"/>
              </a:buClr>
              <a:buNone/>
            </a:pPr>
            <a:r>
              <a:rPr lang="en-US" sz="2400" b="1" dirty="0" smtClean="0">
                <a:latin typeface="Times New Roman" panose="02020603050405020304" pitchFamily="18" charset="0"/>
              </a:rPr>
              <a:t>1. Speed responsive element: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</a:rPr>
              <a:t>	</a:t>
            </a:r>
          </a:p>
          <a:p>
            <a:pPr marL="0" indent="0">
              <a:lnSpc>
                <a:spcPct val="80000"/>
              </a:lnSpc>
              <a:buClr>
                <a:srgbClr val="FF3300"/>
              </a:buClr>
              <a:buNone/>
            </a:pPr>
            <a:r>
              <a:rPr lang="en-US" sz="2400" dirty="0" smtClean="0">
                <a:latin typeface="Times New Roman" panose="02020603050405020304" pitchFamily="18" charset="0"/>
              </a:rPr>
              <a:t>Pendulum and 	drive of pendulum</a:t>
            </a:r>
          </a:p>
          <a:p>
            <a:pPr marL="0" indent="0">
              <a:lnSpc>
                <a:spcPct val="80000"/>
              </a:lnSpc>
              <a:buClr>
                <a:srgbClr val="FF3300"/>
              </a:buClr>
              <a:buNone/>
            </a:pPr>
            <a:r>
              <a:rPr lang="en-US" sz="2400" b="1" dirty="0" smtClean="0">
                <a:latin typeface="Times New Roman" panose="02020603050405020304" pitchFamily="18" charset="0"/>
              </a:rPr>
              <a:t>2. Power element:</a:t>
            </a:r>
            <a:r>
              <a:rPr lang="en-US" sz="2400" dirty="0" smtClean="0">
                <a:latin typeface="Times New Roman" panose="02020603050405020304" pitchFamily="18" charset="0"/>
              </a:rPr>
              <a:t>	</a:t>
            </a:r>
          </a:p>
          <a:p>
            <a:pPr marL="0" indent="0">
              <a:lnSpc>
                <a:spcPct val="80000"/>
              </a:lnSpc>
              <a:buClr>
                <a:srgbClr val="FF3300"/>
              </a:buClr>
              <a:buNone/>
            </a:pPr>
            <a:r>
              <a:rPr lang="en-US" sz="2400" dirty="0">
                <a:latin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</a:rPr>
              <a:t>Servomotor, Distributor or relay valve, 			Pressured oil supply unit</a:t>
            </a:r>
          </a:p>
          <a:p>
            <a:pPr marL="0" indent="0">
              <a:lnSpc>
                <a:spcPct val="80000"/>
              </a:lnSpc>
              <a:buClr>
                <a:srgbClr val="FF3300"/>
              </a:buClr>
              <a:buNone/>
            </a:pPr>
            <a:r>
              <a:rPr lang="en-US" sz="2400" b="1" dirty="0" smtClean="0">
                <a:latin typeface="Times New Roman" panose="02020603050405020304" pitchFamily="18" charset="0"/>
              </a:rPr>
              <a:t>3. Stabilizing or compensating element:</a:t>
            </a:r>
          </a:p>
          <a:p>
            <a:pPr marL="0" indent="0">
              <a:lnSpc>
                <a:spcPct val="80000"/>
              </a:lnSpc>
              <a:buClr>
                <a:srgbClr val="FF3300"/>
              </a:buClr>
              <a:buNone/>
            </a:pPr>
            <a:r>
              <a:rPr lang="en-US" sz="2400" dirty="0" smtClean="0">
                <a:latin typeface="Times New Roman" panose="02020603050405020304" pitchFamily="18" charset="0"/>
              </a:rPr>
              <a:t>	Dash pot, Pilot valve</a:t>
            </a:r>
          </a:p>
          <a:p>
            <a:pPr marL="0" indent="0">
              <a:lnSpc>
                <a:spcPct val="80000"/>
              </a:lnSpc>
              <a:buClr>
                <a:srgbClr val="FF3300"/>
              </a:buClr>
              <a:buNone/>
            </a:pPr>
            <a:r>
              <a:rPr lang="en-US" sz="2400" b="1" dirty="0" smtClean="0">
                <a:latin typeface="Times New Roman" panose="02020603050405020304" pitchFamily="18" charset="0"/>
              </a:rPr>
              <a:t>4. Other:</a:t>
            </a:r>
            <a:r>
              <a:rPr lang="en-US" sz="2400" dirty="0" smtClean="0">
                <a:latin typeface="Times New Roman" panose="02020603050405020304" pitchFamily="18" charset="0"/>
              </a:rPr>
              <a:t>	</a:t>
            </a:r>
          </a:p>
          <a:p>
            <a:pPr marL="0" indent="0">
              <a:lnSpc>
                <a:spcPct val="80000"/>
              </a:lnSpc>
              <a:buClr>
                <a:srgbClr val="FF3300"/>
              </a:buClr>
              <a:buNone/>
            </a:pPr>
            <a:r>
              <a:rPr lang="en-US" sz="2400" dirty="0" smtClean="0">
                <a:latin typeface="Times New Roman" panose="02020603050405020304" pitchFamily="18" charset="0"/>
              </a:rPr>
              <a:t>	Starting and stopping Gears, Safety device, 		Load limiting device, Speeder changer, 			Hydraulic return motion gear etc.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94994-F08B-4CCD-A1D0-038FBCC69AA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4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0525"/>
            <a:ext cx="9144000" cy="646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79" name="Oval 3"/>
          <p:cNvSpPr>
            <a:spLocks noChangeArrowheads="1"/>
          </p:cNvSpPr>
          <p:nvPr/>
        </p:nvSpPr>
        <p:spPr bwMode="auto">
          <a:xfrm>
            <a:off x="2362200" y="381000"/>
            <a:ext cx="2057400" cy="762000"/>
          </a:xfrm>
          <a:prstGeom prst="ellipse">
            <a:avLst/>
          </a:prstGeom>
          <a:noFill/>
          <a:ln w="762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>
              <a:solidFill>
                <a:srgbClr val="FF3300"/>
              </a:solidFill>
            </a:endParaRPr>
          </a:p>
        </p:txBody>
      </p:sp>
      <p:sp>
        <p:nvSpPr>
          <p:cNvPr id="101380" name="Oval 4"/>
          <p:cNvSpPr>
            <a:spLocks noChangeArrowheads="1"/>
          </p:cNvSpPr>
          <p:nvPr/>
        </p:nvSpPr>
        <p:spPr bwMode="auto">
          <a:xfrm>
            <a:off x="5410200" y="2438400"/>
            <a:ext cx="2514600" cy="1066800"/>
          </a:xfrm>
          <a:prstGeom prst="ellips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101381" name="Oval 5"/>
          <p:cNvSpPr>
            <a:spLocks noChangeArrowheads="1"/>
          </p:cNvSpPr>
          <p:nvPr/>
        </p:nvSpPr>
        <p:spPr bwMode="auto">
          <a:xfrm>
            <a:off x="3657600" y="6172200"/>
            <a:ext cx="1981200" cy="685800"/>
          </a:xfrm>
          <a:prstGeom prst="ellips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101382" name="Text Box 6"/>
          <p:cNvSpPr txBox="1">
            <a:spLocks noChangeArrowheads="1"/>
          </p:cNvSpPr>
          <p:nvPr/>
        </p:nvSpPr>
        <p:spPr bwMode="auto">
          <a:xfrm>
            <a:off x="304800" y="2209800"/>
            <a:ext cx="1447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/>
              <a:t>Drive of pendulum</a:t>
            </a:r>
          </a:p>
        </p:txBody>
      </p:sp>
      <p:sp>
        <p:nvSpPr>
          <p:cNvPr id="101383" name="Oval 8"/>
          <p:cNvSpPr>
            <a:spLocks noChangeArrowheads="1"/>
          </p:cNvSpPr>
          <p:nvPr/>
        </p:nvSpPr>
        <p:spPr bwMode="auto">
          <a:xfrm>
            <a:off x="0" y="2209800"/>
            <a:ext cx="1752600" cy="762000"/>
          </a:xfrm>
          <a:prstGeom prst="ellipse">
            <a:avLst/>
          </a:prstGeom>
          <a:noFill/>
          <a:ln w="762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>
              <a:solidFill>
                <a:srgbClr val="FF3300"/>
              </a:solidFill>
            </a:endParaRPr>
          </a:p>
        </p:txBody>
      </p:sp>
      <p:sp>
        <p:nvSpPr>
          <p:cNvPr id="101384" name="Oval 9"/>
          <p:cNvSpPr>
            <a:spLocks noChangeArrowheads="1"/>
          </p:cNvSpPr>
          <p:nvPr/>
        </p:nvSpPr>
        <p:spPr bwMode="auto">
          <a:xfrm>
            <a:off x="-304800" y="3962400"/>
            <a:ext cx="2667000" cy="1981200"/>
          </a:xfrm>
          <a:prstGeom prst="ellips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101385" name="Oval 10"/>
          <p:cNvSpPr>
            <a:spLocks noChangeArrowheads="1"/>
          </p:cNvSpPr>
          <p:nvPr/>
        </p:nvSpPr>
        <p:spPr bwMode="auto">
          <a:xfrm>
            <a:off x="304800" y="3276600"/>
            <a:ext cx="2362200" cy="762000"/>
          </a:xfrm>
          <a:prstGeom prst="ellipse">
            <a:avLst/>
          </a:prstGeom>
          <a:noFill/>
          <a:ln w="762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>
              <a:solidFill>
                <a:srgbClr val="FF3300"/>
              </a:solidFill>
            </a:endParaRPr>
          </a:p>
        </p:txBody>
      </p:sp>
      <p:sp>
        <p:nvSpPr>
          <p:cNvPr id="101386" name="Text Box 11"/>
          <p:cNvSpPr txBox="1">
            <a:spLocks noChangeArrowheads="1"/>
          </p:cNvSpPr>
          <p:nvPr/>
        </p:nvSpPr>
        <p:spPr bwMode="auto">
          <a:xfrm>
            <a:off x="304800" y="4800600"/>
            <a:ext cx="15240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b="1" u="sng"/>
              <a:t>Pressured oil supply unit</a:t>
            </a:r>
          </a:p>
        </p:txBody>
      </p:sp>
      <p:sp>
        <p:nvSpPr>
          <p:cNvPr id="101387" name="Oval 12"/>
          <p:cNvSpPr>
            <a:spLocks noChangeArrowheads="1"/>
          </p:cNvSpPr>
          <p:nvPr/>
        </p:nvSpPr>
        <p:spPr bwMode="auto">
          <a:xfrm>
            <a:off x="2667000" y="1828800"/>
            <a:ext cx="3276600" cy="457200"/>
          </a:xfrm>
          <a:prstGeom prst="ellips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101388" name="Rectangle 13"/>
          <p:cNvSpPr>
            <a:spLocks noChangeArrowheads="1"/>
          </p:cNvSpPr>
          <p:nvPr/>
        </p:nvSpPr>
        <p:spPr bwMode="auto">
          <a:xfrm>
            <a:off x="0" y="0"/>
            <a:ext cx="2743200" cy="381000"/>
          </a:xfrm>
          <a:prstGeom prst="rect">
            <a:avLst/>
          </a:prstGeom>
          <a:solidFill>
            <a:schemeClr val="accent1"/>
          </a:solidFill>
          <a:ln w="762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/>
              <a:t>Speed responsive</a:t>
            </a:r>
          </a:p>
        </p:txBody>
      </p:sp>
      <p:sp>
        <p:nvSpPr>
          <p:cNvPr id="101389" name="Rectangle 16"/>
          <p:cNvSpPr>
            <a:spLocks noChangeArrowheads="1"/>
          </p:cNvSpPr>
          <p:nvPr/>
        </p:nvSpPr>
        <p:spPr bwMode="auto">
          <a:xfrm>
            <a:off x="4495800" y="0"/>
            <a:ext cx="1752600" cy="381000"/>
          </a:xfrm>
          <a:prstGeom prst="rect">
            <a:avLst/>
          </a:prstGeom>
          <a:noFill/>
          <a:ln w="762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/>
              <a:t>Power</a:t>
            </a:r>
          </a:p>
        </p:txBody>
      </p:sp>
      <p:sp>
        <p:nvSpPr>
          <p:cNvPr id="101390" name="Rectangle 18"/>
          <p:cNvSpPr>
            <a:spLocks noChangeArrowheads="1"/>
          </p:cNvSpPr>
          <p:nvPr/>
        </p:nvSpPr>
        <p:spPr bwMode="auto">
          <a:xfrm>
            <a:off x="6477000" y="0"/>
            <a:ext cx="2133600" cy="457200"/>
          </a:xfrm>
          <a:prstGeom prst="rect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/>
              <a:t>Stabilizing</a:t>
            </a:r>
          </a:p>
        </p:txBody>
      </p:sp>
      <p:sp>
        <p:nvSpPr>
          <p:cNvPr id="101391" name="Rectangle 20"/>
          <p:cNvSpPr>
            <a:spLocks noChangeArrowheads="1"/>
          </p:cNvSpPr>
          <p:nvPr/>
        </p:nvSpPr>
        <p:spPr bwMode="auto">
          <a:xfrm>
            <a:off x="3200400" y="1905000"/>
            <a:ext cx="17526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150549" name="Rectangle 21"/>
          <p:cNvSpPr>
            <a:spLocks noChangeArrowheads="1"/>
          </p:cNvSpPr>
          <p:nvPr/>
        </p:nvSpPr>
        <p:spPr bwMode="auto">
          <a:xfrm>
            <a:off x="2971800" y="1828800"/>
            <a:ext cx="2514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Dash pot or Pilot valve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94994-F08B-4CCD-A1D0-038FBCC69AA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1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>
                <a:solidFill>
                  <a:srgbClr val="FF3300"/>
                </a:solidFill>
              </a:rPr>
              <a:t>Parts and functions of OPG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marL="0" indent="0" fontAlgn="auto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b="1" dirty="0" smtClean="0">
                <a:solidFill>
                  <a:srgbClr val="FF3300"/>
                </a:solidFill>
              </a:rPr>
              <a:t>1. Servomotor or relay cylinder: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dirty="0" smtClean="0">
              <a:solidFill>
                <a:srgbClr val="FF3300"/>
              </a:solidFill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Clr>
                <a:srgbClr val="FF3300"/>
              </a:buClr>
              <a:buFont typeface="Wingdings" panose="05000000000000000000" pitchFamily="2" charset="2"/>
              <a:buChar char="Ø"/>
              <a:defRPr/>
            </a:pPr>
            <a:r>
              <a:rPr lang="en-US" dirty="0" smtClean="0"/>
              <a:t>To transmit power to turbine gate through suitable mechanisms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Clr>
                <a:srgbClr val="FF3300"/>
              </a:buClr>
              <a:buFont typeface="Wingdings" panose="05000000000000000000" pitchFamily="2" charset="2"/>
              <a:buChar char="Ø"/>
              <a:defRPr/>
            </a:pPr>
            <a:endParaRPr lang="en-US" dirty="0" smtClean="0"/>
          </a:p>
          <a:p>
            <a:pPr fontAlgn="auto">
              <a:lnSpc>
                <a:spcPct val="90000"/>
              </a:lnSpc>
              <a:spcAft>
                <a:spcPts val="0"/>
              </a:spcAft>
              <a:buClr>
                <a:srgbClr val="FF3300"/>
              </a:buClr>
              <a:buFont typeface="Wingdings" panose="05000000000000000000" pitchFamily="2" charset="2"/>
              <a:buChar char="Ø"/>
              <a:defRPr/>
            </a:pPr>
            <a:r>
              <a:rPr lang="en-US" dirty="0" smtClean="0"/>
              <a:t>Consists of a piston cylinder, moves by action of oil pressure for large 2 cylinders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Clr>
                <a:srgbClr val="FF3300"/>
              </a:buClr>
              <a:buFont typeface="Wingdings" panose="05000000000000000000" pitchFamily="2" charset="2"/>
              <a:buChar char="Ø"/>
              <a:defRPr/>
            </a:pPr>
            <a:endParaRPr lang="en-US" dirty="0" smtClean="0"/>
          </a:p>
          <a:p>
            <a:pPr fontAlgn="auto">
              <a:lnSpc>
                <a:spcPct val="90000"/>
              </a:lnSpc>
              <a:spcAft>
                <a:spcPts val="0"/>
              </a:spcAft>
              <a:buClr>
                <a:srgbClr val="FF3300"/>
              </a:buClr>
              <a:buFont typeface="Wingdings" panose="05000000000000000000" pitchFamily="2" charset="2"/>
              <a:buChar char="Ø"/>
              <a:defRPr/>
            </a:pPr>
            <a:r>
              <a:rPr lang="en-US" dirty="0" smtClean="0"/>
              <a:t>Use hand wheel  to start the unit when automatic G is not equipped.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94994-F08B-4CCD-A1D0-038FBCC69AA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4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>
                <a:solidFill>
                  <a:srgbClr val="FF3300"/>
                </a:solidFill>
              </a:rPr>
              <a:t>Contents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lnSpc>
                <a:spcPct val="80000"/>
              </a:lnSpc>
              <a:buClr>
                <a:srgbClr val="FF3300"/>
              </a:buClr>
              <a:buFontTx/>
              <a:buAutoNum type="arabicPeriod"/>
            </a:pPr>
            <a:r>
              <a:rPr lang="en-US" sz="2400" b="1" dirty="0" smtClean="0"/>
              <a:t>Introduction</a:t>
            </a:r>
          </a:p>
          <a:p>
            <a:pPr marL="533400" indent="-533400">
              <a:lnSpc>
                <a:spcPct val="80000"/>
              </a:lnSpc>
              <a:buClr>
                <a:srgbClr val="FF3300"/>
              </a:buClr>
              <a:buFontTx/>
              <a:buAutoNum type="arabicPeriod"/>
            </a:pPr>
            <a:r>
              <a:rPr lang="en-US" sz="2400" b="1" dirty="0" smtClean="0"/>
              <a:t>Examples</a:t>
            </a:r>
          </a:p>
          <a:p>
            <a:pPr marL="533400" indent="-533400">
              <a:lnSpc>
                <a:spcPct val="80000"/>
              </a:lnSpc>
              <a:buClr>
                <a:srgbClr val="FF3300"/>
              </a:buClr>
              <a:buFontTx/>
              <a:buAutoNum type="arabicPeriod"/>
            </a:pPr>
            <a:r>
              <a:rPr lang="en-US" sz="2400" b="1" dirty="0" smtClean="0"/>
              <a:t>Types</a:t>
            </a:r>
          </a:p>
          <a:p>
            <a:pPr marL="533400" indent="-533400">
              <a:lnSpc>
                <a:spcPct val="80000"/>
              </a:lnSpc>
              <a:buClr>
                <a:srgbClr val="FF3300"/>
              </a:buClr>
              <a:buFontTx/>
              <a:buAutoNum type="arabicPeriod"/>
            </a:pPr>
            <a:r>
              <a:rPr lang="en-US" sz="2400" b="1" dirty="0" smtClean="0"/>
              <a:t>Characteristics</a:t>
            </a:r>
          </a:p>
          <a:p>
            <a:pPr marL="533400" indent="-533400">
              <a:lnSpc>
                <a:spcPct val="80000"/>
              </a:lnSpc>
              <a:buClr>
                <a:srgbClr val="FF3300"/>
              </a:buClr>
              <a:buFontTx/>
              <a:buAutoNum type="arabicPeriod"/>
            </a:pPr>
            <a:r>
              <a:rPr lang="en-US" sz="2400" b="1" dirty="0" smtClean="0"/>
              <a:t>Function of WTG</a:t>
            </a:r>
          </a:p>
          <a:p>
            <a:pPr marL="533400" indent="-533400">
              <a:lnSpc>
                <a:spcPct val="80000"/>
              </a:lnSpc>
              <a:buClr>
                <a:srgbClr val="FF3300"/>
              </a:buClr>
              <a:buFontTx/>
              <a:buAutoNum type="arabicPeriod"/>
            </a:pPr>
            <a:r>
              <a:rPr lang="en-US" sz="2400" b="1" dirty="0" smtClean="0"/>
              <a:t>Types of WTG</a:t>
            </a:r>
          </a:p>
          <a:p>
            <a:pPr marL="533400" indent="-533400">
              <a:lnSpc>
                <a:spcPct val="80000"/>
              </a:lnSpc>
              <a:buClr>
                <a:srgbClr val="FF3300"/>
              </a:buClr>
              <a:buFontTx/>
              <a:buAutoNum type="arabicPeriod"/>
            </a:pPr>
            <a:r>
              <a:rPr lang="en-US" sz="2400" b="1" dirty="0" smtClean="0"/>
              <a:t>Qualities of G</a:t>
            </a:r>
          </a:p>
          <a:p>
            <a:pPr marL="533400" indent="-533400">
              <a:lnSpc>
                <a:spcPct val="80000"/>
              </a:lnSpc>
              <a:buClr>
                <a:srgbClr val="FF3300"/>
              </a:buClr>
              <a:buFontTx/>
              <a:buAutoNum type="arabicPeriod"/>
            </a:pPr>
            <a:r>
              <a:rPr lang="en-US" sz="2400" b="1" dirty="0" smtClean="0"/>
              <a:t>Principle elements of OPG</a:t>
            </a:r>
          </a:p>
          <a:p>
            <a:pPr marL="533400" indent="-533400">
              <a:lnSpc>
                <a:spcPct val="80000"/>
              </a:lnSpc>
              <a:buClr>
                <a:srgbClr val="FF3300"/>
              </a:buClr>
              <a:buFontTx/>
              <a:buAutoNum type="arabicPeriod"/>
            </a:pPr>
            <a:r>
              <a:rPr lang="en-US" sz="2400" b="1" dirty="0" smtClean="0"/>
              <a:t>Outlines of OPG</a:t>
            </a:r>
          </a:p>
          <a:p>
            <a:pPr marL="533400" indent="-533400">
              <a:lnSpc>
                <a:spcPct val="80000"/>
              </a:lnSpc>
              <a:buClr>
                <a:srgbClr val="FF3300"/>
              </a:buClr>
              <a:buFontTx/>
              <a:buAutoNum type="arabicPeriod"/>
            </a:pPr>
            <a:r>
              <a:rPr lang="en-US" sz="2400" b="1" dirty="0" smtClean="0"/>
              <a:t>Working of OPG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94994-F08B-4CCD-A1D0-038FBCC69AA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4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"/>
    </mc:Choice>
    <mc:Fallback xmlns="">
      <p:transition spd="slow" advTm="5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4"/>
            <a:ext cx="7886700" cy="4684357"/>
          </a:xfrm>
        </p:spPr>
        <p:txBody>
          <a:bodyPr>
            <a:normAutofit/>
          </a:bodyPr>
          <a:lstStyle/>
          <a:p>
            <a:pPr marL="0" indent="0">
              <a:buClr>
                <a:srgbClr val="FF3300"/>
              </a:buClr>
              <a:buNone/>
            </a:pPr>
            <a:r>
              <a:rPr lang="en-US" sz="3200" b="1" dirty="0">
                <a:solidFill>
                  <a:srgbClr val="FF3300"/>
                </a:solidFill>
              </a:rPr>
              <a:t>2. Relay or distributing valve:</a:t>
            </a:r>
            <a:endParaRPr lang="en-US" sz="3200" dirty="0" smtClean="0"/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en-US" sz="3200" dirty="0" smtClean="0"/>
              <a:t>To controls the oil flow under pressure to either direction of </a:t>
            </a:r>
            <a:r>
              <a:rPr lang="en-US" sz="3200" b="1" dirty="0" smtClean="0"/>
              <a:t>Servomotor cylinder</a:t>
            </a:r>
            <a:r>
              <a:rPr lang="en-US" sz="3200" dirty="0" smtClean="0"/>
              <a:t> for open or close of turbine positions.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en-US" sz="3200" dirty="0" smtClean="0"/>
              <a:t>It is a slide valve of piston type.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rgbClr val="FF3300"/>
                </a:solidFill>
              </a:rPr>
              <a:t>Distributor or </a:t>
            </a:r>
            <a:r>
              <a:rPr lang="en-US" sz="3200" dirty="0" smtClean="0"/>
              <a:t>Relay valve is controlled by </a:t>
            </a:r>
            <a:r>
              <a:rPr lang="en-US" sz="3200" b="1" i="1" u="sng" dirty="0" smtClean="0"/>
              <a:t>pilot valve and fulcrum which is controlled by fly ball.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>
                <a:solidFill>
                  <a:srgbClr val="FF3300"/>
                </a:solidFill>
              </a:rPr>
              <a:t>Parts and functions of OPG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94994-F08B-4CCD-A1D0-038FBCC69AA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8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4657062"/>
          </a:xfrm>
        </p:spPr>
        <p:txBody>
          <a:bodyPr>
            <a:normAutofit fontScale="92500" lnSpcReduction="10000"/>
          </a:bodyPr>
          <a:lstStyle/>
          <a:p>
            <a:pPr marL="0" indent="0">
              <a:buClr>
                <a:srgbClr val="FF3300"/>
              </a:buClr>
              <a:buNone/>
            </a:pPr>
            <a:r>
              <a:rPr lang="en-US" b="1" dirty="0">
                <a:solidFill>
                  <a:srgbClr val="FF3300"/>
                </a:solidFill>
              </a:rPr>
              <a:t>3. Actuator or pendulum:</a:t>
            </a:r>
            <a:endParaRPr lang="en-US" dirty="0" smtClean="0"/>
          </a:p>
          <a:p>
            <a:pPr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It functions by centrifugal action and driven from turbine main shaft.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It is usually a fly ball mechanism, which responds quickly to speed variation.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3300"/>
                </a:solidFill>
              </a:rPr>
              <a:t>4. Dash pot or Pilot valve: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applies the motion of </a:t>
            </a:r>
            <a:r>
              <a:rPr lang="en-US" b="1" dirty="0"/>
              <a:t>pendulum</a:t>
            </a:r>
            <a:r>
              <a:rPr lang="en-US" dirty="0"/>
              <a:t> fly ball is </a:t>
            </a:r>
            <a:r>
              <a:rPr lang="en-US" dirty="0" err="1"/>
              <a:t>stabilised</a:t>
            </a:r>
            <a:r>
              <a:rPr lang="en-US" dirty="0"/>
              <a:t> and transmitted to the </a:t>
            </a:r>
            <a:r>
              <a:rPr lang="en-US" dirty="0">
                <a:solidFill>
                  <a:srgbClr val="FF3300"/>
                </a:solidFill>
              </a:rPr>
              <a:t>Distributor 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is Stabilizing or compensating elements.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damp out the sudden large variation of open-close of the fly ball.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>
                <a:solidFill>
                  <a:srgbClr val="FF3300"/>
                </a:solidFill>
              </a:rPr>
              <a:t>Parts and functions of OPG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94994-F08B-4CCD-A1D0-038FBCC69AA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5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47389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b="1" dirty="0">
                <a:solidFill>
                  <a:srgbClr val="FF3300"/>
                </a:solidFill>
              </a:rPr>
              <a:t>5. Pressure oil supply:</a:t>
            </a:r>
            <a:endParaRPr lang="en-US" sz="3500" b="1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b="1" dirty="0" smtClean="0"/>
              <a:t>It includes a pumping units and supply oil to </a:t>
            </a:r>
            <a:r>
              <a:rPr lang="en-US" b="1" dirty="0" smtClean="0">
                <a:solidFill>
                  <a:srgbClr val="FF3300"/>
                </a:solidFill>
              </a:rPr>
              <a:t>Distributor.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b="1" dirty="0" smtClean="0"/>
              <a:t> Pumping units are [rotary ( gear or screw pump], plunger pump, an oil sump tank pressure tank with suitable valves and pipe.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b="1" dirty="0" smtClean="0"/>
              <a:t>Oil pressure 10 – 20 kg/cm</a:t>
            </a:r>
            <a:r>
              <a:rPr lang="en-US" b="1" baseline="30000" dirty="0" smtClean="0"/>
              <a:t>2</a:t>
            </a:r>
            <a:r>
              <a:rPr lang="en-US" b="1" dirty="0" smtClean="0"/>
              <a:t>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b="1" dirty="0" smtClean="0"/>
              <a:t>In some cases may be </a:t>
            </a:r>
            <a:r>
              <a:rPr lang="en-US" b="1" i="1" u="sng" dirty="0" smtClean="0"/>
              <a:t>2 gear pumps</a:t>
            </a:r>
            <a:r>
              <a:rPr lang="en-US" b="1" dirty="0" smtClean="0"/>
              <a:t> smaller unit supplies oil to counter act gradual load fluctuation and larger unit for sudden load fluctuation. 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>
                <a:solidFill>
                  <a:srgbClr val="FF3300"/>
                </a:solidFill>
              </a:rPr>
              <a:t>Parts and functions of OPG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94994-F08B-4CCD-A1D0-038FBCC69AA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2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4465993"/>
          </a:xfrm>
        </p:spPr>
        <p:txBody>
          <a:bodyPr rtlCol="0"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b="1" dirty="0">
                <a:solidFill>
                  <a:srgbClr val="FF3300"/>
                </a:solidFill>
              </a:rPr>
              <a:t>6. Casing:</a:t>
            </a:r>
            <a:endParaRPr lang="en-US" u="sng" dirty="0"/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dirty="0"/>
              <a:t>It enclose all the parts and also serves as oil sump</a:t>
            </a:r>
            <a:r>
              <a:rPr lang="en-US" dirty="0" smtClean="0"/>
              <a:t>.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b="1" dirty="0">
                <a:solidFill>
                  <a:srgbClr val="FF3300"/>
                </a:solidFill>
              </a:rPr>
              <a:t>7. Governor </a:t>
            </a:r>
            <a:r>
              <a:rPr lang="en-US" b="1" i="1" u="sng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driving mechanism</a:t>
            </a:r>
            <a:r>
              <a:rPr lang="en-US" b="1" dirty="0">
                <a:solidFill>
                  <a:srgbClr val="FF3300"/>
                </a:solidFill>
              </a:rPr>
              <a:t>:</a:t>
            </a:r>
            <a:endParaRPr lang="en-US" dirty="0" smtClean="0"/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 smtClean="0"/>
              <a:t>The </a:t>
            </a:r>
            <a:r>
              <a:rPr lang="en-US" b="1" u="sng" dirty="0" smtClean="0"/>
              <a:t>centrifugal G and rotary gear pump</a:t>
            </a:r>
            <a:r>
              <a:rPr lang="en-US" dirty="0" smtClean="0"/>
              <a:t> are driven by the turbine main shaft through belts or gears.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 smtClean="0"/>
              <a:t>In some modern G </a:t>
            </a:r>
            <a:r>
              <a:rPr lang="en-US" b="1" i="1" u="sng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electronic/ electric motor  and alternator</a:t>
            </a:r>
            <a:r>
              <a:rPr lang="en-US" u="sng" dirty="0" smtClean="0"/>
              <a:t> respond the fluctuation of frequency and voltage caused by the variation of the main unit.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>
                <a:solidFill>
                  <a:srgbClr val="FF3300"/>
                </a:solidFill>
              </a:rPr>
              <a:t>Parts and functions of OPG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94994-F08B-4CCD-A1D0-038FBCC69AA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2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797791"/>
            <a:ext cx="7886700" cy="33791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/>
              <a:t>Thank you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94994-F08B-4CCD-A1D0-038FBCC69AA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4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49775"/>
          </a:xfrm>
        </p:spPr>
        <p:txBody>
          <a:bodyPr/>
          <a:lstStyle/>
          <a:p>
            <a:pPr algn="ctr"/>
            <a:r>
              <a:rPr lang="en-US" dirty="0" smtClean="0"/>
              <a:t>Oil pressure Governor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94994-F08B-4CCD-A1D0-038FBCC69AAD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3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Hydraulic Governor?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478429"/>
            <a:ext cx="7886700" cy="518220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94994-F08B-4CCD-A1D0-038FBCC69AA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9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65126"/>
            <a:ext cx="7886700" cy="613120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94994-F08B-4CCD-A1D0-038FBCC69AA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18700" y="381765"/>
            <a:ext cx="8229600" cy="95723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3200" dirty="0"/>
              <a:t>HUMAN GOVERNOR OPERATION</a:t>
            </a:r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5724100" y="2312166"/>
            <a:ext cx="914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1990300" y="3988566"/>
            <a:ext cx="2971800" cy="76200"/>
          </a:xfrm>
          <a:prstGeom prst="line">
            <a:avLst/>
          </a:prstGeom>
          <a:noFill/>
          <a:ln w="38100" cap="rnd">
            <a:solidFill>
              <a:srgbClr val="FF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>
            <a:off x="2371300" y="2312166"/>
            <a:ext cx="2743200" cy="0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6638500" y="1473966"/>
            <a:ext cx="1828800" cy="1524000"/>
          </a:xfrm>
          <a:prstGeom prst="cloudCallout">
            <a:avLst>
              <a:gd name="adj1" fmla="val -17102"/>
              <a:gd name="adj2" fmla="val 76875"/>
            </a:avLst>
          </a:prstGeom>
          <a:gradFill rotWithShape="1">
            <a:gsLst>
              <a:gs pos="0">
                <a:srgbClr val="4335FB"/>
              </a:gs>
              <a:gs pos="100000">
                <a:srgbClr val="FF66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/>
          </a:p>
          <a:p>
            <a:pPr algn="ctr"/>
            <a:r>
              <a:rPr lang="en-US"/>
              <a:t>SYSTEM</a:t>
            </a:r>
          </a:p>
        </p:txBody>
      </p:sp>
      <p:sp>
        <p:nvSpPr>
          <p:cNvPr id="24" name="Oval 5"/>
          <p:cNvSpPr>
            <a:spLocks noChangeArrowheads="1"/>
          </p:cNvSpPr>
          <p:nvPr/>
        </p:nvSpPr>
        <p:spPr bwMode="auto">
          <a:xfrm>
            <a:off x="5114500" y="1854966"/>
            <a:ext cx="838200" cy="838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600" dirty="0">
                <a:solidFill>
                  <a:srgbClr val="FF3300"/>
                </a:solidFill>
              </a:rPr>
              <a:t>~</a:t>
            </a:r>
          </a:p>
        </p:txBody>
      </p:sp>
      <p:sp>
        <p:nvSpPr>
          <p:cNvPr id="25" name="AutoShape 6"/>
          <p:cNvSpPr>
            <a:spLocks noChangeArrowheads="1"/>
          </p:cNvSpPr>
          <p:nvPr/>
        </p:nvSpPr>
        <p:spPr bwMode="auto">
          <a:xfrm rot="16200000">
            <a:off x="2803100" y="1677166"/>
            <a:ext cx="1447800" cy="12954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sz="3600" dirty="0">
                <a:latin typeface="Batang" panose="02030600000101010101" pitchFamily="18" charset="-127"/>
              </a:rPr>
              <a:t>TG</a:t>
            </a:r>
          </a:p>
        </p:txBody>
      </p:sp>
      <p:sp>
        <p:nvSpPr>
          <p:cNvPr id="26" name="Oval 7"/>
          <p:cNvSpPr>
            <a:spLocks noChangeArrowheads="1"/>
          </p:cNvSpPr>
          <p:nvPr/>
        </p:nvSpPr>
        <p:spPr bwMode="auto">
          <a:xfrm>
            <a:off x="1533100" y="1931166"/>
            <a:ext cx="838200" cy="838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600" dirty="0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27" name="Line 8"/>
          <p:cNvSpPr>
            <a:spLocks noChangeShapeType="1"/>
          </p:cNvSpPr>
          <p:nvPr/>
        </p:nvSpPr>
        <p:spPr bwMode="auto">
          <a:xfrm>
            <a:off x="618700" y="2312166"/>
            <a:ext cx="914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2447500" y="3607566"/>
            <a:ext cx="1981200" cy="7620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/>
              <a:t>GOVERNOR</a:t>
            </a:r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>
            <a:off x="4962100" y="2312166"/>
            <a:ext cx="0" cy="1752600"/>
          </a:xfrm>
          <a:prstGeom prst="line">
            <a:avLst/>
          </a:prstGeom>
          <a:noFill/>
          <a:ln w="38100" cap="rnd">
            <a:solidFill>
              <a:srgbClr val="FF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13"/>
          <p:cNvSpPr>
            <a:spLocks noChangeShapeType="1"/>
          </p:cNvSpPr>
          <p:nvPr/>
        </p:nvSpPr>
        <p:spPr bwMode="auto">
          <a:xfrm flipV="1">
            <a:off x="1990300" y="2769366"/>
            <a:ext cx="0" cy="1219200"/>
          </a:xfrm>
          <a:prstGeom prst="line">
            <a:avLst/>
          </a:prstGeom>
          <a:noFill/>
          <a:ln w="38100" cap="rnd">
            <a:solidFill>
              <a:srgbClr val="FF33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14"/>
          <p:cNvSpPr>
            <a:spLocks noChangeShapeType="1"/>
          </p:cNvSpPr>
          <p:nvPr/>
        </p:nvSpPr>
        <p:spPr bwMode="auto">
          <a:xfrm>
            <a:off x="999700" y="2312166"/>
            <a:ext cx="457200" cy="3276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>
            <a:off x="1837900" y="6198366"/>
            <a:ext cx="39624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auto">
          <a:xfrm flipH="1">
            <a:off x="6562300" y="3378966"/>
            <a:ext cx="685800" cy="2209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4" name="Picture 17" descr="j0198724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900" y="5512566"/>
            <a:ext cx="976313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8" descr="j0198724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700" y="5512566"/>
            <a:ext cx="976313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94994-F08B-4CCD-A1D0-038FBCC69AA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8648"/>
            <a:ext cx="7886700" cy="1325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72" y="113224"/>
            <a:ext cx="9079904" cy="624312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94994-F08B-4CCD-A1D0-038FBCC69AA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9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646032"/>
            <a:ext cx="5743935" cy="38960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094" y="891429"/>
            <a:ext cx="3729392" cy="286477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94994-F08B-4CCD-A1D0-038FBCC69AA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3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94994-F08B-4CCD-A1D0-038FBCC69AA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3" descr="governer sundarijal"/>
          <p:cNvSpPr>
            <a:spLocks noGrp="1" noChangeAspect="1" noChangeArrowheads="1"/>
          </p:cNvSpPr>
          <p:nvPr isPhoto="1"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>
                <a:solidFill>
                  <a:srgbClr val="FF3300"/>
                </a:solidFill>
              </a:rPr>
              <a:t>Introduction</a:t>
            </a:r>
            <a:endParaRPr lang="en-US" dirty="0" smtClean="0">
              <a:solidFill>
                <a:srgbClr val="FF3300"/>
              </a:solidFill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Regulation of speed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To maintain a constant speed when load on the turbine fluctuates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Do by controlling the rate of flow of liquid leading to the runner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94994-F08B-4CCD-A1D0-038FBCC69AA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5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3800" b="1" dirty="0" smtClean="0">
                <a:solidFill>
                  <a:srgbClr val="FF3300"/>
                </a:solidFill>
              </a:rPr>
              <a:t>Examples</a:t>
            </a:r>
            <a:endParaRPr lang="en-US" sz="3800" b="1" dirty="0" smtClean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400" dirty="0" err="1" smtClean="0"/>
              <a:t>Pelton</a:t>
            </a:r>
            <a:r>
              <a:rPr lang="en-US" sz="2400" dirty="0" smtClean="0"/>
              <a:t> Turbine : close or open the needle valve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Francis Turbine: close or open the guide vanes, wicket gates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Kaplan Turbine: close or open the wicket gates and moves the runner blades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Diesel engine: regulating the fuel supply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Steam turbine, steam engine: controlling the steam pressure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Alternator runs at constant speed to generate constant frequency  and voltage, so as load fluctuates speed must be constant.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94994-F08B-4CCD-A1D0-038FBCC69AA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7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>
                <a:solidFill>
                  <a:srgbClr val="FF3300"/>
                </a:solidFill>
              </a:rPr>
              <a:t>Types</a:t>
            </a:r>
            <a:endParaRPr lang="en-US" dirty="0" smtClean="0">
              <a:solidFill>
                <a:srgbClr val="FF3300"/>
              </a:solidFill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Clr>
                <a:srgbClr val="FF3300"/>
              </a:buClr>
              <a:buFontTx/>
              <a:buAutoNum type="arabicPeriod"/>
            </a:pPr>
            <a:r>
              <a:rPr lang="en-US" dirty="0" smtClean="0"/>
              <a:t>Small centrifugal governor in diesel engine</a:t>
            </a:r>
          </a:p>
          <a:p>
            <a:pPr marL="609600" indent="-609600">
              <a:buClr>
                <a:srgbClr val="FF3300"/>
              </a:buClr>
              <a:buFontTx/>
              <a:buAutoNum type="arabicPeriod"/>
            </a:pPr>
            <a:endParaRPr lang="en-US" dirty="0" smtClean="0"/>
          </a:p>
          <a:p>
            <a:pPr marL="609600" indent="-609600">
              <a:buClr>
                <a:srgbClr val="FF3300"/>
              </a:buClr>
              <a:buFontTx/>
              <a:buAutoNum type="arabicPeriod"/>
            </a:pPr>
            <a:r>
              <a:rPr lang="en-US" dirty="0" smtClean="0"/>
              <a:t>Strong governors, </a:t>
            </a:r>
            <a:r>
              <a:rPr lang="en-US" dirty="0" err="1" smtClean="0"/>
              <a:t>eg</a:t>
            </a:r>
            <a:r>
              <a:rPr lang="en-US" dirty="0" smtClean="0"/>
              <a:t>. Oil pressure governor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94994-F08B-4CCD-A1D0-038FBCC69AA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5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955</Words>
  <Application>Microsoft Office PowerPoint</Application>
  <PresentationFormat>On-screen Show (4:3)</PresentationFormat>
  <Paragraphs>165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Batang</vt:lpstr>
      <vt:lpstr>Calibri</vt:lpstr>
      <vt:lpstr>Calibri Light</vt:lpstr>
      <vt:lpstr>Times New Roman</vt:lpstr>
      <vt:lpstr>Wingdings</vt:lpstr>
      <vt:lpstr>Office Theme</vt:lpstr>
      <vt:lpstr>Governor of water Turbine </vt:lpstr>
      <vt:lpstr>Contents</vt:lpstr>
      <vt:lpstr>HUMAN GOVERNOR OPERATION</vt:lpstr>
      <vt:lpstr>PowerPoint Presentation</vt:lpstr>
      <vt:lpstr>PowerPoint Presentation</vt:lpstr>
      <vt:lpstr>PowerPoint Presentation</vt:lpstr>
      <vt:lpstr>Introduction</vt:lpstr>
      <vt:lpstr>Examples</vt:lpstr>
      <vt:lpstr>Types</vt:lpstr>
      <vt:lpstr>Characteristics</vt:lpstr>
      <vt:lpstr>Function of WTG</vt:lpstr>
      <vt:lpstr>Types of WTG</vt:lpstr>
      <vt:lpstr>Qualities of Governor</vt:lpstr>
      <vt:lpstr>PowerPoint Presentation</vt:lpstr>
      <vt:lpstr>Qualities of Governor</vt:lpstr>
      <vt:lpstr>Qualities of Governor</vt:lpstr>
      <vt:lpstr>Principle elements of OPG</vt:lpstr>
      <vt:lpstr>PowerPoint Presentation</vt:lpstr>
      <vt:lpstr>Parts and functions of OPG</vt:lpstr>
      <vt:lpstr>Parts and functions of OPG</vt:lpstr>
      <vt:lpstr>Parts and functions of OPG</vt:lpstr>
      <vt:lpstr>Parts and functions of OPG</vt:lpstr>
      <vt:lpstr>Parts and functions of OPG</vt:lpstr>
      <vt:lpstr>PowerPoint Presentation</vt:lpstr>
      <vt:lpstr>Oil pressure Governor</vt:lpstr>
      <vt:lpstr>What is Hydraulic Governor?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Governor of water Turbine </dc:title>
  <dc:creator>ghimire3210@hotmail.com</dc:creator>
  <cp:lastModifiedBy>ghimire_ru@hotmail.com</cp:lastModifiedBy>
  <cp:revision>27</cp:revision>
  <dcterms:created xsi:type="dcterms:W3CDTF">2015-12-31T15:09:14Z</dcterms:created>
  <dcterms:modified xsi:type="dcterms:W3CDTF">2017-08-08T03:15:09Z</dcterms:modified>
</cp:coreProperties>
</file>