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4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2" r:id="rId7"/>
    <p:sldId id="264" r:id="rId8"/>
    <p:sldId id="263" r:id="rId9"/>
    <p:sldId id="271" r:id="rId10"/>
    <p:sldId id="290" r:id="rId11"/>
    <p:sldId id="291" r:id="rId12"/>
    <p:sldId id="289" r:id="rId13"/>
    <p:sldId id="292" r:id="rId14"/>
    <p:sldId id="269" r:id="rId15"/>
    <p:sldId id="272" r:id="rId16"/>
    <p:sldId id="273" r:id="rId17"/>
    <p:sldId id="274" r:id="rId18"/>
    <p:sldId id="275" r:id="rId19"/>
    <p:sldId id="276" r:id="rId20"/>
    <p:sldId id="280" r:id="rId21"/>
    <p:sldId id="278" r:id="rId22"/>
    <p:sldId id="277" r:id="rId23"/>
    <p:sldId id="281" r:id="rId24"/>
    <p:sldId id="284" r:id="rId25"/>
    <p:sldId id="283" r:id="rId26"/>
    <p:sldId id="279" r:id="rId27"/>
    <p:sldId id="285" r:id="rId28"/>
    <p:sldId id="286" r:id="rId29"/>
    <p:sldId id="288" r:id="rId30"/>
    <p:sldId id="287" r:id="rId31"/>
  </p:sldIdLst>
  <p:sldSz cx="12188825" cy="6858000"/>
  <p:notesSz cx="9144000" cy="6858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69" autoAdjust="0"/>
  </p:normalViewPr>
  <p:slideViewPr>
    <p:cSldViewPr>
      <p:cViewPr varScale="1">
        <p:scale>
          <a:sx n="40" d="100"/>
          <a:sy n="40" d="100"/>
        </p:scale>
        <p:origin x="6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083" y="-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4th%20year%20project\Wind%20tunnel%20Project-20190701T114134Z-001\Calibration%20Final%20Rep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4th%20year%20project\Wind%20tunnel%20Project-20190701T114134Z-001\Calibration%20Final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19713672154617"/>
          <c:y val="0.12879006066270701"/>
          <c:w val="0.83637751531058613"/>
          <c:h val="0.69957668334936385"/>
        </c:manualLayout>
      </c:layout>
      <c:scatterChart>
        <c:scatterStyle val="smoothMarker"/>
        <c:varyColors val="0"/>
        <c:ser>
          <c:idx val="0"/>
          <c:order val="0"/>
          <c:tx>
            <c:v>Weight Vs Voltage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075418754473872"/>
                  <c:y val="-0.3540740877495823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2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 = -5.7964x + 8.4769</a:t>
                    </a:r>
                    <a:br>
                      <a:rPr lang="en-US" sz="3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sz="3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R² = 0.9983</a:t>
                    </a:r>
                    <a:endParaRPr lang="en-US"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x"/>
            <c:errBarType val="both"/>
            <c:errValType val="cust"/>
            <c:noEndCap val="0"/>
            <c:plus>
              <c:numRef>
                <c:f>Sheet2!$C$2:$C$7</c:f>
                <c:numCache>
                  <c:formatCode>General</c:formatCode>
                  <c:ptCount val="6"/>
                  <c:pt idx="0">
                    <c:v>5.5563072327085683E-2</c:v>
                  </c:pt>
                  <c:pt idx="1">
                    <c:v>5.4409509705223985E-2</c:v>
                  </c:pt>
                  <c:pt idx="2">
                    <c:v>5.3967849020728292E-2</c:v>
                  </c:pt>
                  <c:pt idx="3">
                    <c:v>5.5333542369595909E-2</c:v>
                  </c:pt>
                  <c:pt idx="4">
                    <c:v>5.3015484602437234E-2</c:v>
                  </c:pt>
                  <c:pt idx="5">
                    <c:v>5.6964915060373857E-2</c:v>
                  </c:pt>
                </c:numCache>
              </c:numRef>
            </c:plus>
            <c:minus>
              <c:numRef>
                <c:f>Sheet2!$C$2:$C$7</c:f>
                <c:numCache>
                  <c:formatCode>General</c:formatCode>
                  <c:ptCount val="6"/>
                  <c:pt idx="0">
                    <c:v>5.5563072327085683E-2</c:v>
                  </c:pt>
                  <c:pt idx="1">
                    <c:v>5.4409509705223985E-2</c:v>
                  </c:pt>
                  <c:pt idx="2">
                    <c:v>5.3967849020728292E-2</c:v>
                  </c:pt>
                  <c:pt idx="3">
                    <c:v>5.5333542369595909E-2</c:v>
                  </c:pt>
                  <c:pt idx="4">
                    <c:v>5.3015484602437234E-2</c:v>
                  </c:pt>
                  <c:pt idx="5">
                    <c:v>5.6964915060373857E-2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Sheet2!$A$2:$A$7</c:f>
              <c:numCache>
                <c:formatCode>General</c:formatCode>
                <c:ptCount val="6"/>
                <c:pt idx="0">
                  <c:v>1.46</c:v>
                </c:pt>
                <c:pt idx="1">
                  <c:v>1.29</c:v>
                </c:pt>
                <c:pt idx="2">
                  <c:v>1.1200000000000001</c:v>
                </c:pt>
                <c:pt idx="3">
                  <c:v>0.93</c:v>
                </c:pt>
                <c:pt idx="4">
                  <c:v>0.77</c:v>
                </c:pt>
                <c:pt idx="5">
                  <c:v>0.56000000000000005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0</c:v>
                </c:pt>
                <c:pt idx="1">
                  <c:v>0.99669600000000003</c:v>
                </c:pt>
                <c:pt idx="2">
                  <c:v>2.0032019999999999</c:v>
                </c:pt>
                <c:pt idx="3">
                  <c:v>3.0171635999999999</c:v>
                </c:pt>
                <c:pt idx="4">
                  <c:v>4.1570856000000003</c:v>
                </c:pt>
                <c:pt idx="5">
                  <c:v>5.1552531000000004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6F6-4F89-9C07-565EB127D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14080"/>
        <c:axId val="151233664"/>
      </c:scatterChart>
      <c:valAx>
        <c:axId val="150414080"/>
        <c:scaling>
          <c:orientation val="minMax"/>
          <c:min val="0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1233664"/>
        <c:crosses val="autoZero"/>
        <c:crossBetween val="midCat"/>
      </c:valAx>
      <c:valAx>
        <c:axId val="15123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0414080"/>
        <c:crosses val="autoZero"/>
        <c:crossBetween val="midCat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985311381531854"/>
          <c:y val="0.59324952493482275"/>
          <c:w val="0.34271891700946933"/>
          <c:h val="0.12012373326936111"/>
        </c:manualLayout>
      </c:layout>
      <c:overlay val="0"/>
      <c:spPr>
        <a:solidFill>
          <a:schemeClr val="bg1"/>
        </a:solidFill>
        <a:ln>
          <a:noFill/>
        </a:ln>
        <a:effectLst>
          <a:glow rad="127000">
            <a:schemeClr val="accent1">
              <a:alpha val="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2274105518496"/>
          <c:y val="0.13122254455035226"/>
          <c:w val="0.84473013947847175"/>
          <c:h val="0.74641753262192134"/>
        </c:manualLayout>
      </c:layout>
      <c:scatterChart>
        <c:scatterStyle val="smoothMarker"/>
        <c:varyColors val="0"/>
        <c:ser>
          <c:idx val="0"/>
          <c:order val="0"/>
          <c:tx>
            <c:v>Weight Vs Voltage</c:v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9013193393275809E-2"/>
                  <c:y val="-0.572133892596543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 = -5.9847x + 6.7841</a:t>
                    </a:r>
                    <a:br>
                      <a: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x"/>
            <c:errBarType val="both"/>
            <c:errValType val="cust"/>
            <c:noEndCap val="0"/>
            <c:plus>
              <c:numRef>
                <c:f>Sheet1!$C$2:$C$7</c:f>
                <c:numCache>
                  <c:formatCode>General</c:formatCode>
                  <c:ptCount val="6"/>
                  <c:pt idx="0">
                    <c:v>5.0163570925715883E-2</c:v>
                  </c:pt>
                  <c:pt idx="1">
                    <c:v>5.8484209094224124E-2</c:v>
                  </c:pt>
                  <c:pt idx="2">
                    <c:v>5.0079413124934635E-2</c:v>
                  </c:pt>
                  <c:pt idx="3">
                    <c:v>4.9518298937969378E-2</c:v>
                  </c:pt>
                  <c:pt idx="4">
                    <c:v>5.0162443470102125E-2</c:v>
                  </c:pt>
                  <c:pt idx="5">
                    <c:v>4.6456689510218439E-2</c:v>
                  </c:pt>
                </c:numCache>
              </c:numRef>
            </c:plus>
            <c:minus>
              <c:numRef>
                <c:f>Sheet1!$C$2:$C$7</c:f>
                <c:numCache>
                  <c:formatCode>General</c:formatCode>
                  <c:ptCount val="6"/>
                  <c:pt idx="0">
                    <c:v>5.0163570925715883E-2</c:v>
                  </c:pt>
                  <c:pt idx="1">
                    <c:v>5.8484209094224124E-2</c:v>
                  </c:pt>
                  <c:pt idx="2">
                    <c:v>5.0079413124934635E-2</c:v>
                  </c:pt>
                  <c:pt idx="3">
                    <c:v>4.9518298937969378E-2</c:v>
                  </c:pt>
                  <c:pt idx="4">
                    <c:v>5.0162443470102125E-2</c:v>
                  </c:pt>
                  <c:pt idx="5">
                    <c:v>4.6456689510218439E-2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Sheet1!$A$2:$A$7</c:f>
              <c:numCache>
                <c:formatCode>General</c:formatCode>
                <c:ptCount val="6"/>
                <c:pt idx="0">
                  <c:v>1.1299999999999999</c:v>
                </c:pt>
                <c:pt idx="1">
                  <c:v>0.97</c:v>
                </c:pt>
                <c:pt idx="2">
                  <c:v>0.8</c:v>
                </c:pt>
                <c:pt idx="3">
                  <c:v>0.63</c:v>
                </c:pt>
                <c:pt idx="4">
                  <c:v>0.44</c:v>
                </c:pt>
                <c:pt idx="5">
                  <c:v>0.27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0.99669600000000003</c:v>
                </c:pt>
                <c:pt idx="2">
                  <c:v>2.0032019999999999</c:v>
                </c:pt>
                <c:pt idx="3">
                  <c:v>3.0171635999999999</c:v>
                </c:pt>
                <c:pt idx="4">
                  <c:v>4.1570856000000003</c:v>
                </c:pt>
                <c:pt idx="5">
                  <c:v>5.1552531000000004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37B-45F0-8A1C-5DA26F542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849792"/>
        <c:axId val="151218048"/>
      </c:scatterChart>
      <c:valAx>
        <c:axId val="150849792"/>
        <c:scaling>
          <c:orientation val="minMax"/>
          <c:max val="1.2"/>
          <c:min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(Volts)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1218048"/>
        <c:crosses val="autoZero"/>
        <c:crossBetween val="midCat"/>
      </c:valAx>
      <c:valAx>
        <c:axId val="15121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0849792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layout>
        <c:manualLayout>
          <c:xMode val="edge"/>
          <c:yMode val="edge"/>
          <c:x val="0.18639117957435433"/>
          <c:y val="0.59917458242796351"/>
          <c:w val="0.29693204662334127"/>
          <c:h val="0.192414346398206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E42A6-5C18-4C48-B187-264E82AAB1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A0E47D-0648-44BA-B596-F5EEF644BF3C}">
      <dgm:prSet phldrT="[Text]" custT="1"/>
      <dgm:spPr/>
      <dgm:t>
        <a:bodyPr/>
        <a:lstStyle/>
        <a:p>
          <a:r>
            <a:rPr lang="en-US" sz="1300" dirty="0"/>
            <a:t>Literature review</a:t>
          </a:r>
        </a:p>
      </dgm:t>
    </dgm:pt>
    <dgm:pt modelId="{662BBF2D-795E-4844-9FEA-F159553AA81D}" type="parTrans" cxnId="{C4D2647F-9F0B-4B21-B917-FD81CA1A167B}">
      <dgm:prSet/>
      <dgm:spPr/>
      <dgm:t>
        <a:bodyPr/>
        <a:lstStyle/>
        <a:p>
          <a:endParaRPr lang="en-US"/>
        </a:p>
      </dgm:t>
    </dgm:pt>
    <dgm:pt modelId="{1B013DA9-D5A4-4BB4-B880-7113C9A71872}" type="sibTrans" cxnId="{C4D2647F-9F0B-4B21-B917-FD81CA1A167B}">
      <dgm:prSet/>
      <dgm:spPr/>
      <dgm:t>
        <a:bodyPr/>
        <a:lstStyle/>
        <a:p>
          <a:endParaRPr lang="en-US"/>
        </a:p>
      </dgm:t>
    </dgm:pt>
    <dgm:pt modelId="{6A8AC9EB-43A2-4ADA-8723-CA006D37A1C2}">
      <dgm:prSet phldrT="[Text]" custT="1"/>
      <dgm:spPr/>
      <dgm:t>
        <a:bodyPr/>
        <a:lstStyle/>
        <a:p>
          <a:r>
            <a:rPr lang="en-US" sz="1300" dirty="0"/>
            <a:t>Designing, material selection and manufacturing</a:t>
          </a:r>
        </a:p>
      </dgm:t>
    </dgm:pt>
    <dgm:pt modelId="{50910340-A8BE-463C-AD79-5BA657BA8981}" type="parTrans" cxnId="{641C6EAC-81BF-44C1-86D5-8707A9E85D5C}">
      <dgm:prSet/>
      <dgm:spPr/>
      <dgm:t>
        <a:bodyPr/>
        <a:lstStyle/>
        <a:p>
          <a:endParaRPr lang="en-US"/>
        </a:p>
      </dgm:t>
    </dgm:pt>
    <dgm:pt modelId="{142ABB43-2B55-49F2-B3E7-2B4C12C80EC6}" type="sibTrans" cxnId="{641C6EAC-81BF-44C1-86D5-8707A9E85D5C}">
      <dgm:prSet/>
      <dgm:spPr/>
      <dgm:t>
        <a:bodyPr/>
        <a:lstStyle/>
        <a:p>
          <a:endParaRPr lang="en-US"/>
        </a:p>
      </dgm:t>
    </dgm:pt>
    <dgm:pt modelId="{BF9D7CA6-AA97-4683-8A89-0127192E5616}">
      <dgm:prSet phldrT="[Text]" custT="1"/>
      <dgm:spPr/>
      <dgm:t>
        <a:bodyPr/>
        <a:lstStyle/>
        <a:p>
          <a:r>
            <a:rPr lang="en-US" sz="1300" dirty="0"/>
            <a:t>Visualization</a:t>
          </a:r>
        </a:p>
      </dgm:t>
    </dgm:pt>
    <dgm:pt modelId="{0E32F665-C920-4945-BBBA-3726F0F51778}" type="parTrans" cxnId="{FE920213-509B-4AFA-B7EA-0B91A5A0A240}">
      <dgm:prSet/>
      <dgm:spPr/>
      <dgm:t>
        <a:bodyPr/>
        <a:lstStyle/>
        <a:p>
          <a:endParaRPr lang="en-US"/>
        </a:p>
      </dgm:t>
    </dgm:pt>
    <dgm:pt modelId="{FB078FE0-38F7-44BF-BF96-6164A3B89F06}" type="sibTrans" cxnId="{FE920213-509B-4AFA-B7EA-0B91A5A0A240}">
      <dgm:prSet/>
      <dgm:spPr/>
      <dgm:t>
        <a:bodyPr/>
        <a:lstStyle/>
        <a:p>
          <a:endParaRPr lang="en-US"/>
        </a:p>
      </dgm:t>
    </dgm:pt>
    <dgm:pt modelId="{30B4A2FB-66EB-4742-84EB-C806DA5690F0}">
      <dgm:prSet phldrT="[Text]" custT="1"/>
      <dgm:spPr/>
      <dgm:t>
        <a:bodyPr/>
        <a:lstStyle/>
        <a:p>
          <a:r>
            <a:rPr lang="en-US" sz="1300" dirty="0"/>
            <a:t>Instrumentation and experimentation</a:t>
          </a:r>
        </a:p>
      </dgm:t>
    </dgm:pt>
    <dgm:pt modelId="{75E85B63-47F8-4925-8B99-34C239AB142A}" type="parTrans" cxnId="{B33A7396-392D-41A0-A260-7132CEED0F66}">
      <dgm:prSet/>
      <dgm:spPr/>
      <dgm:t>
        <a:bodyPr/>
        <a:lstStyle/>
        <a:p>
          <a:endParaRPr lang="en-US"/>
        </a:p>
      </dgm:t>
    </dgm:pt>
    <dgm:pt modelId="{5DED88B7-BE96-4611-BE37-BE75DB592468}" type="sibTrans" cxnId="{B33A7396-392D-41A0-A260-7132CEED0F66}">
      <dgm:prSet/>
      <dgm:spPr/>
      <dgm:t>
        <a:bodyPr/>
        <a:lstStyle/>
        <a:p>
          <a:endParaRPr lang="en-US"/>
        </a:p>
      </dgm:t>
    </dgm:pt>
    <dgm:pt modelId="{E1ADA599-6422-48E5-8D69-F77A07544642}">
      <dgm:prSet phldrT="[Text]" custT="1"/>
      <dgm:spPr/>
      <dgm:t>
        <a:bodyPr/>
        <a:lstStyle/>
        <a:p>
          <a:r>
            <a:rPr lang="en-US" sz="1300" dirty="0"/>
            <a:t>Result comparison</a:t>
          </a:r>
        </a:p>
      </dgm:t>
    </dgm:pt>
    <dgm:pt modelId="{F24D92DD-F8A0-4EDC-A286-1A435E0BA5AC}" type="parTrans" cxnId="{046DCE03-6E3F-476D-A521-08099BFD643D}">
      <dgm:prSet/>
      <dgm:spPr/>
      <dgm:t>
        <a:bodyPr/>
        <a:lstStyle/>
        <a:p>
          <a:endParaRPr lang="en-US"/>
        </a:p>
      </dgm:t>
    </dgm:pt>
    <dgm:pt modelId="{530226F4-C650-4D49-98D5-5B0D6C4B8DC5}" type="sibTrans" cxnId="{046DCE03-6E3F-476D-A521-08099BFD643D}">
      <dgm:prSet/>
      <dgm:spPr/>
      <dgm:t>
        <a:bodyPr/>
        <a:lstStyle/>
        <a:p>
          <a:endParaRPr lang="en-US"/>
        </a:p>
      </dgm:t>
    </dgm:pt>
    <dgm:pt modelId="{D4E59BD4-3088-4B2D-A1C5-13A1844D58EB}">
      <dgm:prSet phldrT="[Text]" custT="1"/>
      <dgm:spPr/>
      <dgm:t>
        <a:bodyPr/>
        <a:lstStyle/>
        <a:p>
          <a:r>
            <a:rPr lang="en-US" sz="1300" dirty="0"/>
            <a:t>Simulation and analytical analysis</a:t>
          </a:r>
        </a:p>
      </dgm:t>
    </dgm:pt>
    <dgm:pt modelId="{DA690998-7508-468C-957E-CD4A94006A73}" type="parTrans" cxnId="{D070C4EF-D81B-4667-B7DC-F12BBEB7ED20}">
      <dgm:prSet/>
      <dgm:spPr/>
      <dgm:t>
        <a:bodyPr/>
        <a:lstStyle/>
        <a:p>
          <a:endParaRPr lang="en-US"/>
        </a:p>
      </dgm:t>
    </dgm:pt>
    <dgm:pt modelId="{9B54687D-AEC1-4616-B2AF-A387AB9148DF}" type="sibTrans" cxnId="{D070C4EF-D81B-4667-B7DC-F12BBEB7ED20}">
      <dgm:prSet/>
      <dgm:spPr/>
      <dgm:t>
        <a:bodyPr/>
        <a:lstStyle/>
        <a:p>
          <a:endParaRPr lang="en-US"/>
        </a:p>
      </dgm:t>
    </dgm:pt>
    <dgm:pt modelId="{399B74E1-CE1B-47EB-A1AB-1BBCD72D808A}">
      <dgm:prSet phldrT="[Text]" custT="1"/>
      <dgm:spPr/>
      <dgm:t>
        <a:bodyPr/>
        <a:lstStyle/>
        <a:p>
          <a:r>
            <a:rPr lang="en-US" sz="1300" dirty="0"/>
            <a:t>Conclusions and references</a:t>
          </a:r>
        </a:p>
      </dgm:t>
    </dgm:pt>
    <dgm:pt modelId="{4671EA1A-74A0-4065-9CEB-12E5F4306BD5}" type="parTrans" cxnId="{74E9BAF1-1409-4D33-9DF1-98CECBF2AD24}">
      <dgm:prSet/>
      <dgm:spPr/>
      <dgm:t>
        <a:bodyPr/>
        <a:lstStyle/>
        <a:p>
          <a:endParaRPr lang="en-US"/>
        </a:p>
      </dgm:t>
    </dgm:pt>
    <dgm:pt modelId="{3CC307C0-C26D-45BB-AB4C-8176AD6360D9}" type="sibTrans" cxnId="{74E9BAF1-1409-4D33-9DF1-98CECBF2AD24}">
      <dgm:prSet/>
      <dgm:spPr/>
      <dgm:t>
        <a:bodyPr/>
        <a:lstStyle/>
        <a:p>
          <a:endParaRPr lang="en-US"/>
        </a:p>
      </dgm:t>
    </dgm:pt>
    <dgm:pt modelId="{A13952C6-71E7-427F-A610-07342BAD0829}" type="pres">
      <dgm:prSet presAssocID="{5CAE42A6-5C18-4C48-B187-264E82AAB1A7}" presName="Name0" presStyleCnt="0">
        <dgm:presLayoutVars>
          <dgm:dir/>
          <dgm:resizeHandles val="exact"/>
        </dgm:presLayoutVars>
      </dgm:prSet>
      <dgm:spPr/>
    </dgm:pt>
    <dgm:pt modelId="{9EE36C1E-7948-43CB-B5AD-CB8DBCA4F1E8}" type="pres">
      <dgm:prSet presAssocID="{24A0E47D-0648-44BA-B596-F5EEF644BF3C}" presName="node" presStyleLbl="node1" presStyleIdx="0" presStyleCnt="7" custScaleX="326671" custScaleY="115474" custLinFactX="11782" custLinFactNeighborX="100000" custLinFactNeighborY="-40777">
        <dgm:presLayoutVars>
          <dgm:bulletEnabled val="1"/>
        </dgm:presLayoutVars>
      </dgm:prSet>
      <dgm:spPr/>
    </dgm:pt>
    <dgm:pt modelId="{E3ACE006-682E-4190-8F84-034391F14654}" type="pres">
      <dgm:prSet presAssocID="{1B013DA9-D5A4-4BB4-B880-7113C9A71872}" presName="sibTrans" presStyleLbl="sibTrans2D1" presStyleIdx="0" presStyleCnt="6"/>
      <dgm:spPr/>
    </dgm:pt>
    <dgm:pt modelId="{D0C48FDE-EDDA-4114-B475-6BB776022531}" type="pres">
      <dgm:prSet presAssocID="{1B013DA9-D5A4-4BB4-B880-7113C9A71872}" presName="connectorText" presStyleLbl="sibTrans2D1" presStyleIdx="0" presStyleCnt="6"/>
      <dgm:spPr/>
    </dgm:pt>
    <dgm:pt modelId="{F85F8E5A-26AD-464D-BC7B-6A6559BDC21D}" type="pres">
      <dgm:prSet presAssocID="{6A8AC9EB-43A2-4ADA-8723-CA006D37A1C2}" presName="node" presStyleLbl="node1" presStyleIdx="1" presStyleCnt="7" custScaleX="322703" custScaleY="114832" custLinFactX="100000" custLinFactNeighborX="158447" custLinFactNeighborY="-38385">
        <dgm:presLayoutVars>
          <dgm:bulletEnabled val="1"/>
        </dgm:presLayoutVars>
      </dgm:prSet>
      <dgm:spPr/>
    </dgm:pt>
    <dgm:pt modelId="{6155384C-8C7A-404C-A059-3671611CB71E}" type="pres">
      <dgm:prSet presAssocID="{142ABB43-2B55-49F2-B3E7-2B4C12C80EC6}" presName="sibTrans" presStyleLbl="sibTrans2D1" presStyleIdx="1" presStyleCnt="6"/>
      <dgm:spPr/>
    </dgm:pt>
    <dgm:pt modelId="{E9976285-A41B-4112-863D-4AF1B54F49B0}" type="pres">
      <dgm:prSet presAssocID="{142ABB43-2B55-49F2-B3E7-2B4C12C80EC6}" presName="connectorText" presStyleLbl="sibTrans2D1" presStyleIdx="1" presStyleCnt="6"/>
      <dgm:spPr/>
    </dgm:pt>
    <dgm:pt modelId="{34AC0340-5BFF-40A3-8A8D-71A06DAE2DBD}" type="pres">
      <dgm:prSet presAssocID="{D4E59BD4-3088-4B2D-A1C5-13A1844D58EB}" presName="node" presStyleLbl="node1" presStyleIdx="2" presStyleCnt="7" custScaleX="306178" custScaleY="110419" custLinFactX="200000" custLinFactNeighborX="242412" custLinFactNeighborY="-40591">
        <dgm:presLayoutVars>
          <dgm:bulletEnabled val="1"/>
        </dgm:presLayoutVars>
      </dgm:prSet>
      <dgm:spPr/>
    </dgm:pt>
    <dgm:pt modelId="{E64A20ED-1F4D-4E15-A260-ED4AFF789531}" type="pres">
      <dgm:prSet presAssocID="{9B54687D-AEC1-4616-B2AF-A387AB9148DF}" presName="sibTrans" presStyleLbl="sibTrans2D1" presStyleIdx="2" presStyleCnt="6"/>
      <dgm:spPr/>
    </dgm:pt>
    <dgm:pt modelId="{C94949BD-1958-4892-AEC3-8750D405C08B}" type="pres">
      <dgm:prSet presAssocID="{9B54687D-AEC1-4616-B2AF-A387AB9148DF}" presName="connectorText" presStyleLbl="sibTrans2D1" presStyleIdx="2" presStyleCnt="6"/>
      <dgm:spPr/>
    </dgm:pt>
    <dgm:pt modelId="{87FF59E2-B4E0-4DD2-8644-6DC7BD272E47}" type="pres">
      <dgm:prSet presAssocID="{BF9D7CA6-AA97-4683-8A89-0127192E5616}" presName="node" presStyleLbl="node1" presStyleIdx="3" presStyleCnt="7" custScaleX="314320" custScaleY="121889" custLinFactX="300000" custLinFactNeighborX="348632" custLinFactNeighborY="-39084">
        <dgm:presLayoutVars>
          <dgm:bulletEnabled val="1"/>
        </dgm:presLayoutVars>
      </dgm:prSet>
      <dgm:spPr/>
    </dgm:pt>
    <dgm:pt modelId="{34D71CCB-9305-472C-A2C9-6E131AA54928}" type="pres">
      <dgm:prSet presAssocID="{FB078FE0-38F7-44BF-BF96-6164A3B89F06}" presName="sibTrans" presStyleLbl="sibTrans2D1" presStyleIdx="3" presStyleCnt="6"/>
      <dgm:spPr/>
    </dgm:pt>
    <dgm:pt modelId="{B0EAD95F-1DB1-47EC-A88A-DB453568AB56}" type="pres">
      <dgm:prSet presAssocID="{FB078FE0-38F7-44BF-BF96-6164A3B89F06}" presName="connectorText" presStyleLbl="sibTrans2D1" presStyleIdx="3" presStyleCnt="6"/>
      <dgm:spPr/>
    </dgm:pt>
    <dgm:pt modelId="{8E822D10-EA6A-4BD5-A5DA-F7790C41EFB2}" type="pres">
      <dgm:prSet presAssocID="{30B4A2FB-66EB-4742-84EB-C806DA5690F0}" presName="node" presStyleLbl="node1" presStyleIdx="4" presStyleCnt="7" custScaleX="344398" custScaleY="149766" custLinFactX="38248" custLinFactY="86759" custLinFactNeighborX="100000" custLinFactNeighborY="100000">
        <dgm:presLayoutVars>
          <dgm:bulletEnabled val="1"/>
        </dgm:presLayoutVars>
      </dgm:prSet>
      <dgm:spPr/>
    </dgm:pt>
    <dgm:pt modelId="{265B9469-B084-4647-A012-C3C106077C4F}" type="pres">
      <dgm:prSet presAssocID="{5DED88B7-BE96-4611-BE37-BE75DB592468}" presName="sibTrans" presStyleLbl="sibTrans2D1" presStyleIdx="4" presStyleCnt="6"/>
      <dgm:spPr/>
    </dgm:pt>
    <dgm:pt modelId="{5B2D33EA-727E-4690-847D-C6898850B823}" type="pres">
      <dgm:prSet presAssocID="{5DED88B7-BE96-4611-BE37-BE75DB592468}" presName="connectorText" presStyleLbl="sibTrans2D1" presStyleIdx="4" presStyleCnt="6"/>
      <dgm:spPr/>
    </dgm:pt>
    <dgm:pt modelId="{326A654F-D02D-4B85-8566-B40AF47F7465}" type="pres">
      <dgm:prSet presAssocID="{E1ADA599-6422-48E5-8D69-F77A07544642}" presName="node" presStyleLbl="node1" presStyleIdx="5" presStyleCnt="7" custScaleX="307786" custScaleY="156704" custLinFactX="-537832" custLinFactY="90228" custLinFactNeighborX="-600000" custLinFactNeighborY="100000">
        <dgm:presLayoutVars>
          <dgm:bulletEnabled val="1"/>
        </dgm:presLayoutVars>
      </dgm:prSet>
      <dgm:spPr/>
    </dgm:pt>
    <dgm:pt modelId="{AA8AC4F0-7EF6-476F-A769-92A70FE3BCC6}" type="pres">
      <dgm:prSet presAssocID="{530226F4-C650-4D49-98D5-5B0D6C4B8DC5}" presName="sibTrans" presStyleLbl="sibTrans2D1" presStyleIdx="5" presStyleCnt="6"/>
      <dgm:spPr/>
    </dgm:pt>
    <dgm:pt modelId="{B9CCC8D5-8E1F-47AC-B884-CACCD3006552}" type="pres">
      <dgm:prSet presAssocID="{530226F4-C650-4D49-98D5-5B0D6C4B8DC5}" presName="connectorText" presStyleLbl="sibTrans2D1" presStyleIdx="5" presStyleCnt="6"/>
      <dgm:spPr/>
    </dgm:pt>
    <dgm:pt modelId="{FB13041B-5D4C-458E-8D48-3C8059E149A8}" type="pres">
      <dgm:prSet presAssocID="{399B74E1-CE1B-47EB-A1AB-1BBCD72D808A}" presName="node" presStyleLbl="node1" presStyleIdx="6" presStyleCnt="7" custScaleX="294193" custScaleY="162994" custLinFactX="-1136167" custLinFactY="93373" custLinFactNeighborX="-1200000" custLinFactNeighborY="100000">
        <dgm:presLayoutVars>
          <dgm:bulletEnabled val="1"/>
        </dgm:presLayoutVars>
      </dgm:prSet>
      <dgm:spPr/>
    </dgm:pt>
  </dgm:ptLst>
  <dgm:cxnLst>
    <dgm:cxn modelId="{046DCE03-6E3F-476D-A521-08099BFD643D}" srcId="{5CAE42A6-5C18-4C48-B187-264E82AAB1A7}" destId="{E1ADA599-6422-48E5-8D69-F77A07544642}" srcOrd="5" destOrd="0" parTransId="{F24D92DD-F8A0-4EDC-A286-1A435E0BA5AC}" sibTransId="{530226F4-C650-4D49-98D5-5B0D6C4B8DC5}"/>
    <dgm:cxn modelId="{FE920213-509B-4AFA-B7EA-0B91A5A0A240}" srcId="{5CAE42A6-5C18-4C48-B187-264E82AAB1A7}" destId="{BF9D7CA6-AA97-4683-8A89-0127192E5616}" srcOrd="3" destOrd="0" parTransId="{0E32F665-C920-4945-BBBA-3726F0F51778}" sibTransId="{FB078FE0-38F7-44BF-BF96-6164A3B89F06}"/>
    <dgm:cxn modelId="{80983018-E23D-49C0-9AB5-D9ACE8FDA5A8}" type="presOf" srcId="{24A0E47D-0648-44BA-B596-F5EEF644BF3C}" destId="{9EE36C1E-7948-43CB-B5AD-CB8DBCA4F1E8}" srcOrd="0" destOrd="0" presId="urn:microsoft.com/office/officeart/2005/8/layout/process1"/>
    <dgm:cxn modelId="{DF1B351A-B53B-4922-8500-BDD97E6B0219}" type="presOf" srcId="{530226F4-C650-4D49-98D5-5B0D6C4B8DC5}" destId="{B9CCC8D5-8E1F-47AC-B884-CACCD3006552}" srcOrd="1" destOrd="0" presId="urn:microsoft.com/office/officeart/2005/8/layout/process1"/>
    <dgm:cxn modelId="{1D77F92C-15DC-448C-BA78-A9418E5C294B}" type="presOf" srcId="{9B54687D-AEC1-4616-B2AF-A387AB9148DF}" destId="{C94949BD-1958-4892-AEC3-8750D405C08B}" srcOrd="1" destOrd="0" presId="urn:microsoft.com/office/officeart/2005/8/layout/process1"/>
    <dgm:cxn modelId="{48BB3230-A6A5-4F76-8356-B3646C21813D}" type="presOf" srcId="{5DED88B7-BE96-4611-BE37-BE75DB592468}" destId="{5B2D33EA-727E-4690-847D-C6898850B823}" srcOrd="1" destOrd="0" presId="urn:microsoft.com/office/officeart/2005/8/layout/process1"/>
    <dgm:cxn modelId="{A7541C3A-831D-4033-928F-418C97E47BD9}" type="presOf" srcId="{530226F4-C650-4D49-98D5-5B0D6C4B8DC5}" destId="{AA8AC4F0-7EF6-476F-A769-92A70FE3BCC6}" srcOrd="0" destOrd="0" presId="urn:microsoft.com/office/officeart/2005/8/layout/process1"/>
    <dgm:cxn modelId="{10EC0C3C-3DDC-4E54-BF5D-8E2C50E61577}" type="presOf" srcId="{E1ADA599-6422-48E5-8D69-F77A07544642}" destId="{326A654F-D02D-4B85-8566-B40AF47F7465}" srcOrd="0" destOrd="0" presId="urn:microsoft.com/office/officeart/2005/8/layout/process1"/>
    <dgm:cxn modelId="{DB33D142-937E-46D1-A2EA-3D6DC67BADEB}" type="presOf" srcId="{1B013DA9-D5A4-4BB4-B880-7113C9A71872}" destId="{E3ACE006-682E-4190-8F84-034391F14654}" srcOrd="0" destOrd="0" presId="urn:microsoft.com/office/officeart/2005/8/layout/process1"/>
    <dgm:cxn modelId="{0F721245-510A-4324-A7E1-0F0D3BBAF4BC}" type="presOf" srcId="{399B74E1-CE1B-47EB-A1AB-1BBCD72D808A}" destId="{FB13041B-5D4C-458E-8D48-3C8059E149A8}" srcOrd="0" destOrd="0" presId="urn:microsoft.com/office/officeart/2005/8/layout/process1"/>
    <dgm:cxn modelId="{CC3C5445-CCDB-4A2C-B50F-13834629FFC6}" type="presOf" srcId="{5DED88B7-BE96-4611-BE37-BE75DB592468}" destId="{265B9469-B084-4647-A012-C3C106077C4F}" srcOrd="0" destOrd="0" presId="urn:microsoft.com/office/officeart/2005/8/layout/process1"/>
    <dgm:cxn modelId="{ADC92568-E3F4-488C-9D70-2DA7098BD160}" type="presOf" srcId="{30B4A2FB-66EB-4742-84EB-C806DA5690F0}" destId="{8E822D10-EA6A-4BD5-A5DA-F7790C41EFB2}" srcOrd="0" destOrd="0" presId="urn:microsoft.com/office/officeart/2005/8/layout/process1"/>
    <dgm:cxn modelId="{61F2EA78-4FEB-4D55-88E0-7C15E06A37E7}" type="presOf" srcId="{142ABB43-2B55-49F2-B3E7-2B4C12C80EC6}" destId="{E9976285-A41B-4112-863D-4AF1B54F49B0}" srcOrd="1" destOrd="0" presId="urn:microsoft.com/office/officeart/2005/8/layout/process1"/>
    <dgm:cxn modelId="{87E9AA7A-4814-4E9C-8D06-A5D202380E22}" type="presOf" srcId="{142ABB43-2B55-49F2-B3E7-2B4C12C80EC6}" destId="{6155384C-8C7A-404C-A059-3671611CB71E}" srcOrd="0" destOrd="0" presId="urn:microsoft.com/office/officeart/2005/8/layout/process1"/>
    <dgm:cxn modelId="{C4D2647F-9F0B-4B21-B917-FD81CA1A167B}" srcId="{5CAE42A6-5C18-4C48-B187-264E82AAB1A7}" destId="{24A0E47D-0648-44BA-B596-F5EEF644BF3C}" srcOrd="0" destOrd="0" parTransId="{662BBF2D-795E-4844-9FEA-F159553AA81D}" sibTransId="{1B013DA9-D5A4-4BB4-B880-7113C9A71872}"/>
    <dgm:cxn modelId="{0C772F89-37DA-4256-A9F1-ED85C711E261}" type="presOf" srcId="{9B54687D-AEC1-4616-B2AF-A387AB9148DF}" destId="{E64A20ED-1F4D-4E15-A260-ED4AFF789531}" srcOrd="0" destOrd="0" presId="urn:microsoft.com/office/officeart/2005/8/layout/process1"/>
    <dgm:cxn modelId="{B33A7396-392D-41A0-A260-7132CEED0F66}" srcId="{5CAE42A6-5C18-4C48-B187-264E82AAB1A7}" destId="{30B4A2FB-66EB-4742-84EB-C806DA5690F0}" srcOrd="4" destOrd="0" parTransId="{75E85B63-47F8-4925-8B99-34C239AB142A}" sibTransId="{5DED88B7-BE96-4611-BE37-BE75DB592468}"/>
    <dgm:cxn modelId="{3088FAA1-CB7C-4127-8A3E-A4EA2EAE2644}" type="presOf" srcId="{5CAE42A6-5C18-4C48-B187-264E82AAB1A7}" destId="{A13952C6-71E7-427F-A610-07342BAD0829}" srcOrd="0" destOrd="0" presId="urn:microsoft.com/office/officeart/2005/8/layout/process1"/>
    <dgm:cxn modelId="{5107BAA4-1241-4DD5-846E-8A4670A2C8CB}" type="presOf" srcId="{D4E59BD4-3088-4B2D-A1C5-13A1844D58EB}" destId="{34AC0340-5BFF-40A3-8A8D-71A06DAE2DBD}" srcOrd="0" destOrd="0" presId="urn:microsoft.com/office/officeart/2005/8/layout/process1"/>
    <dgm:cxn modelId="{641C6EAC-81BF-44C1-86D5-8707A9E85D5C}" srcId="{5CAE42A6-5C18-4C48-B187-264E82AAB1A7}" destId="{6A8AC9EB-43A2-4ADA-8723-CA006D37A1C2}" srcOrd="1" destOrd="0" parTransId="{50910340-A8BE-463C-AD79-5BA657BA8981}" sibTransId="{142ABB43-2B55-49F2-B3E7-2B4C12C80EC6}"/>
    <dgm:cxn modelId="{E50909BE-6B9B-4D8E-99BF-1DD4097C76E0}" type="presOf" srcId="{FB078FE0-38F7-44BF-BF96-6164A3B89F06}" destId="{B0EAD95F-1DB1-47EC-A88A-DB453568AB56}" srcOrd="1" destOrd="0" presId="urn:microsoft.com/office/officeart/2005/8/layout/process1"/>
    <dgm:cxn modelId="{1864CADC-49BC-4580-BEBD-E4D6938E7CAE}" type="presOf" srcId="{BF9D7CA6-AA97-4683-8A89-0127192E5616}" destId="{87FF59E2-B4E0-4DD2-8644-6DC7BD272E47}" srcOrd="0" destOrd="0" presId="urn:microsoft.com/office/officeart/2005/8/layout/process1"/>
    <dgm:cxn modelId="{51BE3DDF-84A0-4B48-979E-44D97DAAB279}" type="presOf" srcId="{6A8AC9EB-43A2-4ADA-8723-CA006D37A1C2}" destId="{F85F8E5A-26AD-464D-BC7B-6A6559BDC21D}" srcOrd="0" destOrd="0" presId="urn:microsoft.com/office/officeart/2005/8/layout/process1"/>
    <dgm:cxn modelId="{A78E31E7-B8E6-4C13-AF00-8560849146B2}" type="presOf" srcId="{FB078FE0-38F7-44BF-BF96-6164A3B89F06}" destId="{34D71CCB-9305-472C-A2C9-6E131AA54928}" srcOrd="0" destOrd="0" presId="urn:microsoft.com/office/officeart/2005/8/layout/process1"/>
    <dgm:cxn modelId="{0383A7E7-1E9D-4FFB-B9E1-538C7FA140C0}" type="presOf" srcId="{1B013DA9-D5A4-4BB4-B880-7113C9A71872}" destId="{D0C48FDE-EDDA-4114-B475-6BB776022531}" srcOrd="1" destOrd="0" presId="urn:microsoft.com/office/officeart/2005/8/layout/process1"/>
    <dgm:cxn modelId="{D070C4EF-D81B-4667-B7DC-F12BBEB7ED20}" srcId="{5CAE42A6-5C18-4C48-B187-264E82AAB1A7}" destId="{D4E59BD4-3088-4B2D-A1C5-13A1844D58EB}" srcOrd="2" destOrd="0" parTransId="{DA690998-7508-468C-957E-CD4A94006A73}" sibTransId="{9B54687D-AEC1-4616-B2AF-A387AB9148DF}"/>
    <dgm:cxn modelId="{74E9BAF1-1409-4D33-9DF1-98CECBF2AD24}" srcId="{5CAE42A6-5C18-4C48-B187-264E82AAB1A7}" destId="{399B74E1-CE1B-47EB-A1AB-1BBCD72D808A}" srcOrd="6" destOrd="0" parTransId="{4671EA1A-74A0-4065-9CEB-12E5F4306BD5}" sibTransId="{3CC307C0-C26D-45BB-AB4C-8176AD6360D9}"/>
    <dgm:cxn modelId="{044143F3-8ABB-4F5A-B4DF-0193C2F03CEB}" type="presParOf" srcId="{A13952C6-71E7-427F-A610-07342BAD0829}" destId="{9EE36C1E-7948-43CB-B5AD-CB8DBCA4F1E8}" srcOrd="0" destOrd="0" presId="urn:microsoft.com/office/officeart/2005/8/layout/process1"/>
    <dgm:cxn modelId="{813F2214-663B-4962-A734-8DFE1B111EFB}" type="presParOf" srcId="{A13952C6-71E7-427F-A610-07342BAD0829}" destId="{E3ACE006-682E-4190-8F84-034391F14654}" srcOrd="1" destOrd="0" presId="urn:microsoft.com/office/officeart/2005/8/layout/process1"/>
    <dgm:cxn modelId="{9A4610BF-7FC6-4FCF-93F4-9D53ABF814CC}" type="presParOf" srcId="{E3ACE006-682E-4190-8F84-034391F14654}" destId="{D0C48FDE-EDDA-4114-B475-6BB776022531}" srcOrd="0" destOrd="0" presId="urn:microsoft.com/office/officeart/2005/8/layout/process1"/>
    <dgm:cxn modelId="{0C0D4D62-45E7-4560-91B4-0AB8C74047B0}" type="presParOf" srcId="{A13952C6-71E7-427F-A610-07342BAD0829}" destId="{F85F8E5A-26AD-464D-BC7B-6A6559BDC21D}" srcOrd="2" destOrd="0" presId="urn:microsoft.com/office/officeart/2005/8/layout/process1"/>
    <dgm:cxn modelId="{B3863247-D130-4388-94C4-392383DBCEEC}" type="presParOf" srcId="{A13952C6-71E7-427F-A610-07342BAD0829}" destId="{6155384C-8C7A-404C-A059-3671611CB71E}" srcOrd="3" destOrd="0" presId="urn:microsoft.com/office/officeart/2005/8/layout/process1"/>
    <dgm:cxn modelId="{89D99B78-76AC-494A-8F82-EBC1540362B8}" type="presParOf" srcId="{6155384C-8C7A-404C-A059-3671611CB71E}" destId="{E9976285-A41B-4112-863D-4AF1B54F49B0}" srcOrd="0" destOrd="0" presId="urn:microsoft.com/office/officeart/2005/8/layout/process1"/>
    <dgm:cxn modelId="{B350143D-E392-4888-A442-D6CA16607950}" type="presParOf" srcId="{A13952C6-71E7-427F-A610-07342BAD0829}" destId="{34AC0340-5BFF-40A3-8A8D-71A06DAE2DBD}" srcOrd="4" destOrd="0" presId="urn:microsoft.com/office/officeart/2005/8/layout/process1"/>
    <dgm:cxn modelId="{99C8F71A-680A-44EE-9B6E-6ED6C1B2E341}" type="presParOf" srcId="{A13952C6-71E7-427F-A610-07342BAD0829}" destId="{E64A20ED-1F4D-4E15-A260-ED4AFF789531}" srcOrd="5" destOrd="0" presId="urn:microsoft.com/office/officeart/2005/8/layout/process1"/>
    <dgm:cxn modelId="{8C42C5BA-8BD4-4ADA-9222-AAFEB2C014C0}" type="presParOf" srcId="{E64A20ED-1F4D-4E15-A260-ED4AFF789531}" destId="{C94949BD-1958-4892-AEC3-8750D405C08B}" srcOrd="0" destOrd="0" presId="urn:microsoft.com/office/officeart/2005/8/layout/process1"/>
    <dgm:cxn modelId="{932FEB2B-59E2-46B5-B6D1-671AEEE48469}" type="presParOf" srcId="{A13952C6-71E7-427F-A610-07342BAD0829}" destId="{87FF59E2-B4E0-4DD2-8644-6DC7BD272E47}" srcOrd="6" destOrd="0" presId="urn:microsoft.com/office/officeart/2005/8/layout/process1"/>
    <dgm:cxn modelId="{DE995FCD-3D83-4E61-AC32-23546942A5FE}" type="presParOf" srcId="{A13952C6-71E7-427F-A610-07342BAD0829}" destId="{34D71CCB-9305-472C-A2C9-6E131AA54928}" srcOrd="7" destOrd="0" presId="urn:microsoft.com/office/officeart/2005/8/layout/process1"/>
    <dgm:cxn modelId="{DE27F772-2109-405E-84D3-58738EA2CEBC}" type="presParOf" srcId="{34D71CCB-9305-472C-A2C9-6E131AA54928}" destId="{B0EAD95F-1DB1-47EC-A88A-DB453568AB56}" srcOrd="0" destOrd="0" presId="urn:microsoft.com/office/officeart/2005/8/layout/process1"/>
    <dgm:cxn modelId="{5C9397E6-BD0F-495B-91EE-986E8B721346}" type="presParOf" srcId="{A13952C6-71E7-427F-A610-07342BAD0829}" destId="{8E822D10-EA6A-4BD5-A5DA-F7790C41EFB2}" srcOrd="8" destOrd="0" presId="urn:microsoft.com/office/officeart/2005/8/layout/process1"/>
    <dgm:cxn modelId="{120C0FF2-166A-41F7-BF7A-B04C39C36E73}" type="presParOf" srcId="{A13952C6-71E7-427F-A610-07342BAD0829}" destId="{265B9469-B084-4647-A012-C3C106077C4F}" srcOrd="9" destOrd="0" presId="urn:microsoft.com/office/officeart/2005/8/layout/process1"/>
    <dgm:cxn modelId="{B5C89F7A-732F-4AA3-9B9B-5E29568B43B8}" type="presParOf" srcId="{265B9469-B084-4647-A012-C3C106077C4F}" destId="{5B2D33EA-727E-4690-847D-C6898850B823}" srcOrd="0" destOrd="0" presId="urn:microsoft.com/office/officeart/2005/8/layout/process1"/>
    <dgm:cxn modelId="{C50E8CFF-8107-4A09-9D4F-5F5B8F0CE824}" type="presParOf" srcId="{A13952C6-71E7-427F-A610-07342BAD0829}" destId="{326A654F-D02D-4B85-8566-B40AF47F7465}" srcOrd="10" destOrd="0" presId="urn:microsoft.com/office/officeart/2005/8/layout/process1"/>
    <dgm:cxn modelId="{E2FA0417-A1EA-4AAF-AD29-2AB26D33C994}" type="presParOf" srcId="{A13952C6-71E7-427F-A610-07342BAD0829}" destId="{AA8AC4F0-7EF6-476F-A769-92A70FE3BCC6}" srcOrd="11" destOrd="0" presId="urn:microsoft.com/office/officeart/2005/8/layout/process1"/>
    <dgm:cxn modelId="{91AD876B-5F66-42B0-A677-3BDE5352B44F}" type="presParOf" srcId="{AA8AC4F0-7EF6-476F-A769-92A70FE3BCC6}" destId="{B9CCC8D5-8E1F-47AC-B884-CACCD3006552}" srcOrd="0" destOrd="0" presId="urn:microsoft.com/office/officeart/2005/8/layout/process1"/>
    <dgm:cxn modelId="{C3C5E503-C5E2-4B8B-94EB-2C71DAED9A1A}" type="presParOf" srcId="{A13952C6-71E7-427F-A610-07342BAD0829}" destId="{FB13041B-5D4C-458E-8D48-3C8059E149A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36C1E-7948-43CB-B5AD-CB8DBCA4F1E8}">
      <dsp:nvSpPr>
        <dsp:cNvPr id="0" name=""/>
        <dsp:cNvSpPr/>
      </dsp:nvSpPr>
      <dsp:spPr>
        <a:xfrm>
          <a:off x="214230" y="1995358"/>
          <a:ext cx="1319338" cy="1079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Literature review</a:t>
          </a:r>
        </a:p>
      </dsp:txBody>
      <dsp:txXfrm>
        <a:off x="245851" y="2026979"/>
        <a:ext cx="1256096" cy="1016380"/>
      </dsp:txXfrm>
    </dsp:sp>
    <dsp:sp modelId="{E3ACE006-682E-4190-8F84-034391F14654}">
      <dsp:nvSpPr>
        <dsp:cNvPr id="0" name=""/>
        <dsp:cNvSpPr/>
      </dsp:nvSpPr>
      <dsp:spPr>
        <a:xfrm rot="39966">
          <a:off x="1686623" y="2496424"/>
          <a:ext cx="324519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6624" y="2516281"/>
        <a:ext cx="294471" cy="60096"/>
      </dsp:txXfrm>
    </dsp:sp>
    <dsp:sp modelId="{F85F8E5A-26AD-464D-BC7B-6A6559BDC21D}">
      <dsp:nvSpPr>
        <dsp:cNvPr id="0" name=""/>
        <dsp:cNvSpPr/>
      </dsp:nvSpPr>
      <dsp:spPr>
        <a:xfrm>
          <a:off x="2145829" y="2020723"/>
          <a:ext cx="1303313" cy="1073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Designing, material selection and manufacturing</a:t>
          </a:r>
        </a:p>
      </dsp:txBody>
      <dsp:txXfrm>
        <a:off x="2177274" y="2052168"/>
        <a:ext cx="1240423" cy="1010730"/>
      </dsp:txXfrm>
    </dsp:sp>
    <dsp:sp modelId="{6155384C-8C7A-404C-A059-3671611CB71E}">
      <dsp:nvSpPr>
        <dsp:cNvPr id="0" name=""/>
        <dsp:cNvSpPr/>
      </dsp:nvSpPr>
      <dsp:spPr>
        <a:xfrm rot="21564028">
          <a:off x="3624399" y="2496856"/>
          <a:ext cx="371586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4400" y="2517045"/>
        <a:ext cx="341538" cy="60096"/>
      </dsp:txXfrm>
    </dsp:sp>
    <dsp:sp modelId="{34AC0340-5BFF-40A3-8A8D-71A06DAE2DBD}">
      <dsp:nvSpPr>
        <dsp:cNvPr id="0" name=""/>
        <dsp:cNvSpPr/>
      </dsp:nvSpPr>
      <dsp:spPr>
        <a:xfrm>
          <a:off x="4150211" y="2020728"/>
          <a:ext cx="1236572" cy="1032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Simulation and analytical analysis</a:t>
          </a:r>
        </a:p>
      </dsp:txBody>
      <dsp:txXfrm>
        <a:off x="4180448" y="2050965"/>
        <a:ext cx="1176098" cy="971887"/>
      </dsp:txXfrm>
    </dsp:sp>
    <dsp:sp modelId="{E64A20ED-1F4D-4E15-A260-ED4AFF789531}">
      <dsp:nvSpPr>
        <dsp:cNvPr id="0" name=""/>
        <dsp:cNvSpPr/>
      </dsp:nvSpPr>
      <dsp:spPr>
        <a:xfrm rot="24339">
          <a:off x="5571034" y="2493893"/>
          <a:ext cx="390631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1034" y="2513819"/>
        <a:ext cx="360583" cy="60096"/>
      </dsp:txXfrm>
    </dsp:sp>
    <dsp:sp modelId="{87FF59E2-B4E0-4DD2-8644-6DC7BD272E47}">
      <dsp:nvSpPr>
        <dsp:cNvPr id="0" name=""/>
        <dsp:cNvSpPr/>
      </dsp:nvSpPr>
      <dsp:spPr>
        <a:xfrm>
          <a:off x="6123805" y="1981198"/>
          <a:ext cx="1269456" cy="1139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Visualization</a:t>
          </a:r>
        </a:p>
      </dsp:txBody>
      <dsp:txXfrm>
        <a:off x="6157183" y="2014576"/>
        <a:ext cx="1202700" cy="1072843"/>
      </dsp:txXfrm>
    </dsp:sp>
    <dsp:sp modelId="{34D71CCB-9305-472C-A2C9-6E131AA54928}">
      <dsp:nvSpPr>
        <dsp:cNvPr id="0" name=""/>
        <dsp:cNvSpPr/>
      </dsp:nvSpPr>
      <dsp:spPr>
        <a:xfrm rot="5346387">
          <a:off x="6551129" y="3504141"/>
          <a:ext cx="446101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5919" y="3509151"/>
        <a:ext cx="416053" cy="60096"/>
      </dsp:txXfrm>
    </dsp:sp>
    <dsp:sp modelId="{8E822D10-EA6A-4BD5-A5DA-F7790C41EFB2}">
      <dsp:nvSpPr>
        <dsp:cNvPr id="0" name=""/>
        <dsp:cNvSpPr/>
      </dsp:nvSpPr>
      <dsp:spPr>
        <a:xfrm>
          <a:off x="6095999" y="3962397"/>
          <a:ext cx="1390933" cy="1400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Instrumentation and experimentation</a:t>
          </a:r>
        </a:p>
      </dsp:txBody>
      <dsp:txXfrm>
        <a:off x="6136738" y="4003136"/>
        <a:ext cx="1309455" cy="1318757"/>
      </dsp:txXfrm>
    </dsp:sp>
    <dsp:sp modelId="{265B9469-B084-4647-A012-C3C106077C4F}">
      <dsp:nvSpPr>
        <dsp:cNvPr id="0" name=""/>
        <dsp:cNvSpPr/>
      </dsp:nvSpPr>
      <dsp:spPr>
        <a:xfrm rot="10743663">
          <a:off x="5579668" y="4629420"/>
          <a:ext cx="350871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609714" y="4649206"/>
        <a:ext cx="320823" cy="60096"/>
      </dsp:txXfrm>
    </dsp:sp>
    <dsp:sp modelId="{326A654F-D02D-4B85-8566-B40AF47F7465}">
      <dsp:nvSpPr>
        <dsp:cNvPr id="0" name=""/>
        <dsp:cNvSpPr/>
      </dsp:nvSpPr>
      <dsp:spPr>
        <a:xfrm>
          <a:off x="4190999" y="3962397"/>
          <a:ext cx="1243067" cy="1465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 comparison</a:t>
          </a:r>
        </a:p>
      </dsp:txBody>
      <dsp:txXfrm>
        <a:off x="4227407" y="3998805"/>
        <a:ext cx="1170251" cy="1392286"/>
      </dsp:txXfrm>
    </dsp:sp>
    <dsp:sp modelId="{AA8AC4F0-7EF6-476F-A769-92A70FE3BCC6}">
      <dsp:nvSpPr>
        <dsp:cNvPr id="0" name=""/>
        <dsp:cNvSpPr/>
      </dsp:nvSpPr>
      <dsp:spPr>
        <a:xfrm rot="10749679">
          <a:off x="3572412" y="4659945"/>
          <a:ext cx="420351" cy="100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02458" y="4679757"/>
        <a:ext cx="390303" cy="60096"/>
      </dsp:txXfrm>
    </dsp:sp>
    <dsp:sp modelId="{FB13041B-5D4C-458E-8D48-3C8059E149A8}">
      <dsp:nvSpPr>
        <dsp:cNvPr id="0" name=""/>
        <dsp:cNvSpPr/>
      </dsp:nvSpPr>
      <dsp:spPr>
        <a:xfrm>
          <a:off x="2209799" y="3962397"/>
          <a:ext cx="1188168" cy="1523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Conclusions and references</a:t>
          </a:r>
        </a:p>
      </dsp:txBody>
      <dsp:txXfrm>
        <a:off x="2244599" y="3997197"/>
        <a:ext cx="1118568" cy="145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4182D-7380-4A58-9ECA-034768ED47A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BA3B-5D21-4A1F-BD21-A060A84B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BBA3B-5D21-4A1F-BD21-A060A84B5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BA3B-5D21-4A1F-BD21-A060A84B5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BBA3B-5D21-4A1F-BD21-A060A84B5C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B6F18-2AD3-4C38-A506-98F9A496314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FB31-50CA-46FF-B375-A3B54675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>
            <a:spLocks noGrp="1"/>
          </p:cNvSpPr>
          <p:nvPr>
            <p:ph type="subTitle" idx="4294967295"/>
          </p:nvPr>
        </p:nvSpPr>
        <p:spPr>
          <a:xfrm>
            <a:off x="989012" y="304800"/>
            <a:ext cx="9874250" cy="6248400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800" dirty="0"/>
          </a:p>
          <a:p>
            <a:pPr marL="0" indent="0" algn="ctr">
              <a:buNone/>
            </a:pPr>
            <a:endParaRPr lang="en-US" sz="3300" dirty="0"/>
          </a:p>
          <a:p>
            <a:pPr marL="0" indent="0" algn="ctr">
              <a:buNone/>
            </a:pPr>
            <a:endParaRPr lang="en-US" sz="3300" dirty="0"/>
          </a:p>
          <a:p>
            <a:pPr marL="0" indent="0" algn="ctr">
              <a:buNone/>
            </a:pPr>
            <a:endParaRPr lang="en-US" sz="3300" dirty="0"/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  <a:latin typeface="+mj-lt"/>
              </a:rPr>
              <a:t>TRIBHUVAN UNIVERSITY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  <a:latin typeface="+mj-lt"/>
              </a:rPr>
              <a:t>INSTITUTE OF ENGINEERING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  <a:latin typeface="+mj-lt"/>
              </a:rPr>
              <a:t>CENTRAL CAMPUS PULCHOWK</a:t>
            </a:r>
          </a:p>
          <a:p>
            <a:pPr marL="0" indent="0" algn="ctr">
              <a:buNone/>
            </a:pPr>
            <a:endParaRPr lang="en-US" sz="3300" dirty="0">
              <a:solidFill>
                <a:schemeClr val="tx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  <a:latin typeface="+mj-lt"/>
              </a:rPr>
              <a:t>DEVELOPMENT OF FLOW VISIUALIZATION AND INSTRUMENTATION SYSTEMS FOR OPEN CIRCUIT SUBSONIC WIND TUNNEL AND </a:t>
            </a:r>
            <a:r>
              <a:rPr lang="en-US" sz="3300" dirty="0">
                <a:latin typeface="+mj-lt"/>
              </a:rPr>
              <a:t>THEIR</a:t>
            </a:r>
            <a:r>
              <a:rPr lang="en-US" sz="3300" dirty="0">
                <a:solidFill>
                  <a:schemeClr val="tx1"/>
                </a:solidFill>
                <a:latin typeface="+mj-lt"/>
              </a:rPr>
              <a:t> VALIDATION WITH EXPERIMENTS ON NACA 0012 AIRFOIL</a:t>
            </a:r>
          </a:p>
          <a:p>
            <a:pPr marL="0" indent="0" algn="ctr">
              <a:buNone/>
            </a:pPr>
            <a:endParaRPr lang="en-US" sz="33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</a:rPr>
              <a:t>Presented by</a:t>
            </a:r>
          </a:p>
          <a:p>
            <a:pPr marL="0" indent="0" algn="ctr">
              <a:buNone/>
            </a:pPr>
            <a:r>
              <a:rPr lang="en-US" sz="3300" dirty="0" err="1">
                <a:solidFill>
                  <a:schemeClr val="tx1"/>
                </a:solidFill>
              </a:rPr>
              <a:t>Yubraj</a:t>
            </a:r>
            <a:r>
              <a:rPr lang="en-US" sz="3300" dirty="0">
                <a:solidFill>
                  <a:schemeClr val="tx1"/>
                </a:solidFill>
              </a:rPr>
              <a:t> Kawar (072/BME/647)</a:t>
            </a:r>
          </a:p>
          <a:p>
            <a:pPr marL="0" indent="0" algn="ctr">
              <a:buNone/>
            </a:pPr>
            <a:r>
              <a:rPr lang="en-US" sz="3300" dirty="0" err="1">
                <a:solidFill>
                  <a:schemeClr val="tx1"/>
                </a:solidFill>
              </a:rPr>
              <a:t>Yugal</a:t>
            </a:r>
            <a:r>
              <a:rPr lang="en-US" sz="3300" dirty="0">
                <a:solidFill>
                  <a:schemeClr val="tx1"/>
                </a:solidFill>
              </a:rPr>
              <a:t> Krishna Shrestha (072/BME/648)</a:t>
            </a:r>
          </a:p>
          <a:p>
            <a:pPr marL="0" indent="0" algn="ctr">
              <a:buNone/>
            </a:pPr>
            <a:r>
              <a:rPr lang="en-US" sz="3300" dirty="0" err="1">
                <a:solidFill>
                  <a:schemeClr val="tx1"/>
                </a:solidFill>
              </a:rPr>
              <a:t>Saman</a:t>
            </a:r>
            <a:r>
              <a:rPr lang="en-US" sz="3300" dirty="0">
                <a:solidFill>
                  <a:schemeClr val="tx1"/>
                </a:solidFill>
              </a:rPr>
              <a:t> </a:t>
            </a:r>
            <a:r>
              <a:rPr lang="en-US" sz="3300" dirty="0" err="1">
                <a:solidFill>
                  <a:schemeClr val="tx1"/>
                </a:solidFill>
              </a:rPr>
              <a:t>Dhakal</a:t>
            </a:r>
            <a:r>
              <a:rPr lang="en-US" sz="3300" dirty="0">
                <a:solidFill>
                  <a:schemeClr val="tx1"/>
                </a:solidFill>
              </a:rPr>
              <a:t> (072/BME/651)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</a:rPr>
              <a:t>  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</a:rPr>
              <a:t>Presentation on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</a:rPr>
              <a:t>Final year project </a:t>
            </a:r>
          </a:p>
          <a:p>
            <a:pPr marL="0" indent="0" algn="ctr">
              <a:buNone/>
            </a:pPr>
            <a:r>
              <a:rPr lang="en-US" sz="3300" dirty="0">
                <a:solidFill>
                  <a:schemeClr val="tx1"/>
                </a:solidFill>
              </a:rPr>
              <a:t>JULY 2019</a:t>
            </a: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9352"/>
            <a:ext cx="1930293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9366-34AF-4E72-89CB-9B1C88BE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2286000"/>
            <a:ext cx="10969943" cy="114300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Setup</a:t>
            </a:r>
          </a:p>
        </p:txBody>
      </p:sp>
    </p:spTree>
    <p:extLst>
      <p:ext uri="{BB962C8B-B14F-4D97-AF65-F5344CB8AC3E}">
        <p14:creationId xmlns:p14="http://schemas.microsoft.com/office/powerpoint/2010/main" val="4867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3C7FE-45C1-4D08-B350-C6F102C10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85285"/>
            <a:ext cx="7563906" cy="6487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60346B-A2A1-4D3A-A078-1BC50F5CE22A}"/>
              </a:ext>
            </a:extLst>
          </p:cNvPr>
          <p:cNvCxnSpPr>
            <a:cxnSpLocks/>
          </p:cNvCxnSpPr>
          <p:nvPr/>
        </p:nvCxnSpPr>
        <p:spPr>
          <a:xfrm flipV="1">
            <a:off x="8570913" y="533400"/>
            <a:ext cx="0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49AEBE-817D-43E7-94D1-A3442680A251}"/>
              </a:ext>
            </a:extLst>
          </p:cNvPr>
          <p:cNvCxnSpPr>
            <a:cxnSpLocks/>
          </p:cNvCxnSpPr>
          <p:nvPr/>
        </p:nvCxnSpPr>
        <p:spPr>
          <a:xfrm flipV="1">
            <a:off x="5789612" y="1141899"/>
            <a:ext cx="0" cy="8393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01944-6ED6-43A0-B80C-02D497BF3892}"/>
              </a:ext>
            </a:extLst>
          </p:cNvPr>
          <p:cNvSpPr txBox="1"/>
          <p:nvPr/>
        </p:nvSpPr>
        <p:spPr>
          <a:xfrm>
            <a:off x="7808913" y="2132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Wing 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72200-E569-46C6-9A12-ED8780320DB8}"/>
              </a:ext>
            </a:extLst>
          </p:cNvPr>
          <p:cNvSpPr txBox="1"/>
          <p:nvPr/>
        </p:nvSpPr>
        <p:spPr>
          <a:xfrm>
            <a:off x="8015489" y="1972057"/>
            <a:ext cx="1828800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Angle indicator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1171E-41DF-43DC-B1A8-65D07003299B}"/>
              </a:ext>
            </a:extLst>
          </p:cNvPr>
          <p:cNvCxnSpPr>
            <a:cxnSpLocks/>
          </p:cNvCxnSpPr>
          <p:nvPr/>
        </p:nvCxnSpPr>
        <p:spPr>
          <a:xfrm>
            <a:off x="7161182" y="2166248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6024A-693E-43CD-96D2-113B06BF3958}"/>
              </a:ext>
            </a:extLst>
          </p:cNvPr>
          <p:cNvCxnSpPr>
            <a:cxnSpLocks/>
          </p:cNvCxnSpPr>
          <p:nvPr/>
        </p:nvCxnSpPr>
        <p:spPr>
          <a:xfrm>
            <a:off x="5180012" y="4419600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9C3CD-3FEA-4360-B457-EFA2B0333A73}"/>
              </a:ext>
            </a:extLst>
          </p:cNvPr>
          <p:cNvCxnSpPr>
            <a:cxnSpLocks/>
          </p:cNvCxnSpPr>
          <p:nvPr/>
        </p:nvCxnSpPr>
        <p:spPr>
          <a:xfrm>
            <a:off x="4564055" y="3200400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FD363-A059-4E98-96F3-00CF6D8E6412}"/>
              </a:ext>
            </a:extLst>
          </p:cNvPr>
          <p:cNvCxnSpPr>
            <a:cxnSpLocks/>
          </p:cNvCxnSpPr>
          <p:nvPr/>
        </p:nvCxnSpPr>
        <p:spPr>
          <a:xfrm flipV="1">
            <a:off x="4570412" y="1981200"/>
            <a:ext cx="0" cy="762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7A388-6AD4-443A-A0F4-20AF487C2AD1}"/>
              </a:ext>
            </a:extLst>
          </p:cNvPr>
          <p:cNvCxnSpPr>
            <a:cxnSpLocks/>
          </p:cNvCxnSpPr>
          <p:nvPr/>
        </p:nvCxnSpPr>
        <p:spPr>
          <a:xfrm flipV="1">
            <a:off x="6573577" y="685800"/>
            <a:ext cx="0" cy="9622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13E833-9420-483B-A529-CF73490BF442}"/>
              </a:ext>
            </a:extLst>
          </p:cNvPr>
          <p:cNvSpPr txBox="1"/>
          <p:nvPr/>
        </p:nvSpPr>
        <p:spPr>
          <a:xfrm>
            <a:off x="6170611" y="381000"/>
            <a:ext cx="144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Wing holder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DA9C2C-A0A0-403E-AF54-F19763C6F582}"/>
              </a:ext>
            </a:extLst>
          </p:cNvPr>
          <p:cNvSpPr txBox="1"/>
          <p:nvPr/>
        </p:nvSpPr>
        <p:spPr>
          <a:xfrm>
            <a:off x="3692686" y="1634991"/>
            <a:ext cx="161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Drag Load cell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7D519-9C90-4DF0-822F-FCA3AB8F24A0}"/>
              </a:ext>
            </a:extLst>
          </p:cNvPr>
          <p:cNvSpPr txBox="1"/>
          <p:nvPr/>
        </p:nvSpPr>
        <p:spPr>
          <a:xfrm>
            <a:off x="5021255" y="829842"/>
            <a:ext cx="158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Drag Load cell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D14DEA-4994-485C-81E0-D3A2100C7008}"/>
              </a:ext>
            </a:extLst>
          </p:cNvPr>
          <p:cNvSpPr txBox="1"/>
          <p:nvPr/>
        </p:nvSpPr>
        <p:spPr>
          <a:xfrm>
            <a:off x="8439553" y="5149334"/>
            <a:ext cx="161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for setup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42D61-4BB1-4E07-9252-CFDFDFAC4DD3}"/>
              </a:ext>
            </a:extLst>
          </p:cNvPr>
          <p:cNvSpPr txBox="1"/>
          <p:nvPr/>
        </p:nvSpPr>
        <p:spPr>
          <a:xfrm>
            <a:off x="6062794" y="4202668"/>
            <a:ext cx="21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Rectangular 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531DB2-068C-4B35-A62B-5DBDC765ACF1}"/>
              </a:ext>
            </a:extLst>
          </p:cNvPr>
          <p:cNvSpPr txBox="1"/>
          <p:nvPr/>
        </p:nvSpPr>
        <p:spPr>
          <a:xfrm>
            <a:off x="5456503" y="3022414"/>
            <a:ext cx="125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Fastener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6D92DA-9564-4AB6-ADFA-431497CF5F64}"/>
              </a:ext>
            </a:extLst>
          </p:cNvPr>
          <p:cNvCxnSpPr>
            <a:cxnSpLocks/>
          </p:cNvCxnSpPr>
          <p:nvPr/>
        </p:nvCxnSpPr>
        <p:spPr>
          <a:xfrm>
            <a:off x="7558289" y="5334000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8EAD89-815D-42EB-84D4-415AE22D1E5D}"/>
              </a:ext>
            </a:extLst>
          </p:cNvPr>
          <p:cNvSpPr txBox="1"/>
          <p:nvPr/>
        </p:nvSpPr>
        <p:spPr>
          <a:xfrm>
            <a:off x="4047065" y="-185019"/>
            <a:ext cx="394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Mounting setup</a:t>
            </a:r>
          </a:p>
        </p:txBody>
      </p:sp>
    </p:spTree>
    <p:extLst>
      <p:ext uri="{BB962C8B-B14F-4D97-AF65-F5344CB8AC3E}">
        <p14:creationId xmlns:p14="http://schemas.microsoft.com/office/powerpoint/2010/main" val="328096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Main features of Mounting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Allows for 360° rotation of test model.</a:t>
            </a:r>
          </a:p>
          <a:p>
            <a:r>
              <a:rPr lang="en-US" dirty="0"/>
              <a:t>Provides tolerances in X, Y and, Z direction during assembly.</a:t>
            </a:r>
          </a:p>
          <a:p>
            <a:r>
              <a:rPr lang="en-US" dirty="0"/>
              <a:t>CG lies in the rotation axis of wing so the moment due to self weight disappears.</a:t>
            </a:r>
          </a:p>
          <a:p>
            <a:r>
              <a:rPr lang="en-US" dirty="0"/>
              <a:t>Least count can be changed according to necessity.</a:t>
            </a:r>
          </a:p>
        </p:txBody>
      </p:sp>
    </p:spTree>
    <p:extLst>
      <p:ext uri="{BB962C8B-B14F-4D97-AF65-F5344CB8AC3E}">
        <p14:creationId xmlns:p14="http://schemas.microsoft.com/office/powerpoint/2010/main" val="9522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168A-1AAA-47DE-87EA-ABC294F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Criteria for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B52-21DC-41FE-BB55-9477AF4B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5781" cy="1450757"/>
          </a:xfrm>
        </p:spPr>
        <p:txBody>
          <a:bodyPr/>
          <a:lstStyle/>
          <a:p>
            <a:r>
              <a:rPr lang="en-US" dirty="0"/>
              <a:t>Material selection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231990"/>
              </p:ext>
            </p:extLst>
          </p:nvPr>
        </p:nvGraphicFramePr>
        <p:xfrm>
          <a:off x="2055812" y="1752600"/>
          <a:ext cx="7772401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S.N.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Components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Materials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cells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Aluminum alloy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Wing section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Wing section holder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Wing holder supporter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Beam for holding setup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Iron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 for holding setup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Iron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1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9420-81BB-4DC2-9149-E1F78E6F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C7C0-AD23-4B8E-9B9F-ED5B07AE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845733"/>
            <a:ext cx="10055781" cy="446628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Smoke visualization 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Smoke liberated from chemical reaction was introduced into the wind tunnel by virtue of suction of the fans of the wind tunnel itself.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9578-5244-48F8-890B-96C6672A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8DFE-E9DC-41EB-A31F-F57A8BE7574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6F1F2-35E4-4156-BD11-756A315C1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17" y="3800020"/>
            <a:ext cx="5882791" cy="18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FB01-04E3-46C8-ACAB-CFA7054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				</a:t>
            </a:r>
            <a:r>
              <a:rPr lang="en-US" sz="36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2062-B54B-47AA-907D-8FA71E4A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Generation of smoke by help of chemicals.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chemicals used for generation of smoke are potassium nitrate and table sugar. The reaction takes place as follows: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2400" dirty="0"/>
              <a:t>With excess of sugar,</a:t>
            </a:r>
            <a:endParaRPr lang="en-US" sz="2400" b="1" dirty="0"/>
          </a:p>
          <a:p>
            <a:pPr lvl="1"/>
            <a:r>
              <a:rPr lang="en-US" sz="2000" dirty="0"/>
              <a:t>5C</a:t>
            </a:r>
            <a:r>
              <a:rPr lang="en-US" sz="2000" baseline="-25000" dirty="0"/>
              <a:t>12</a:t>
            </a:r>
            <a:r>
              <a:rPr lang="en-US" sz="2000" dirty="0"/>
              <a:t>H</a:t>
            </a:r>
            <a:r>
              <a:rPr lang="en-US" sz="2000" baseline="-25000" dirty="0"/>
              <a:t>22</a:t>
            </a:r>
            <a:r>
              <a:rPr lang="en-US" sz="2000" dirty="0"/>
              <a:t>O</a:t>
            </a:r>
            <a:r>
              <a:rPr lang="en-US" sz="2000" baseline="-25000" dirty="0"/>
              <a:t>11</a:t>
            </a:r>
            <a:r>
              <a:rPr lang="en-US" sz="2000" dirty="0"/>
              <a:t> + 48KNO</a:t>
            </a:r>
            <a:r>
              <a:rPr lang="en-US" sz="2000" baseline="-25000" dirty="0"/>
              <a:t>3</a:t>
            </a:r>
            <a:r>
              <a:rPr lang="en-US" sz="2000" dirty="0"/>
              <a:t> = 24K</a:t>
            </a:r>
            <a:r>
              <a:rPr lang="en-US" sz="2000" baseline="-25000" dirty="0"/>
              <a:t>2</a:t>
            </a:r>
            <a:r>
              <a:rPr lang="en-US" sz="2000" dirty="0"/>
              <a:t>CO</a:t>
            </a:r>
            <a:r>
              <a:rPr lang="en-US" sz="2000" baseline="-25000" dirty="0"/>
              <a:t>3</a:t>
            </a:r>
            <a:r>
              <a:rPr lang="en-US" sz="2000" dirty="0"/>
              <a:t> + 36CO</a:t>
            </a:r>
            <a:r>
              <a:rPr lang="en-US" sz="2000" baseline="-25000" dirty="0"/>
              <a:t>2</a:t>
            </a:r>
            <a:r>
              <a:rPr lang="en-US" sz="2000" dirty="0"/>
              <a:t> + 55H</a:t>
            </a:r>
            <a:r>
              <a:rPr lang="en-US" sz="2000" baseline="-25000" dirty="0"/>
              <a:t>2</a:t>
            </a:r>
            <a:r>
              <a:rPr lang="en-US" sz="2000" dirty="0"/>
              <a:t>O + 24N</a:t>
            </a:r>
            <a:r>
              <a:rPr lang="en-US" sz="2000" baseline="-25000" dirty="0"/>
              <a:t>2</a:t>
            </a:r>
          </a:p>
          <a:p>
            <a:pPr marL="457200" lvl="1" indent="0">
              <a:buNone/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400" dirty="0"/>
              <a:t>With excess of potassium nitrate,</a:t>
            </a:r>
            <a:endParaRPr lang="en-US" sz="2400" b="1" dirty="0"/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12</a:t>
            </a:r>
            <a:r>
              <a:rPr lang="en-US" sz="2000" dirty="0"/>
              <a:t>H</a:t>
            </a:r>
            <a:r>
              <a:rPr lang="en-US" sz="2000" baseline="-25000" dirty="0"/>
              <a:t>22</a:t>
            </a:r>
            <a:r>
              <a:rPr lang="en-US" sz="2000" dirty="0"/>
              <a:t>O</a:t>
            </a:r>
            <a:r>
              <a:rPr lang="en-US" sz="2000" baseline="-25000" dirty="0"/>
              <a:t>11</a:t>
            </a:r>
            <a:r>
              <a:rPr lang="en-US" sz="2000" dirty="0"/>
              <a:t> + 24KNO</a:t>
            </a:r>
            <a:r>
              <a:rPr lang="en-US" sz="2000" baseline="-25000" dirty="0"/>
              <a:t>3</a:t>
            </a:r>
            <a:r>
              <a:rPr lang="en-US" sz="2000" dirty="0"/>
              <a:t> = 24KNO</a:t>
            </a:r>
            <a:r>
              <a:rPr lang="en-US" sz="2000" baseline="-25000" dirty="0"/>
              <a:t>2 </a:t>
            </a:r>
            <a:r>
              <a:rPr lang="en-US" sz="2000" dirty="0"/>
              <a:t>+ 12CO</a:t>
            </a:r>
            <a:r>
              <a:rPr lang="en-US" sz="2000" baseline="-25000" dirty="0"/>
              <a:t>2 </a:t>
            </a:r>
            <a:r>
              <a:rPr lang="en-US" sz="2000" dirty="0"/>
              <a:t>+ 11H</a:t>
            </a:r>
            <a:r>
              <a:rPr lang="en-US" sz="2000" baseline="-25000" dirty="0"/>
              <a:t>2</a:t>
            </a:r>
            <a:r>
              <a:rPr lang="en-US" sz="2000" dirty="0"/>
              <a:t>O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B448-DD07-4318-8F17-EA10941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8DFE-E9DC-41EB-A31F-F57A8BE75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FB01-04E3-46C8-ACAB-CFA7054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				</a:t>
            </a:r>
            <a:r>
              <a:rPr lang="en-US" sz="36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2062-B54B-47AA-907D-8FA71E4A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Mangal"/>
              </a:rPr>
              <a:t>Flow visualization using commercial system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Smoke fluid which was heated inside the smoke generator to produce the smoke.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50mW laser sheet with the wavelength of 515-532 nm was used for the planar flow visualization.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Mid-plane of the wing section was chosen arbitrarily to observe the flow pattern over the wing section at different angles of attack.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images were captured using a 12MP camera embedded in iPhone 6s.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B448-DD07-4318-8F17-EA10941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8DFE-E9DC-41EB-A31F-F57A8BE75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600200"/>
            <a:ext cx="853439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1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97026"/>
            <a:ext cx="527367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600200"/>
            <a:ext cx="5273675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6812" y="5105400"/>
            <a:ext cx="17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Smoke generator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4587" y="50292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515-532 nm laser</a:t>
            </a:r>
          </a:p>
        </p:txBody>
      </p:sp>
    </p:spTree>
    <p:extLst>
      <p:ext uri="{BB962C8B-B14F-4D97-AF65-F5344CB8AC3E}">
        <p14:creationId xmlns:p14="http://schemas.microsoft.com/office/powerpoint/2010/main" val="276571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0"/>
            <a:ext cx="10055781" cy="1450757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OUTLINE</a:t>
            </a:r>
            <a:r>
              <a:rPr lang="en-US" sz="4900" dirty="0"/>
              <a:t> OF THE PRESENTATION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752600"/>
            <a:ext cx="10969943" cy="4953000"/>
          </a:xfrm>
        </p:spPr>
        <p:txBody>
          <a:bodyPr>
            <a:normAutofit fontScale="32500" lnSpcReduction="20000"/>
          </a:bodyPr>
          <a:lstStyle/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Introduction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Project Objectives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Methodology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Flow visualization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Simulation 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Instrumentation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Experimentation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Comparison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Future works and recommendations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conclusions</a:t>
            </a:r>
          </a:p>
          <a:p>
            <a:pPr marL="91440" lvl="0" indent="-91440" defTabSz="91440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5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8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load cell wheat stone brid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95400"/>
            <a:ext cx="4876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5613" y="5556161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Wheatstone bridge configuration of load cell (Source: </a:t>
            </a:r>
            <a:r>
              <a:rPr lang="en-US" dirty="0" err="1"/>
              <a:t>Libretext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809" y="1434282"/>
            <a:ext cx="3979605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5011" y="5534037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cells  used in the setup</a:t>
            </a:r>
          </a:p>
        </p:txBody>
      </p:sp>
    </p:spTree>
    <p:extLst>
      <p:ext uri="{BB962C8B-B14F-4D97-AF65-F5344CB8AC3E}">
        <p14:creationId xmlns:p14="http://schemas.microsoft.com/office/powerpoint/2010/main" val="379507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INSTRUMENTATION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812" y="152400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1812" y="1602658"/>
            <a:ext cx="10969943" cy="4525963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Calibration of load cell for lift</a:t>
            </a:r>
          </a:p>
          <a:p>
            <a:r>
              <a:rPr lang="en-US" sz="2800" dirty="0"/>
              <a:t>Five-point calibration was carried out </a:t>
            </a:r>
          </a:p>
          <a:p>
            <a:r>
              <a:rPr lang="en-US" sz="2800" dirty="0"/>
              <a:t>The sample data were recorded at the rate of 1000 per second for at least 20 seconds for each weight.</a:t>
            </a:r>
          </a:p>
          <a:p>
            <a:r>
              <a:rPr lang="en-US" sz="2800" dirty="0"/>
              <a:t>The weights were plotted against the mean of these samples taken in the first 20 seconds.</a:t>
            </a:r>
          </a:p>
          <a:p>
            <a:r>
              <a:rPr lang="en-US" sz="2800" dirty="0"/>
              <a:t>Calibration constant, standard deviation  for each weight, and R-squared value of the weight-voltage curve was determined using Excel.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8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calibration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19910"/>
              </p:ext>
            </p:extLst>
          </p:nvPr>
        </p:nvGraphicFramePr>
        <p:xfrm>
          <a:off x="608012" y="1828800"/>
          <a:ext cx="3657600" cy="3222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Known weights (N)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Voltage (Volts)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Standard deviation (V)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1.46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0.055563072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0.996696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0.05440951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2.003202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0.053967849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3.0171636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0.055333542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4.1570856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0.053015485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5.1552531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0.056964915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142266" marR="142266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2EB823A-4A1C-403E-A1EB-0FACCFCDE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241520"/>
              </p:ext>
            </p:extLst>
          </p:nvPr>
        </p:nvGraphicFramePr>
        <p:xfrm>
          <a:off x="4570412" y="1371600"/>
          <a:ext cx="7239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3941" y="5259822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calibration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212" y="6114420"/>
            <a:ext cx="19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Lift calibration plot</a:t>
            </a:r>
          </a:p>
        </p:txBody>
      </p:sp>
    </p:spTree>
    <p:extLst>
      <p:ext uri="{BB962C8B-B14F-4D97-AF65-F5344CB8AC3E}">
        <p14:creationId xmlns:p14="http://schemas.microsoft.com/office/powerpoint/2010/main" val="373915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calibration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/>
                <a:ea typeface="Calibri"/>
                <a:cs typeface="Mangal"/>
              </a:rPr>
              <a:t>The calibration constant for lift was -5.7964 N/V.</a:t>
            </a:r>
          </a:p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value was 0.9983.</a:t>
            </a:r>
          </a:p>
          <a:p>
            <a:r>
              <a:rPr lang="en-US" dirty="0"/>
              <a:t>99.83% of the data are accurately predicted by the least-squares regression line (the dotted line).</a:t>
            </a:r>
          </a:p>
          <a:p>
            <a:r>
              <a:rPr lang="en-US" dirty="0"/>
              <a:t>The load cell exhibits a linear behavior in its operating range.</a:t>
            </a:r>
          </a:p>
        </p:txBody>
      </p:sp>
    </p:spTree>
    <p:extLst>
      <p:ext uri="{BB962C8B-B14F-4D97-AF65-F5344CB8AC3E}">
        <p14:creationId xmlns:p14="http://schemas.microsoft.com/office/powerpoint/2010/main" val="338725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INSTRUMENTATION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2812" y="152400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1812" y="1602658"/>
            <a:ext cx="10969943" cy="4525963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Calibration of load cell for drag</a:t>
            </a:r>
          </a:p>
          <a:p>
            <a:r>
              <a:rPr lang="en-US" sz="2800" dirty="0"/>
              <a:t>Done similarly as lift load cell.</a:t>
            </a:r>
          </a:p>
          <a:p>
            <a:r>
              <a:rPr lang="en-US" sz="2800" dirty="0"/>
              <a:t>Five-point calibration was carried out. </a:t>
            </a:r>
          </a:p>
          <a:p>
            <a:r>
              <a:rPr lang="en-US" sz="2800" dirty="0"/>
              <a:t>The sample data were recorded at the rate of 1000 per second for at least 20 seconds for each weight.</a:t>
            </a:r>
          </a:p>
          <a:p>
            <a:r>
              <a:rPr lang="en-US" sz="2800" dirty="0"/>
              <a:t>The weights were plotted against the mean of these samples taken in the first 20 seconds by DAQ.</a:t>
            </a:r>
          </a:p>
          <a:p>
            <a:r>
              <a:rPr lang="en-US" sz="2800" dirty="0"/>
              <a:t>Calibration constant, standard deviation  for each weight, and R-squared value of the weight-voltage curve was determined using Excel.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5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calibration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56541"/>
              </p:ext>
            </p:extLst>
          </p:nvPr>
        </p:nvGraphicFramePr>
        <p:xfrm>
          <a:off x="608012" y="2514600"/>
          <a:ext cx="3831526" cy="2165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Known weights (N)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Voltage (Volts)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 deviation (V)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1.13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0.050163571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0.996696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0.058484209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2.003202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0.050079413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3.0171636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0.049518299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4.1570856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0.050162443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5.1552531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0.04645669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4302BF-090D-4572-8B6D-414D70A5E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13322"/>
              </p:ext>
            </p:extLst>
          </p:nvPr>
        </p:nvGraphicFramePr>
        <p:xfrm>
          <a:off x="4951412" y="1600200"/>
          <a:ext cx="6705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1012" y="495300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calibration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3612" y="6292334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calibration plot</a:t>
            </a:r>
          </a:p>
        </p:txBody>
      </p:sp>
    </p:spTree>
    <p:extLst>
      <p:ext uri="{BB962C8B-B14F-4D97-AF65-F5344CB8AC3E}">
        <p14:creationId xmlns:p14="http://schemas.microsoft.com/office/powerpoint/2010/main" val="44523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calibration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calibration constant for drag was -5.9874 N/V.</a:t>
            </a:r>
          </a:p>
          <a:p>
            <a:r>
              <a:rPr lang="en-US" dirty="0"/>
              <a:t>99.99% of the data are accurately predicted by the least-squares regression line.</a:t>
            </a:r>
          </a:p>
          <a:p>
            <a:r>
              <a:rPr lang="en-US" dirty="0"/>
              <a:t>The load cell exhibits a linear behavior in its operating range.</a:t>
            </a:r>
          </a:p>
          <a:p>
            <a:r>
              <a:rPr lang="en-US" dirty="0"/>
              <a:t>The operating range being 0–1 kg.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7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0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94" y="1592622"/>
            <a:ext cx="1869213" cy="4070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2616" y="5732252"/>
            <a:ext cx="246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acquisition process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602686"/>
            <a:ext cx="5274310" cy="363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9258" y="5732252"/>
            <a:ext cx="423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diagram for data acquisition process</a:t>
            </a:r>
          </a:p>
        </p:txBody>
      </p:sp>
    </p:spTree>
    <p:extLst>
      <p:ext uri="{BB962C8B-B14F-4D97-AF65-F5344CB8AC3E}">
        <p14:creationId xmlns:p14="http://schemas.microsoft.com/office/powerpoint/2010/main" val="36413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57200"/>
            <a:ext cx="10055781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Wind tunnel </a:t>
            </a:r>
          </a:p>
          <a:p>
            <a:pPr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Flow visualization</a:t>
            </a: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Instrumentation</a:t>
            </a: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Simulation</a:t>
            </a: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Experimentation</a:t>
            </a: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Comparison</a:t>
            </a: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lnSpc>
                <a:spcPct val="15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8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0"/>
            <a:ext cx="10055781" cy="1161196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828800"/>
            <a:ext cx="10868369" cy="4648200"/>
          </a:xfrm>
        </p:spPr>
        <p:txBody>
          <a:bodyPr>
            <a:normAutofit fontScale="92500" lnSpcReduction="20000"/>
          </a:bodyPr>
          <a:lstStyle/>
          <a:p>
            <a:pPr marL="82286" indent="0">
              <a:buNone/>
            </a:pPr>
            <a:r>
              <a:rPr lang="en-US" sz="3000" dirty="0"/>
              <a:t>Main objective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To develop proper flow visualization and instrumentation techniques for open circuit subsonic wind tunnel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3000" dirty="0"/>
              <a:t> Specific objectives</a:t>
            </a:r>
          </a:p>
          <a:p>
            <a:pPr marL="0" indent="0" algn="just">
              <a:buNone/>
            </a:pPr>
            <a:r>
              <a:rPr lang="en-US" sz="2600" dirty="0"/>
              <a:t> a) To design and fabricate the system for mounting wing section into an open circuit     wind tunnel test section.</a:t>
            </a:r>
          </a:p>
          <a:p>
            <a:pPr marL="0" indent="0">
              <a:buNone/>
            </a:pPr>
            <a:r>
              <a:rPr lang="en-US" sz="2600" dirty="0"/>
              <a:t>b) To setup an instrumentation system for acquiring real-time lift and drag forces from the wing section. </a:t>
            </a:r>
          </a:p>
          <a:p>
            <a:pPr marL="0" indent="0">
              <a:buNone/>
            </a:pPr>
            <a:r>
              <a:rPr lang="en-US" sz="2600" dirty="0"/>
              <a:t>c) To develop a technique for flow visualization over the wing section.</a:t>
            </a:r>
          </a:p>
          <a:p>
            <a:pPr marL="0" indent="0">
              <a:buNone/>
            </a:pPr>
            <a:r>
              <a:rPr lang="en-US" sz="2600" dirty="0"/>
              <a:t>d) To compare the numerical data obtained from experiment with computationally simulated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4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457200"/>
            <a:ext cx="10055781" cy="145075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5780178"/>
              </p:ext>
            </p:extLst>
          </p:nvPr>
        </p:nvGraphicFramePr>
        <p:xfrm>
          <a:off x="1446212" y="304800"/>
          <a:ext cx="9930342" cy="583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2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7200"/>
            <a:ext cx="10055781" cy="1450757"/>
          </a:xfrm>
        </p:spPr>
        <p:txBody>
          <a:bodyPr/>
          <a:lstStyle/>
          <a:p>
            <a:r>
              <a:rPr lang="en-US" dirty="0"/>
              <a:t>WIND TUNNEL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 defTabSz="91440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Dimensioning  and production of a 3D design of wind tunnel in a CAD software.</a:t>
            </a:r>
          </a:p>
          <a:p>
            <a:pPr marL="91440" lvl="0" indent="-91440" defTabSz="91440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Measurement of airspeed in the wind tunnel. </a:t>
            </a:r>
          </a:p>
          <a:p>
            <a:pPr marL="91440" lvl="0" indent="-91440" defTabSz="91440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Design and fabrication of setup of mountings.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C5E9-AB05-43C4-9751-3CD8CE81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423006"/>
            <a:ext cx="10055781" cy="1480052"/>
          </a:xfrm>
        </p:spPr>
        <p:txBody>
          <a:bodyPr/>
          <a:lstStyle/>
          <a:p>
            <a:r>
              <a:rPr lang="en-US" dirty="0"/>
              <a:t>WIND TUNNEL						</a:t>
            </a:r>
            <a:r>
              <a:rPr lang="en-US" sz="32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BC8-36AC-45AC-98CA-03B0BE1E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845734"/>
            <a:ext cx="10215759" cy="447516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Picture of wind tunnel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9E086-D0B6-4CEC-9F01-EEDCA1BE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8DFE-E9DC-41EB-A31F-F57A8BE7574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FCC09-8D7F-4DF7-8B04-F04B13FD03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1876235"/>
            <a:ext cx="10215758" cy="388777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351212" y="4191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13612" y="4038600"/>
            <a:ext cx="0" cy="126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52012" y="4343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8524" y="5301734"/>
            <a:ext cx="9262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Diffuser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0212" y="5364348"/>
            <a:ext cx="12852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0073" y="5354823"/>
            <a:ext cx="12838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Contraction</a:t>
            </a:r>
          </a:p>
        </p:txBody>
      </p:sp>
    </p:spTree>
    <p:extLst>
      <p:ext uri="{BB962C8B-B14F-4D97-AF65-F5344CB8AC3E}">
        <p14:creationId xmlns:p14="http://schemas.microsoft.com/office/powerpoint/2010/main" val="71574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C5E9-AB05-43C4-9751-3CD8CE81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457200"/>
            <a:ext cx="10055781" cy="1450757"/>
          </a:xfrm>
        </p:spPr>
        <p:txBody>
          <a:bodyPr/>
          <a:lstStyle/>
          <a:p>
            <a:r>
              <a:rPr lang="en-US" dirty="0"/>
              <a:t>WIND TUNNEL					</a:t>
            </a:r>
            <a:r>
              <a:rPr lang="en-US" sz="3200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320C75-51FD-4225-B7F5-05D6FA58BA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0382530"/>
              </p:ext>
            </p:extLst>
          </p:nvPr>
        </p:nvGraphicFramePr>
        <p:xfrm>
          <a:off x="1035098" y="1845735"/>
          <a:ext cx="5663994" cy="2975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578">
                  <a:extLst>
                    <a:ext uri="{9D8B030D-6E8A-4147-A177-3AD203B41FA5}">
                      <a16:colId xmlns:a16="http://schemas.microsoft.com/office/drawing/2014/main" val="269604809"/>
                    </a:ext>
                  </a:extLst>
                </a:gridCol>
                <a:gridCol w="2175442">
                  <a:extLst>
                    <a:ext uri="{9D8B030D-6E8A-4147-A177-3AD203B41FA5}">
                      <a16:colId xmlns:a16="http://schemas.microsoft.com/office/drawing/2014/main" val="2633012934"/>
                    </a:ext>
                  </a:extLst>
                </a:gridCol>
                <a:gridCol w="1946974">
                  <a:extLst>
                    <a:ext uri="{9D8B030D-6E8A-4147-A177-3AD203B41FA5}">
                      <a16:colId xmlns:a16="http://schemas.microsoft.com/office/drawing/2014/main" val="1641315757"/>
                    </a:ext>
                  </a:extLst>
                </a:gridCol>
              </a:tblGrid>
              <a:tr h="6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S.N.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Section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Dimension(mm)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extLst>
                  <a:ext uri="{0D108BD9-81ED-4DB2-BD59-A6C34878D82A}">
                    <a16:rowId xmlns:a16="http://schemas.microsoft.com/office/drawing/2014/main" val="1946707686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Contraction</a:t>
                      </a:r>
                      <a:endParaRPr lang="en-US" sz="2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1200×1200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extLst>
                  <a:ext uri="{0D108BD9-81ED-4DB2-BD59-A6C34878D82A}">
                    <a16:rowId xmlns:a16="http://schemas.microsoft.com/office/drawing/2014/main" val="487481838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2.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Test section</a:t>
                      </a:r>
                      <a:endParaRPr lang="en-US" sz="2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250×250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extLst>
                  <a:ext uri="{0D108BD9-81ED-4DB2-BD59-A6C34878D82A}">
                    <a16:rowId xmlns:a16="http://schemas.microsoft.com/office/drawing/2014/main" val="3662118679"/>
                  </a:ext>
                </a:extLst>
              </a:tr>
              <a:tr h="6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3.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Diffuser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650×650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159" marR="58159" marT="0" marB="0"/>
                </a:tc>
                <a:extLst>
                  <a:ext uri="{0D108BD9-81ED-4DB2-BD59-A6C34878D82A}">
                    <a16:rowId xmlns:a16="http://schemas.microsoft.com/office/drawing/2014/main" val="85331286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32C92-6F57-4E8B-97EF-ADBCEE08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0498" y="1845735"/>
            <a:ext cx="4282277" cy="2975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E2975-4742-4946-82BA-E3D5B650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8DFE-E9DC-41EB-A31F-F57A8BE7574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CDD505-9C1B-4B2E-8B6D-FE7859D1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13527"/>
              </p:ext>
            </p:extLst>
          </p:nvPr>
        </p:nvGraphicFramePr>
        <p:xfrm>
          <a:off x="6870498" y="1845736"/>
          <a:ext cx="4830774" cy="303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387">
                  <a:extLst>
                    <a:ext uri="{9D8B030D-6E8A-4147-A177-3AD203B41FA5}">
                      <a16:colId xmlns:a16="http://schemas.microsoft.com/office/drawing/2014/main" val="2430115311"/>
                    </a:ext>
                  </a:extLst>
                </a:gridCol>
                <a:gridCol w="2415387">
                  <a:extLst>
                    <a:ext uri="{9D8B030D-6E8A-4147-A177-3AD203B41FA5}">
                      <a16:colId xmlns:a16="http://schemas.microsoft.com/office/drawing/2014/main" val="2765899889"/>
                    </a:ext>
                  </a:extLst>
                </a:gridCol>
              </a:tblGrid>
              <a:tr h="1010355">
                <a:tc>
                  <a:txBody>
                    <a:bodyPr/>
                    <a:lstStyle/>
                    <a:p>
                      <a:r>
                        <a:rPr lang="en-US" dirty="0"/>
                        <a:t>Number of fans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val="239566555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Rated input power </a:t>
                      </a:r>
                      <a:endParaRPr lang="en-US" dirty="0"/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 watt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val="577880068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Rated output power </a:t>
                      </a:r>
                      <a:endParaRPr lang="en-US" dirty="0"/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watt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val="27524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0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57200"/>
            <a:ext cx="10055781" cy="1450757"/>
          </a:xfrm>
        </p:spPr>
        <p:txBody>
          <a:bodyPr/>
          <a:lstStyle/>
          <a:p>
            <a:r>
              <a:rPr lang="en-US" dirty="0"/>
              <a:t>WIND SPEED MEASUREMENT            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81944"/>
              </p:ext>
            </p:extLst>
          </p:nvPr>
        </p:nvGraphicFramePr>
        <p:xfrm>
          <a:off x="3351212" y="1752597"/>
          <a:ext cx="5486400" cy="460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of fans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turned on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Air speed(m/s)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2.18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5.01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5.88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6.74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7.60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8.55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9.48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10.35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11.01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59158" marR="59158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5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977</Words>
  <Application>Microsoft Office PowerPoint</Application>
  <PresentationFormat>Custom</PresentationFormat>
  <Paragraphs>280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OUTLINE OF THE PRESENTATION </vt:lpstr>
      <vt:lpstr>INTRODUCTION</vt:lpstr>
      <vt:lpstr>PROJECT OBJECTIVES</vt:lpstr>
      <vt:lpstr>METHODOLOGY</vt:lpstr>
      <vt:lpstr>WIND TUNNEL</vt:lpstr>
      <vt:lpstr>WIND TUNNEL      cont.</vt:lpstr>
      <vt:lpstr>WIND TUNNEL     cont.</vt:lpstr>
      <vt:lpstr>WIND SPEED MEASUREMENT             cont.</vt:lpstr>
      <vt:lpstr>Mounting Setup</vt:lpstr>
      <vt:lpstr>PowerPoint Presentation</vt:lpstr>
      <vt:lpstr>Main features of Mounting Setup</vt:lpstr>
      <vt:lpstr>Limiting Criteria for Material Selection</vt:lpstr>
      <vt:lpstr>Material selection</vt:lpstr>
      <vt:lpstr>FLOW VISUALIZATION</vt:lpstr>
      <vt:lpstr>FLOW VISUALIZATION    cont.</vt:lpstr>
      <vt:lpstr>FLOW VISUALIZATION    cont.</vt:lpstr>
      <vt:lpstr>PowerPoint Presentation</vt:lpstr>
      <vt:lpstr>PowerPoint Presentation</vt:lpstr>
      <vt:lpstr>INSTRUMENTATION</vt:lpstr>
      <vt:lpstr>PowerPoint Presentation</vt:lpstr>
      <vt:lpstr>  INSTRUMENTATION</vt:lpstr>
      <vt:lpstr>Lift calibration</vt:lpstr>
      <vt:lpstr>Lift calibration plot</vt:lpstr>
      <vt:lpstr>  INSTRUMENTATION</vt:lpstr>
      <vt:lpstr>Drag calibration</vt:lpstr>
      <vt:lpstr>Drag calibration plot</vt:lpstr>
      <vt:lpstr>Data acquisition</vt:lpstr>
      <vt:lpstr>Data acquisition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Yubraj Kawar</cp:lastModifiedBy>
  <cp:revision>48</cp:revision>
  <dcterms:created xsi:type="dcterms:W3CDTF">2019-07-30T08:18:03Z</dcterms:created>
  <dcterms:modified xsi:type="dcterms:W3CDTF">2019-08-01T20:52:01Z</dcterms:modified>
</cp:coreProperties>
</file>