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3.jpg"/><Relationship Id="rId7" Type="http://schemas.openxmlformats.org/officeDocument/2006/relationships/image" Target="../media/image9.png"/><Relationship Id="rId8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153" y="193028"/>
            <a:ext cx="1493813" cy="94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7159" y="444004"/>
            <a:ext cx="2809688" cy="69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55342" y="2591123"/>
            <a:ext cx="6436658" cy="169907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15150" y="2336800"/>
            <a:ext cx="5813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Online Pharmacy App with Identity Check</a:t>
            </a:r>
            <a:endParaRPr b="1" sz="3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639088" y="4961750"/>
            <a:ext cx="691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3600">
                <a:solidFill>
                  <a:srgbClr val="3A3838"/>
                </a:solidFill>
              </a:rPr>
              <a:t>19</a:t>
            </a:r>
            <a:r>
              <a:rPr lang="en-US" sz="36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3A3838"/>
                </a:solidFill>
              </a:rPr>
              <a:t>(Trouble Makers)</a:t>
            </a:r>
            <a:endParaRPr sz="36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049250" y="241162"/>
            <a:ext cx="1023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Product Details</a:t>
            </a:r>
            <a:endParaRPr b="1" sz="4800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497999" y="1602769"/>
            <a:ext cx="9386100" cy="909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Self analysis </a:t>
            </a:r>
            <a:r>
              <a:rPr b="1" lang="en-US" sz="20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:-</a:t>
            </a:r>
            <a:r>
              <a:rPr lang="en-US" sz="20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    </a:t>
            </a:r>
            <a:r>
              <a:rPr lang="en-US" sz="20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Our app has the provision to </a:t>
            </a:r>
            <a:r>
              <a:rPr lang="en-US" sz="20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Face recog</a:t>
            </a:r>
            <a:r>
              <a:rPr lang="en-US" sz="20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nise and Login simultaneously.  Also prescriptions can be uploaded</a:t>
            </a:r>
            <a:endParaRPr sz="20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023" y="1473914"/>
            <a:ext cx="1166400" cy="11667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fadeDir="5400012" kx="0" rotWithShape="0" algn="bl" stA="38000" stPos="0" sy="-100000" ky="0"/>
          </a:effectLst>
        </p:spPr>
      </p:pic>
      <p:sp>
        <p:nvSpPr>
          <p:cNvPr id="97" name="Google Shape;97;p14"/>
          <p:cNvSpPr/>
          <p:nvPr/>
        </p:nvSpPr>
        <p:spPr>
          <a:xfrm>
            <a:off x="4403844" y="3394317"/>
            <a:ext cx="6877800" cy="1055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Doctor</a:t>
            </a: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supervision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:-</a:t>
            </a:r>
            <a:r>
              <a:rPr lang="en-US" sz="20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Doctors account to provide approval and  keep a track of the  approved medicines.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</a:pPr>
            <a:r>
              <a:t/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970262" y="4961598"/>
            <a:ext cx="7200900" cy="8172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Alert and notification</a:t>
            </a: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:-</a:t>
            </a:r>
            <a:r>
              <a:rPr lang="en-US" sz="20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doctor is notified whenever a new prescription is uploaded, which is issued by his registration number.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0250" y="3389063"/>
            <a:ext cx="1245314" cy="1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452" y="4450025"/>
            <a:ext cx="1595536" cy="132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75" y="3064062"/>
            <a:ext cx="1142175" cy="12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3074" y="2299733"/>
            <a:ext cx="1142158" cy="114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720" y="4548071"/>
            <a:ext cx="1162851" cy="1163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1584650" y="3239463"/>
            <a:ext cx="4005300" cy="92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Pick a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Pick a Keras Face Recognition model.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7543625" y="2350412"/>
            <a:ext cx="3828000" cy="92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Integration</a:t>
            </a:r>
            <a:endParaRPr b="1" sz="2800">
              <a:solidFill>
                <a:srgbClr val="FFF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Integrate the model with web app.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647349" y="4068064"/>
            <a:ext cx="3459900" cy="13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Deploy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Firebase login system make the data fed in to the app be readable to other accounts. .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584660" y="468369"/>
            <a:ext cx="6144300" cy="92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Technology Stack</a:t>
            </a:r>
            <a:endParaRPr b="1" sz="5400" cap="none">
              <a:solidFill>
                <a:srgbClr val="FFFF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3074" y="2306216"/>
            <a:ext cx="1130350" cy="11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33071" y="4038023"/>
            <a:ext cx="1414289" cy="141428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2130049" y="4548064"/>
            <a:ext cx="3459900" cy="13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User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webcamjs Library we will take the images of the prescription.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4024" y="1776963"/>
            <a:ext cx="1231622" cy="115585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1796445" y="1776969"/>
            <a:ext cx="3607200" cy="1077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00"/>
                </a:solidFill>
                <a:latin typeface="Rockwell"/>
                <a:ea typeface="Rockwell"/>
                <a:cs typeface="Rockwell"/>
                <a:sym typeface="Rockwell"/>
              </a:rPr>
              <a:t>UI/UX</a:t>
            </a:r>
            <a:endParaRPr b="1" sz="2800">
              <a:solidFill>
                <a:srgbClr val="FFF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is designed using HTML, CSS and Javascript.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188380" y="1325436"/>
            <a:ext cx="5399332" cy="4824355"/>
            <a:chOff x="-8" y="-280142"/>
            <a:chExt cx="8098593" cy="6805410"/>
          </a:xfrm>
        </p:grpSpPr>
        <p:sp>
          <p:nvSpPr>
            <p:cNvPr id="122" name="Google Shape;122;p16"/>
            <p:cNvSpPr/>
            <p:nvPr/>
          </p:nvSpPr>
          <p:spPr>
            <a:xfrm>
              <a:off x="2965019" y="-280142"/>
              <a:ext cx="2420700" cy="2420700"/>
            </a:xfrm>
            <a:prstGeom prst="ellipse">
              <a:avLst/>
            </a:prstGeom>
            <a:solidFill>
              <a:srgbClr val="50BEA3"/>
            </a:solidFill>
            <a:ln>
              <a:noFill/>
            </a:ln>
            <a:effectLst>
              <a:outerShdw blurRad="50800" rotWithShape="0" dir="5400000" dist="38100" sy="96000">
                <a:srgbClr val="000000">
                  <a:alpha val="537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3172617" y="451391"/>
              <a:ext cx="2005500" cy="9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rPr>
                <a:t>Gathering data from User Login</a:t>
              </a:r>
              <a:endParaRPr sz="21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3427912">
              <a:off x="5065012" y="2763772"/>
              <a:ext cx="823648" cy="957125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50B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 txBox="1"/>
            <p:nvPr/>
          </p:nvSpPr>
          <p:spPr>
            <a:xfrm rot="3427717">
              <a:off x="5121525" y="2851434"/>
              <a:ext cx="576503" cy="574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37585" y="3715579"/>
              <a:ext cx="2661000" cy="2808600"/>
            </a:xfrm>
            <a:prstGeom prst="ellipse">
              <a:avLst/>
            </a:prstGeom>
            <a:solidFill>
              <a:srgbClr val="4A9CCA"/>
            </a:solidFill>
            <a:ln>
              <a:noFill/>
            </a:ln>
            <a:effectLst>
              <a:outerShdw blurRad="50800" rotWithShape="0" dir="5400000" dist="38100" sy="96000">
                <a:srgbClr val="000000">
                  <a:alpha val="537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5750646" y="4117120"/>
              <a:ext cx="2005500" cy="20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rPr>
                <a:t>Send data to Local Database for verification</a:t>
              </a:r>
              <a:endParaRPr sz="19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 rot="10799198">
              <a:off x="3442775" y="4627885"/>
              <a:ext cx="1285800" cy="9573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A9C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-8" y="4104568"/>
              <a:ext cx="2420700" cy="2420700"/>
            </a:xfrm>
            <a:prstGeom prst="ellipse">
              <a:avLst/>
            </a:prstGeom>
            <a:solidFill>
              <a:srgbClr val="9965C9"/>
            </a:solidFill>
            <a:ln>
              <a:noFill/>
            </a:ln>
            <a:effectLst>
              <a:outerShdw blurRad="50800" rotWithShape="0" dir="5400000" dist="38100" sy="96000">
                <a:srgbClr val="000000">
                  <a:alpha val="537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207590" y="4228639"/>
              <a:ext cx="2005500" cy="20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9200" lIns="29200" spcFirstLastPara="1" rIns="29200" wrap="square" tIns="29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rgbClr val="FFFFFF"/>
                  </a:solidFill>
                  <a:latin typeface="Rockwell"/>
                  <a:ea typeface="Rockwell"/>
                  <a:cs typeface="Rockwell"/>
                  <a:sym typeface="Rockwell"/>
                </a:rPr>
                <a:t>User Logs In</a:t>
              </a:r>
              <a:endParaRPr sz="23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 rot="-3121391">
              <a:off x="2173656" y="2701325"/>
              <a:ext cx="1139853" cy="9573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9965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 txBox="1"/>
          <p:nvPr/>
        </p:nvSpPr>
        <p:spPr>
          <a:xfrm>
            <a:off x="3756240" y="137840"/>
            <a:ext cx="37443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6AA84F"/>
                </a:solidFill>
                <a:latin typeface="Rockwell"/>
                <a:ea typeface="Rockwell"/>
                <a:cs typeface="Rockwell"/>
                <a:sym typeface="Rockwell"/>
              </a:rPr>
              <a:t>Data Handling</a:t>
            </a:r>
            <a:endParaRPr b="1" sz="4400">
              <a:solidFill>
                <a:srgbClr val="6AA84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192595" y="2054906"/>
            <a:ext cx="1863600" cy="33654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0222311" y="2999085"/>
            <a:ext cx="1863600" cy="33654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0290110" y="4930661"/>
            <a:ext cx="1728000" cy="11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C54F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Doctors Name: XYZ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Regn : 514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Precription no : 245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Medicine name : abc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6" name="Google Shape;136;p16"/>
          <p:cNvSpPr/>
          <p:nvPr/>
        </p:nvSpPr>
        <p:spPr>
          <a:xfrm rot="5400000">
            <a:off x="9136350" y="177475"/>
            <a:ext cx="969300" cy="326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EC544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8056200" y="1729350"/>
            <a:ext cx="25503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Sends Request Data for Verification to the doctors app</a:t>
            </a:r>
            <a:endParaRPr b="1" sz="1900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38" name="Google Shape;138;p16"/>
          <p:cNvSpPr/>
          <p:nvPr/>
        </p:nvSpPr>
        <p:spPr>
          <a:xfrm rot="-5400000">
            <a:off x="7967300" y="4488900"/>
            <a:ext cx="1224000" cy="307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9EC544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8167250" y="5240675"/>
            <a:ext cx="20550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Approval of</a:t>
            </a:r>
            <a:r>
              <a:rPr b="1" lang="en-US" sz="1800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Medicine, Refill request Granted</a:t>
            </a:r>
            <a:endParaRPr b="1" sz="1800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0" name="Google Shape;140;p16"/>
          <p:cNvSpPr/>
          <p:nvPr/>
        </p:nvSpPr>
        <p:spPr>
          <a:xfrm rot="1804825">
            <a:off x="8213682" y="3449196"/>
            <a:ext cx="1918937" cy="45635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12700">
            <a:solidFill>
              <a:srgbClr val="50BEA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73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0290110" y="3556536"/>
            <a:ext cx="1728000" cy="11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C54F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Doctors Name: XYZ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Regn : 514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Precription no : 245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Medicine name : abc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260410" y="3595136"/>
            <a:ext cx="1728000" cy="11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C54F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Doctors Name: XYZ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Regn : 514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Precription no : 245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Medicine name : abc</a:t>
            </a:r>
            <a:endParaRPr sz="1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260410" y="2213936"/>
            <a:ext cx="1728000" cy="11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C54F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ckwell"/>
                <a:ea typeface="Rockwell"/>
                <a:cs typeface="Rockwell"/>
                <a:sym typeface="Rockwell"/>
              </a:rPr>
              <a:t>Doctors Name</a:t>
            </a:r>
            <a:r>
              <a:rPr lang="en-US" sz="12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200">
                <a:latin typeface="Rockwell"/>
                <a:ea typeface="Rockwell"/>
                <a:cs typeface="Rockwell"/>
                <a:sym typeface="Rockwell"/>
              </a:rPr>
              <a:t>XYZ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ckwell"/>
                <a:ea typeface="Rockwell"/>
                <a:cs typeface="Rockwell"/>
                <a:sym typeface="Rockwell"/>
              </a:rPr>
              <a:t>Regn </a:t>
            </a:r>
            <a:r>
              <a:rPr lang="en-US" sz="12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: 514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ckwell"/>
                <a:ea typeface="Rockwell"/>
                <a:cs typeface="Rockwell"/>
                <a:sym typeface="Rockwell"/>
              </a:rPr>
              <a:t>Precription no</a:t>
            </a:r>
            <a:r>
              <a:rPr lang="en-US" sz="120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: 245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ckwell"/>
                <a:ea typeface="Rockwell"/>
                <a:cs typeface="Rockwell"/>
                <a:sym typeface="Rockwell"/>
              </a:rPr>
              <a:t>Medicine name : abc</a:t>
            </a:r>
            <a:endParaRPr sz="12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 rot="1945893">
            <a:off x="8158019" y="3845435"/>
            <a:ext cx="1962365" cy="8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Request denied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/>
        </p:nvSpPr>
        <p:spPr>
          <a:xfrm>
            <a:off x="1701513" y="250548"/>
            <a:ext cx="7771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Rockwell"/>
              <a:buNone/>
            </a:pPr>
            <a:r>
              <a:rPr lang="en-US" sz="6600" cap="non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FUTURE PLAN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931326" y="2252875"/>
            <a:ext cx="3003600" cy="831000"/>
          </a:xfrm>
          <a:prstGeom prst="rect">
            <a:avLst/>
          </a:prstGeom>
          <a:gradFill>
            <a:gsLst>
              <a:gs pos="0">
                <a:srgbClr val="A87ED1"/>
              </a:gs>
              <a:gs pos="69000">
                <a:srgbClr val="9155CA"/>
              </a:gs>
              <a:gs pos="100000">
                <a:srgbClr val="834AB8"/>
              </a:gs>
            </a:gsLst>
            <a:lin ang="5400012" scaled="0"/>
          </a:gradFill>
          <a:ln>
            <a:noFill/>
          </a:ln>
          <a:effectLst>
            <a:outerShdw blurRad="76200" rotWithShape="0" algn="ctr" dir="5400000" dist="38100">
              <a:srgbClr val="000000">
                <a:alpha val="7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Prescriptions to be Stored in database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4720476" y="3742075"/>
            <a:ext cx="3617400" cy="1200300"/>
          </a:xfrm>
          <a:prstGeom prst="rect">
            <a:avLst/>
          </a:prstGeom>
          <a:gradFill>
            <a:gsLst>
              <a:gs pos="0">
                <a:srgbClr val="A87ED1"/>
              </a:gs>
              <a:gs pos="69000">
                <a:srgbClr val="9155CA"/>
              </a:gs>
              <a:gs pos="100000">
                <a:srgbClr val="834AB8"/>
              </a:gs>
            </a:gsLst>
            <a:lin ang="5400012" scaled="0"/>
          </a:gradFill>
          <a:ln>
            <a:noFill/>
          </a:ln>
          <a:effectLst>
            <a:outerShdw blurRad="76200" rotWithShape="0" algn="ctr" dir="5400000" dist="38100">
              <a:srgbClr val="000000">
                <a:alpha val="7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Home delivery system will be introduced along with Payment gateway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8410725" y="5238100"/>
            <a:ext cx="3290100" cy="1200300"/>
          </a:xfrm>
          <a:prstGeom prst="rect">
            <a:avLst/>
          </a:prstGeom>
          <a:gradFill>
            <a:gsLst>
              <a:gs pos="0">
                <a:srgbClr val="A87ED1"/>
              </a:gs>
              <a:gs pos="69000">
                <a:srgbClr val="9155CA"/>
              </a:gs>
              <a:gs pos="100000">
                <a:srgbClr val="834AB8"/>
              </a:gs>
            </a:gsLst>
            <a:lin ang="5400012" scaled="0"/>
          </a:gradFill>
          <a:ln>
            <a:noFill/>
          </a:ln>
          <a:effectLst>
            <a:outerShdw blurRad="76200" rotWithShape="0" algn="ctr" dir="5400000" dist="38100">
              <a:srgbClr val="000000">
                <a:alpha val="756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Classifying into prime customers and general customers</a:t>
            </a:r>
            <a:endParaRPr sz="2400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Image result for home delivery service"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379" y="3682486"/>
            <a:ext cx="2561892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/>
          <p:nvPr/>
        </p:nvSpPr>
        <p:spPr>
          <a:xfrm rot="-5400000">
            <a:off x="4546142" y="1888226"/>
            <a:ext cx="1489200" cy="2218500"/>
          </a:xfrm>
          <a:prstGeom prst="leftUpArrow">
            <a:avLst/>
          </a:prstGeom>
          <a:gradFill>
            <a:gsLst>
              <a:gs pos="0">
                <a:srgbClr val="EBE5F3"/>
              </a:gs>
              <a:gs pos="100000">
                <a:srgbClr val="B595D9"/>
              </a:gs>
            </a:gsLst>
            <a:lin ang="5400012" scaled="0"/>
          </a:gradFill>
          <a:ln cap="flat" cmpd="sng" w="12700">
            <a:solidFill>
              <a:srgbClr val="9A6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17"/>
          <p:cNvSpPr/>
          <p:nvPr/>
        </p:nvSpPr>
        <p:spPr>
          <a:xfrm rot="5400000">
            <a:off x="6246062" y="4350930"/>
            <a:ext cx="1489200" cy="2694300"/>
          </a:xfrm>
          <a:prstGeom prst="leftUpArrow">
            <a:avLst/>
          </a:prstGeom>
          <a:gradFill>
            <a:gsLst>
              <a:gs pos="0">
                <a:srgbClr val="EBE5F3"/>
              </a:gs>
              <a:gs pos="100000">
                <a:srgbClr val="B595D9"/>
              </a:gs>
            </a:gsLst>
            <a:lin ang="5400012" scaled="0"/>
          </a:gradFill>
          <a:ln cap="flat" cmpd="sng" w="12700">
            <a:solidFill>
              <a:srgbClr val="9A6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8498041" y="1720538"/>
            <a:ext cx="2709600" cy="2246700"/>
          </a:xfrm>
          <a:prstGeom prst="rect">
            <a:avLst/>
          </a:prstGeom>
          <a:gradFill>
            <a:gsLst>
              <a:gs pos="0">
                <a:srgbClr val="A87ED1"/>
              </a:gs>
              <a:gs pos="69000">
                <a:srgbClr val="9155CA"/>
              </a:gs>
              <a:gs pos="100000">
                <a:srgbClr val="834AB8"/>
              </a:gs>
            </a:gsLst>
            <a:lin ang="5400012" scaled="0"/>
          </a:gradFill>
          <a:ln cap="flat" cmpd="sng" w="12700">
            <a:solidFill>
              <a:srgbClr val="9A66C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 sy="96000">
              <a:srgbClr val="000000">
                <a:alpha val="5373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Scaling the backend to get millions of user working. Improving the face detection API and getting more Doctors registered on the platform.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9371380" y="3967306"/>
            <a:ext cx="609600" cy="12708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BE5F3"/>
              </a:gs>
              <a:gs pos="100000">
                <a:srgbClr val="B595D9"/>
              </a:gs>
            </a:gsLst>
            <a:lin ang="5400012" scaled="0"/>
          </a:gradFill>
          <a:ln cap="flat" cmpd="sng" w="12700">
            <a:solidFill>
              <a:srgbClr val="9A66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153" y="193028"/>
            <a:ext cx="1493813" cy="94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67159" y="444004"/>
            <a:ext cx="2809688" cy="69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195684"/>
            <a:ext cx="12192000" cy="3218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2847120" y="1784625"/>
            <a:ext cx="614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369FF8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sz="7000">
              <a:solidFill>
                <a:srgbClr val="369F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