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906000" cy="6858000" type="A4"/>
  <p:notesSz cx="6797675" cy="99250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 autoAdjust="0"/>
  </p:normalViewPr>
  <p:slideViewPr>
    <p:cSldViewPr snapToGrid="0">
      <p:cViewPr>
        <p:scale>
          <a:sx n="200" d="100"/>
          <a:sy n="200" d="100"/>
        </p:scale>
        <p:origin x="-3678" y="-15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94925-0ADA-4599-8393-F00689779265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39838"/>
            <a:ext cx="4838700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6431"/>
            <a:ext cx="5438140" cy="3907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7076"/>
            <a:ext cx="2945659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7076"/>
            <a:ext cx="2945659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6123C-8E09-4A5D-9FD6-DD9C8CA47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191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6123C-8E09-4A5D-9FD6-DD9C8CA4751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0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B64A4-AE27-4BD3-BBC8-33B8EE3E1E69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18D3-1B3D-4CBE-9363-C3A4A4F4CE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87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B64A4-AE27-4BD3-BBC8-33B8EE3E1E69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18D3-1B3D-4CBE-9363-C3A4A4F4CE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09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B64A4-AE27-4BD3-BBC8-33B8EE3E1E69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18D3-1B3D-4CBE-9363-C3A4A4F4CE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1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B64A4-AE27-4BD3-BBC8-33B8EE3E1E69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18D3-1B3D-4CBE-9363-C3A4A4F4CE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24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B64A4-AE27-4BD3-BBC8-33B8EE3E1E69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18D3-1B3D-4CBE-9363-C3A4A4F4CE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97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B64A4-AE27-4BD3-BBC8-33B8EE3E1E69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18D3-1B3D-4CBE-9363-C3A4A4F4CE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72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B64A4-AE27-4BD3-BBC8-33B8EE3E1E69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18D3-1B3D-4CBE-9363-C3A4A4F4CE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8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B64A4-AE27-4BD3-BBC8-33B8EE3E1E69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18D3-1B3D-4CBE-9363-C3A4A4F4CE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63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B64A4-AE27-4BD3-BBC8-33B8EE3E1E69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18D3-1B3D-4CBE-9363-C3A4A4F4CE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97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B64A4-AE27-4BD3-BBC8-33B8EE3E1E69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18D3-1B3D-4CBE-9363-C3A4A4F4CE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8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B64A4-AE27-4BD3-BBC8-33B8EE3E1E69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18D3-1B3D-4CBE-9363-C3A4A4F4CE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91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B64A4-AE27-4BD3-BBC8-33B8EE3E1E69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B18D3-1B3D-4CBE-9363-C3A4A4F4CE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80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Box 219"/>
          <p:cNvSpPr txBox="1"/>
          <p:nvPr/>
        </p:nvSpPr>
        <p:spPr>
          <a:xfrm>
            <a:off x="4795281" y="4062478"/>
            <a:ext cx="3890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" dirty="0" smtClean="0"/>
              <a:t>10к</a:t>
            </a:r>
            <a:endParaRPr lang="ru-RU" sz="600" dirty="0"/>
          </a:p>
        </p:txBody>
      </p:sp>
      <p:sp>
        <p:nvSpPr>
          <p:cNvPr id="98" name="TextBox 97"/>
          <p:cNvSpPr txBox="1"/>
          <p:nvPr/>
        </p:nvSpPr>
        <p:spPr>
          <a:xfrm>
            <a:off x="2445647" y="5132797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  <a:r>
              <a:rPr lang="en-US" sz="800" dirty="0" smtClean="0"/>
              <a:t>wire</a:t>
            </a:r>
            <a:endParaRPr lang="ru-RU" sz="800" dirty="0"/>
          </a:p>
        </p:txBody>
      </p:sp>
      <p:sp>
        <p:nvSpPr>
          <p:cNvPr id="504" name="TextBox 503"/>
          <p:cNvSpPr txBox="1"/>
          <p:nvPr/>
        </p:nvSpPr>
        <p:spPr>
          <a:xfrm>
            <a:off x="2480082" y="4557496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int0</a:t>
            </a:r>
            <a:endParaRPr lang="ru-RU" sz="800" dirty="0"/>
          </a:p>
        </p:txBody>
      </p:sp>
      <p:sp>
        <p:nvSpPr>
          <p:cNvPr id="513" name="TextBox 512"/>
          <p:cNvSpPr txBox="1"/>
          <p:nvPr/>
        </p:nvSpPr>
        <p:spPr>
          <a:xfrm>
            <a:off x="2472589" y="4782070"/>
            <a:ext cx="3946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pwm</a:t>
            </a:r>
            <a:endParaRPr lang="ru-RU" sz="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98" y="4192492"/>
            <a:ext cx="1436447" cy="174216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619448" y="1361257"/>
            <a:ext cx="332406" cy="33240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43" y="6179715"/>
            <a:ext cx="992937" cy="50442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732" y="2881883"/>
            <a:ext cx="1186567" cy="5260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53247" y="1284087"/>
            <a:ext cx="765763" cy="32229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510" y="5629816"/>
            <a:ext cx="1797736" cy="100653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23309" y="5776925"/>
            <a:ext cx="471452" cy="83711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654" y="2798741"/>
            <a:ext cx="561469" cy="74390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20232" y="836122"/>
            <a:ext cx="1002932" cy="44161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256" y="1331841"/>
            <a:ext cx="319149" cy="31370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048" y="318795"/>
            <a:ext cx="1503467" cy="166495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39032" y="836122"/>
            <a:ext cx="1002932" cy="44161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80442" y="854248"/>
            <a:ext cx="1002932" cy="441614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106" y="2793098"/>
            <a:ext cx="561469" cy="743907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573" y="2793098"/>
            <a:ext cx="561469" cy="743907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06106" y="5776925"/>
            <a:ext cx="471452" cy="837114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341" y="481413"/>
            <a:ext cx="809992" cy="297617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10776" y="1367909"/>
            <a:ext cx="332406" cy="332406"/>
          </a:xfrm>
          <a:prstGeom prst="rect">
            <a:avLst/>
          </a:prstGeom>
        </p:spPr>
      </p:pic>
      <p:sp>
        <p:nvSpPr>
          <p:cNvPr id="23" name="Прямоугольник 22"/>
          <p:cNvSpPr/>
          <p:nvPr/>
        </p:nvSpPr>
        <p:spPr>
          <a:xfrm>
            <a:off x="1370965" y="315219"/>
            <a:ext cx="158057" cy="1672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256" y="892360"/>
            <a:ext cx="319149" cy="313709"/>
          </a:xfrm>
          <a:prstGeom prst="rect">
            <a:avLst/>
          </a:prstGeom>
        </p:spPr>
      </p:pic>
      <p:sp>
        <p:nvSpPr>
          <p:cNvPr id="25" name="Скругленный прямоугольник 24"/>
          <p:cNvSpPr/>
          <p:nvPr/>
        </p:nvSpPr>
        <p:spPr>
          <a:xfrm>
            <a:off x="131885" y="307731"/>
            <a:ext cx="9574823" cy="16724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>
            <a:off x="468064" y="3797143"/>
            <a:ext cx="9001327" cy="0"/>
          </a:xfrm>
          <a:prstGeom prst="line">
            <a:avLst/>
          </a:prstGeom>
          <a:ln w="1270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244" idx="3"/>
            <a:endCxn id="44" idx="1"/>
          </p:cNvCxnSpPr>
          <p:nvPr/>
        </p:nvCxnSpPr>
        <p:spPr>
          <a:xfrm>
            <a:off x="464795" y="3887819"/>
            <a:ext cx="899788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2226354" y="3883158"/>
            <a:ext cx="6514" cy="2634173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770001" y="3259981"/>
            <a:ext cx="3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 flipH="1">
            <a:off x="2158443" y="696557"/>
            <a:ext cx="11644" cy="3096660"/>
          </a:xfrm>
          <a:prstGeom prst="line">
            <a:avLst/>
          </a:prstGeom>
          <a:ln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flipH="1" flipV="1">
            <a:off x="1841905" y="6410386"/>
            <a:ext cx="315752" cy="325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462675" y="3780097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GND</a:t>
            </a:r>
            <a:endParaRPr lang="ru-RU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9462675" y="3681463"/>
            <a:ext cx="3369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+5</a:t>
            </a:r>
            <a:r>
              <a:rPr lang="ru-RU" sz="800" dirty="0" smtClean="0"/>
              <a:t>в</a:t>
            </a:r>
            <a:endParaRPr lang="ru-RU" sz="800" dirty="0"/>
          </a:p>
        </p:txBody>
      </p:sp>
      <p:cxnSp>
        <p:nvCxnSpPr>
          <p:cNvPr id="47" name="Прямая соединительная линия 46"/>
          <p:cNvCxnSpPr/>
          <p:nvPr/>
        </p:nvCxnSpPr>
        <p:spPr>
          <a:xfrm flipV="1">
            <a:off x="510230" y="2259623"/>
            <a:ext cx="9108362" cy="1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flipV="1">
            <a:off x="510230" y="2451689"/>
            <a:ext cx="5635593" cy="26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 flipV="1">
            <a:off x="510230" y="2539700"/>
            <a:ext cx="6549993" cy="14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>
            <a:off x="510230" y="2636732"/>
            <a:ext cx="7473185" cy="1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6145823" y="2449980"/>
            <a:ext cx="0" cy="357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>
            <a:off x="7060223" y="2539699"/>
            <a:ext cx="0" cy="245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>
            <a:off x="7983415" y="2636005"/>
            <a:ext cx="0" cy="223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>
            <a:off x="641679" y="2253465"/>
            <a:ext cx="4051" cy="4263866"/>
          </a:xfrm>
          <a:prstGeom prst="line">
            <a:avLst/>
          </a:prstGeom>
          <a:ln cap="rnd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7797" y="2138726"/>
            <a:ext cx="250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</a:t>
            </a:r>
            <a:endParaRPr lang="ru-RU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58991" y="2364523"/>
            <a:ext cx="48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 smtClean="0"/>
              <a:t>3 фазы</a:t>
            </a:r>
            <a:endParaRPr lang="en-US" sz="800" dirty="0" smtClean="0"/>
          </a:p>
          <a:p>
            <a:r>
              <a:rPr lang="ru-RU" sz="800" dirty="0"/>
              <a:t>л</a:t>
            </a:r>
            <a:r>
              <a:rPr lang="ru-RU" sz="800" dirty="0" smtClean="0"/>
              <a:t>ибо</a:t>
            </a:r>
          </a:p>
          <a:p>
            <a:r>
              <a:rPr lang="ru-RU" sz="800" dirty="0" smtClean="0"/>
              <a:t>220 в</a:t>
            </a:r>
            <a:endParaRPr lang="en-US" sz="800" dirty="0" smtClean="0"/>
          </a:p>
        </p:txBody>
      </p:sp>
      <p:cxnSp>
        <p:nvCxnSpPr>
          <p:cNvPr id="84" name="Прямая соединительная линия 83"/>
          <p:cNvCxnSpPr/>
          <p:nvPr/>
        </p:nvCxnSpPr>
        <p:spPr>
          <a:xfrm>
            <a:off x="6145823" y="1565883"/>
            <a:ext cx="0" cy="708942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>
            <a:off x="7060223" y="1581086"/>
            <a:ext cx="0" cy="678537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>
          <a:xfrm>
            <a:off x="7983415" y="1581086"/>
            <a:ext cx="0" cy="678537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/>
          <p:nvPr/>
        </p:nvCxnSpPr>
        <p:spPr>
          <a:xfrm>
            <a:off x="8366565" y="1558395"/>
            <a:ext cx="771" cy="1226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/>
          <p:nvPr/>
        </p:nvCxnSpPr>
        <p:spPr>
          <a:xfrm>
            <a:off x="7394331" y="1576521"/>
            <a:ext cx="8792" cy="1231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/>
          <p:nvPr/>
        </p:nvCxnSpPr>
        <p:spPr>
          <a:xfrm>
            <a:off x="6491480" y="1575448"/>
            <a:ext cx="0" cy="1250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/>
          <p:cNvCxnSpPr>
            <a:stCxn id="5" idx="3"/>
            <a:endCxn id="5" idx="3"/>
          </p:cNvCxnSpPr>
          <p:nvPr/>
        </p:nvCxnSpPr>
        <p:spPr>
          <a:xfrm>
            <a:off x="3715299" y="314491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единительная линия 106"/>
          <p:cNvCxnSpPr/>
          <p:nvPr/>
        </p:nvCxnSpPr>
        <p:spPr>
          <a:xfrm>
            <a:off x="1855671" y="6517331"/>
            <a:ext cx="37068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/>
          <p:cNvCxnSpPr/>
          <p:nvPr/>
        </p:nvCxnSpPr>
        <p:spPr>
          <a:xfrm>
            <a:off x="712334" y="2471765"/>
            <a:ext cx="2159" cy="395283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единительная линия 123"/>
          <p:cNvCxnSpPr/>
          <p:nvPr/>
        </p:nvCxnSpPr>
        <p:spPr>
          <a:xfrm>
            <a:off x="641679" y="6517331"/>
            <a:ext cx="341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единительная линия 133"/>
          <p:cNvCxnSpPr>
            <a:stCxn id="24" idx="2"/>
            <a:endCxn id="13" idx="0"/>
          </p:cNvCxnSpPr>
          <p:nvPr/>
        </p:nvCxnSpPr>
        <p:spPr>
          <a:xfrm>
            <a:off x="8910831" y="1206069"/>
            <a:ext cx="0" cy="12577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единительная линия 135"/>
          <p:cNvCxnSpPr>
            <a:stCxn id="13" idx="2"/>
          </p:cNvCxnSpPr>
          <p:nvPr/>
        </p:nvCxnSpPr>
        <p:spPr>
          <a:xfrm>
            <a:off x="8910831" y="1645550"/>
            <a:ext cx="9583" cy="2237608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единительная линия 140"/>
          <p:cNvCxnSpPr>
            <a:endCxn id="24" idx="0"/>
          </p:cNvCxnSpPr>
          <p:nvPr/>
        </p:nvCxnSpPr>
        <p:spPr>
          <a:xfrm>
            <a:off x="8910830" y="696557"/>
            <a:ext cx="1" cy="19580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единительная линия 143"/>
          <p:cNvCxnSpPr/>
          <p:nvPr/>
        </p:nvCxnSpPr>
        <p:spPr>
          <a:xfrm flipH="1">
            <a:off x="8710931" y="696557"/>
            <a:ext cx="19157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единительная линия 145"/>
          <p:cNvCxnSpPr/>
          <p:nvPr/>
        </p:nvCxnSpPr>
        <p:spPr>
          <a:xfrm>
            <a:off x="8710931" y="696557"/>
            <a:ext cx="0" cy="296326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единительная линия 147"/>
          <p:cNvCxnSpPr/>
          <p:nvPr/>
        </p:nvCxnSpPr>
        <p:spPr>
          <a:xfrm flipH="1">
            <a:off x="6141252" y="3657399"/>
            <a:ext cx="256967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 стрелкой 150"/>
          <p:cNvCxnSpPr/>
          <p:nvPr/>
        </p:nvCxnSpPr>
        <p:spPr>
          <a:xfrm>
            <a:off x="7993592" y="3530614"/>
            <a:ext cx="0" cy="12281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 стрелкой 152"/>
          <p:cNvCxnSpPr/>
          <p:nvPr/>
        </p:nvCxnSpPr>
        <p:spPr>
          <a:xfrm>
            <a:off x="7083363" y="3530614"/>
            <a:ext cx="0" cy="12281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единительная линия 154"/>
          <p:cNvCxnSpPr/>
          <p:nvPr/>
        </p:nvCxnSpPr>
        <p:spPr>
          <a:xfrm>
            <a:off x="6141253" y="3542648"/>
            <a:ext cx="0" cy="11716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/>
          <p:nvPr/>
        </p:nvCxnSpPr>
        <p:spPr>
          <a:xfrm>
            <a:off x="4168039" y="2246727"/>
            <a:ext cx="11896" cy="735785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единительная линия 163"/>
          <p:cNvCxnSpPr/>
          <p:nvPr/>
        </p:nvCxnSpPr>
        <p:spPr>
          <a:xfrm flipV="1">
            <a:off x="3701085" y="2982512"/>
            <a:ext cx="478850" cy="2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единительная линия 167"/>
          <p:cNvCxnSpPr/>
          <p:nvPr/>
        </p:nvCxnSpPr>
        <p:spPr>
          <a:xfrm>
            <a:off x="4250472" y="2455415"/>
            <a:ext cx="8792" cy="619366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я соединительная линия 177"/>
          <p:cNvCxnSpPr/>
          <p:nvPr/>
        </p:nvCxnSpPr>
        <p:spPr>
          <a:xfrm flipH="1">
            <a:off x="3708892" y="3074781"/>
            <a:ext cx="55037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единительная линия 205"/>
          <p:cNvCxnSpPr/>
          <p:nvPr/>
        </p:nvCxnSpPr>
        <p:spPr>
          <a:xfrm>
            <a:off x="3801639" y="1366838"/>
            <a:ext cx="17886" cy="1843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/>
          <p:cNvCxnSpPr/>
          <p:nvPr/>
        </p:nvCxnSpPr>
        <p:spPr>
          <a:xfrm flipH="1" flipV="1">
            <a:off x="3716912" y="3206357"/>
            <a:ext cx="101941" cy="3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/>
          <p:nvPr/>
        </p:nvCxnSpPr>
        <p:spPr>
          <a:xfrm>
            <a:off x="3881474" y="1414883"/>
            <a:ext cx="23342" cy="1845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/>
          <p:nvPr/>
        </p:nvCxnSpPr>
        <p:spPr>
          <a:xfrm flipH="1">
            <a:off x="3704495" y="3259981"/>
            <a:ext cx="200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Прямая соединительная линия 226"/>
          <p:cNvCxnSpPr>
            <a:stCxn id="6" idx="1"/>
          </p:cNvCxnSpPr>
          <p:nvPr/>
        </p:nvCxnSpPr>
        <p:spPr>
          <a:xfrm>
            <a:off x="9236129" y="1828114"/>
            <a:ext cx="12395" cy="228816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/>
          <p:cNvCxnSpPr/>
          <p:nvPr/>
        </p:nvCxnSpPr>
        <p:spPr>
          <a:xfrm>
            <a:off x="9144051" y="1822458"/>
            <a:ext cx="4712" cy="2053012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Прямая соединительная линия 232"/>
          <p:cNvCxnSpPr/>
          <p:nvPr/>
        </p:nvCxnSpPr>
        <p:spPr>
          <a:xfrm flipH="1" flipV="1">
            <a:off x="9314525" y="1822461"/>
            <a:ext cx="14046" cy="1963069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Прямая соединительная линия 236"/>
          <p:cNvCxnSpPr/>
          <p:nvPr/>
        </p:nvCxnSpPr>
        <p:spPr>
          <a:xfrm>
            <a:off x="6478349" y="3537005"/>
            <a:ext cx="0" cy="184938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Прямая соединительная линия 238"/>
          <p:cNvCxnSpPr/>
          <p:nvPr/>
        </p:nvCxnSpPr>
        <p:spPr>
          <a:xfrm>
            <a:off x="7418311" y="3542262"/>
            <a:ext cx="0" cy="174564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Прямая соединительная линия 240"/>
          <p:cNvCxnSpPr/>
          <p:nvPr/>
        </p:nvCxnSpPr>
        <p:spPr>
          <a:xfrm flipH="1">
            <a:off x="8347858" y="3542315"/>
            <a:ext cx="1953" cy="163717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Прямая соединительная линия 249"/>
          <p:cNvCxnSpPr/>
          <p:nvPr/>
        </p:nvCxnSpPr>
        <p:spPr>
          <a:xfrm>
            <a:off x="5700040" y="6033725"/>
            <a:ext cx="608925" cy="33543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единительная линия 252"/>
          <p:cNvCxnSpPr>
            <a:stCxn id="9" idx="2"/>
            <a:endCxn id="20" idx="2"/>
          </p:cNvCxnSpPr>
          <p:nvPr/>
        </p:nvCxnSpPr>
        <p:spPr>
          <a:xfrm>
            <a:off x="5677592" y="6195482"/>
            <a:ext cx="645683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Прямая соединительная линия 255"/>
          <p:cNvCxnSpPr/>
          <p:nvPr/>
        </p:nvCxnSpPr>
        <p:spPr>
          <a:xfrm flipV="1">
            <a:off x="5700040" y="6033725"/>
            <a:ext cx="623235" cy="33543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Прямая соединительная линия 257"/>
          <p:cNvCxnSpPr/>
          <p:nvPr/>
        </p:nvCxnSpPr>
        <p:spPr>
          <a:xfrm flipH="1">
            <a:off x="4729524" y="3802289"/>
            <a:ext cx="11085" cy="2738456"/>
          </a:xfrm>
          <a:prstGeom prst="line">
            <a:avLst/>
          </a:prstGeom>
          <a:ln w="127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Прямая соединительная линия 260"/>
          <p:cNvCxnSpPr/>
          <p:nvPr/>
        </p:nvCxnSpPr>
        <p:spPr>
          <a:xfrm>
            <a:off x="4734483" y="6102879"/>
            <a:ext cx="117458" cy="0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Прямая соединительная линия 263"/>
          <p:cNvCxnSpPr/>
          <p:nvPr/>
        </p:nvCxnSpPr>
        <p:spPr>
          <a:xfrm>
            <a:off x="4648200" y="3875470"/>
            <a:ext cx="0" cy="26129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Прямая соединительная линия 265"/>
          <p:cNvCxnSpPr/>
          <p:nvPr/>
        </p:nvCxnSpPr>
        <p:spPr>
          <a:xfrm>
            <a:off x="4649777" y="6300425"/>
            <a:ext cx="202164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Прямая соединительная линия 274"/>
          <p:cNvCxnSpPr/>
          <p:nvPr/>
        </p:nvCxnSpPr>
        <p:spPr>
          <a:xfrm>
            <a:off x="7159807" y="6152983"/>
            <a:ext cx="498293" cy="6253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Прямая соединительная линия 276"/>
          <p:cNvCxnSpPr/>
          <p:nvPr/>
        </p:nvCxnSpPr>
        <p:spPr>
          <a:xfrm>
            <a:off x="7152356" y="6083829"/>
            <a:ext cx="988240" cy="5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Прямая соединительная линия 278"/>
          <p:cNvCxnSpPr/>
          <p:nvPr/>
        </p:nvCxnSpPr>
        <p:spPr>
          <a:xfrm flipV="1">
            <a:off x="7159807" y="6152902"/>
            <a:ext cx="498293" cy="616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Прямая соединительная линия 280"/>
          <p:cNvCxnSpPr/>
          <p:nvPr/>
        </p:nvCxnSpPr>
        <p:spPr>
          <a:xfrm flipV="1">
            <a:off x="7409477" y="6287727"/>
            <a:ext cx="731119" cy="3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Прямая соединительная линия 290"/>
          <p:cNvCxnSpPr/>
          <p:nvPr/>
        </p:nvCxnSpPr>
        <p:spPr>
          <a:xfrm flipV="1">
            <a:off x="4649777" y="6488364"/>
            <a:ext cx="2558795" cy="2842"/>
          </a:xfrm>
          <a:prstGeom prst="line">
            <a:avLst/>
          </a:prstGeom>
          <a:ln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Прямая соединительная линия 292"/>
          <p:cNvCxnSpPr/>
          <p:nvPr/>
        </p:nvCxnSpPr>
        <p:spPr>
          <a:xfrm flipH="1" flipV="1">
            <a:off x="7208572" y="6087215"/>
            <a:ext cx="1528" cy="401149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Прямая соединительная линия 296"/>
          <p:cNvCxnSpPr/>
          <p:nvPr/>
        </p:nvCxnSpPr>
        <p:spPr>
          <a:xfrm>
            <a:off x="7404613" y="6283912"/>
            <a:ext cx="4340" cy="243057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Прямая соединительная линия 298"/>
          <p:cNvCxnSpPr/>
          <p:nvPr/>
        </p:nvCxnSpPr>
        <p:spPr>
          <a:xfrm flipV="1">
            <a:off x="4729524" y="6526969"/>
            <a:ext cx="2577832" cy="103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Прямая соединительная линия 309"/>
          <p:cNvCxnSpPr/>
          <p:nvPr/>
        </p:nvCxnSpPr>
        <p:spPr>
          <a:xfrm flipV="1">
            <a:off x="2286622" y="3076437"/>
            <a:ext cx="250785" cy="1273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Прямая соединительная линия 317"/>
          <p:cNvCxnSpPr/>
          <p:nvPr/>
        </p:nvCxnSpPr>
        <p:spPr>
          <a:xfrm flipH="1" flipV="1">
            <a:off x="2358341" y="3121365"/>
            <a:ext cx="176950" cy="58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Прямая соединительная линия 324"/>
          <p:cNvCxnSpPr/>
          <p:nvPr/>
        </p:nvCxnSpPr>
        <p:spPr>
          <a:xfrm flipH="1">
            <a:off x="2414131" y="3172972"/>
            <a:ext cx="12327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Прямая соединительная линия 326"/>
          <p:cNvCxnSpPr/>
          <p:nvPr/>
        </p:nvCxnSpPr>
        <p:spPr>
          <a:xfrm flipH="1">
            <a:off x="2458376" y="3206357"/>
            <a:ext cx="16260" cy="172283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Прямая соединительная линия 333"/>
          <p:cNvCxnSpPr/>
          <p:nvPr/>
        </p:nvCxnSpPr>
        <p:spPr>
          <a:xfrm flipH="1">
            <a:off x="2402573" y="3165051"/>
            <a:ext cx="9447" cy="166204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Прямая соединительная линия 335"/>
          <p:cNvCxnSpPr/>
          <p:nvPr/>
        </p:nvCxnSpPr>
        <p:spPr>
          <a:xfrm>
            <a:off x="2468778" y="3206357"/>
            <a:ext cx="6195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Прямая соединительная линия 359"/>
          <p:cNvCxnSpPr/>
          <p:nvPr/>
        </p:nvCxnSpPr>
        <p:spPr>
          <a:xfrm flipH="1">
            <a:off x="712334" y="6424595"/>
            <a:ext cx="2841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Прямая соединительная линия 379"/>
          <p:cNvCxnSpPr/>
          <p:nvPr/>
        </p:nvCxnSpPr>
        <p:spPr>
          <a:xfrm flipV="1">
            <a:off x="2226354" y="631641"/>
            <a:ext cx="760224" cy="11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единительная линия 382"/>
          <p:cNvCxnSpPr/>
          <p:nvPr/>
        </p:nvCxnSpPr>
        <p:spPr>
          <a:xfrm flipV="1">
            <a:off x="2170872" y="686764"/>
            <a:ext cx="818878" cy="57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Прямая соединительная линия 384"/>
          <p:cNvCxnSpPr/>
          <p:nvPr/>
        </p:nvCxnSpPr>
        <p:spPr>
          <a:xfrm flipH="1">
            <a:off x="2110132" y="585015"/>
            <a:ext cx="888510" cy="122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Прямая соединительная линия 389"/>
          <p:cNvCxnSpPr/>
          <p:nvPr/>
        </p:nvCxnSpPr>
        <p:spPr>
          <a:xfrm flipH="1">
            <a:off x="2110131" y="599490"/>
            <a:ext cx="1" cy="411355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Прямая соединительная линия 395"/>
          <p:cNvCxnSpPr/>
          <p:nvPr/>
        </p:nvCxnSpPr>
        <p:spPr>
          <a:xfrm>
            <a:off x="1860777" y="1690445"/>
            <a:ext cx="2948" cy="2192713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Прямая соединительная линия 397"/>
          <p:cNvCxnSpPr/>
          <p:nvPr/>
        </p:nvCxnSpPr>
        <p:spPr>
          <a:xfrm flipH="1">
            <a:off x="1139966" y="1690445"/>
            <a:ext cx="12560" cy="2192713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Прямая соединительная линия 403"/>
          <p:cNvCxnSpPr/>
          <p:nvPr/>
        </p:nvCxnSpPr>
        <p:spPr>
          <a:xfrm>
            <a:off x="4212722" y="4381957"/>
            <a:ext cx="435478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Прямая соединительная линия 405"/>
          <p:cNvCxnSpPr/>
          <p:nvPr/>
        </p:nvCxnSpPr>
        <p:spPr>
          <a:xfrm>
            <a:off x="4212722" y="4586287"/>
            <a:ext cx="520184" cy="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Прямая соединительная линия 407"/>
          <p:cNvCxnSpPr/>
          <p:nvPr/>
        </p:nvCxnSpPr>
        <p:spPr>
          <a:xfrm flipV="1">
            <a:off x="4552950" y="3598411"/>
            <a:ext cx="9525" cy="212611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Прямая соединительная линия 409"/>
          <p:cNvCxnSpPr/>
          <p:nvPr/>
        </p:nvCxnSpPr>
        <p:spPr>
          <a:xfrm>
            <a:off x="4212722" y="5724525"/>
            <a:ext cx="34022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Прямая соединительная линия 412"/>
          <p:cNvCxnSpPr/>
          <p:nvPr/>
        </p:nvCxnSpPr>
        <p:spPr>
          <a:xfrm flipH="1">
            <a:off x="1927180" y="3598411"/>
            <a:ext cx="263529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Прямая соединительная линия 414"/>
          <p:cNvCxnSpPr/>
          <p:nvPr/>
        </p:nvCxnSpPr>
        <p:spPr>
          <a:xfrm>
            <a:off x="1919288" y="1700213"/>
            <a:ext cx="7892" cy="189819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Прямая соединительная линия 417"/>
          <p:cNvCxnSpPr/>
          <p:nvPr/>
        </p:nvCxnSpPr>
        <p:spPr>
          <a:xfrm flipH="1">
            <a:off x="1198779" y="1686646"/>
            <a:ext cx="6580" cy="192591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Прямая соединительная линия 421"/>
          <p:cNvCxnSpPr/>
          <p:nvPr/>
        </p:nvCxnSpPr>
        <p:spPr>
          <a:xfrm>
            <a:off x="1205359" y="3605488"/>
            <a:ext cx="721821" cy="0"/>
          </a:xfrm>
          <a:prstGeom prst="line">
            <a:avLst/>
          </a:prstGeom>
          <a:ln>
            <a:solidFill>
              <a:srgbClr val="C0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Прямая соединительная линия 425"/>
          <p:cNvCxnSpPr/>
          <p:nvPr/>
        </p:nvCxnSpPr>
        <p:spPr>
          <a:xfrm flipH="1">
            <a:off x="1804988" y="1686646"/>
            <a:ext cx="8097" cy="4323942"/>
          </a:xfrm>
          <a:prstGeom prst="line">
            <a:avLst/>
          </a:prstGeom>
          <a:ln>
            <a:solidFill>
              <a:srgbClr val="7030A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Прямая соединительная линия 428"/>
          <p:cNvCxnSpPr/>
          <p:nvPr/>
        </p:nvCxnSpPr>
        <p:spPr>
          <a:xfrm>
            <a:off x="1761630" y="1683040"/>
            <a:ext cx="8371" cy="4049407"/>
          </a:xfrm>
          <a:prstGeom prst="line">
            <a:avLst/>
          </a:prstGeom>
          <a:ln>
            <a:solidFill>
              <a:srgbClr val="7030A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Прямая соединительная линия 429"/>
          <p:cNvCxnSpPr/>
          <p:nvPr/>
        </p:nvCxnSpPr>
        <p:spPr>
          <a:xfrm>
            <a:off x="1698162" y="1686646"/>
            <a:ext cx="6813" cy="381880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Прямая соединительная линия 433"/>
          <p:cNvCxnSpPr/>
          <p:nvPr/>
        </p:nvCxnSpPr>
        <p:spPr>
          <a:xfrm>
            <a:off x="1641656" y="1683040"/>
            <a:ext cx="15694" cy="4165310"/>
          </a:xfrm>
          <a:prstGeom prst="line">
            <a:avLst/>
          </a:prstGeom>
          <a:ln>
            <a:solidFill>
              <a:srgbClr val="7030A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Прямая соединительная линия 437"/>
          <p:cNvCxnSpPr/>
          <p:nvPr/>
        </p:nvCxnSpPr>
        <p:spPr>
          <a:xfrm flipH="1">
            <a:off x="1060276" y="3263780"/>
            <a:ext cx="3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Прямая соединительная линия 438"/>
          <p:cNvCxnSpPr/>
          <p:nvPr/>
        </p:nvCxnSpPr>
        <p:spPr>
          <a:xfrm flipH="1">
            <a:off x="1078860" y="1690445"/>
            <a:ext cx="24500" cy="432014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Прямая соединительная линия 439"/>
          <p:cNvCxnSpPr/>
          <p:nvPr/>
        </p:nvCxnSpPr>
        <p:spPr>
          <a:xfrm flipH="1">
            <a:off x="1023807" y="1686839"/>
            <a:ext cx="25052" cy="404560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Прямая соединительная линия 440"/>
          <p:cNvCxnSpPr/>
          <p:nvPr/>
        </p:nvCxnSpPr>
        <p:spPr>
          <a:xfrm flipH="1">
            <a:off x="970647" y="1690445"/>
            <a:ext cx="17789" cy="393390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Прямая соединительная линия 441"/>
          <p:cNvCxnSpPr/>
          <p:nvPr/>
        </p:nvCxnSpPr>
        <p:spPr>
          <a:xfrm flipH="1">
            <a:off x="910775" y="1686839"/>
            <a:ext cx="21156" cy="416151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Прямая соединительная линия 443"/>
          <p:cNvCxnSpPr/>
          <p:nvPr/>
        </p:nvCxnSpPr>
        <p:spPr>
          <a:xfrm flipH="1">
            <a:off x="2407347" y="4827098"/>
            <a:ext cx="376454" cy="334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Прямая соединительная линия 448"/>
          <p:cNvCxnSpPr/>
          <p:nvPr/>
        </p:nvCxnSpPr>
        <p:spPr>
          <a:xfrm flipH="1" flipV="1">
            <a:off x="2458376" y="4929188"/>
            <a:ext cx="329118" cy="952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Прямая соединительная линия 451"/>
          <p:cNvCxnSpPr/>
          <p:nvPr/>
        </p:nvCxnSpPr>
        <p:spPr>
          <a:xfrm flipH="1">
            <a:off x="910775" y="5848350"/>
            <a:ext cx="1864013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Прямая соединительная линия 457"/>
          <p:cNvCxnSpPr/>
          <p:nvPr/>
        </p:nvCxnSpPr>
        <p:spPr>
          <a:xfrm>
            <a:off x="4552950" y="5848350"/>
            <a:ext cx="0" cy="15678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Прямая соединительная линия 459"/>
          <p:cNvCxnSpPr/>
          <p:nvPr/>
        </p:nvCxnSpPr>
        <p:spPr>
          <a:xfrm flipH="1">
            <a:off x="4212723" y="5848350"/>
            <a:ext cx="340227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Прямая соединительная линия 461"/>
          <p:cNvCxnSpPr/>
          <p:nvPr/>
        </p:nvCxnSpPr>
        <p:spPr>
          <a:xfrm flipH="1" flipV="1">
            <a:off x="1078860" y="6005133"/>
            <a:ext cx="3474090" cy="38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Прямая соединительная линия 473"/>
          <p:cNvCxnSpPr/>
          <p:nvPr/>
        </p:nvCxnSpPr>
        <p:spPr>
          <a:xfrm flipH="1">
            <a:off x="1023807" y="5724526"/>
            <a:ext cx="1750986" cy="792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Прямая соединительная линия 488"/>
          <p:cNvCxnSpPr/>
          <p:nvPr/>
        </p:nvCxnSpPr>
        <p:spPr>
          <a:xfrm flipH="1">
            <a:off x="976999" y="5614829"/>
            <a:ext cx="1797789" cy="952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Прямая соединительная линия 493"/>
          <p:cNvCxnSpPr/>
          <p:nvPr/>
        </p:nvCxnSpPr>
        <p:spPr>
          <a:xfrm flipH="1" flipV="1">
            <a:off x="1698162" y="5503834"/>
            <a:ext cx="1084694" cy="3578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Прямая соединительная линия 499"/>
          <p:cNvCxnSpPr/>
          <p:nvPr/>
        </p:nvCxnSpPr>
        <p:spPr>
          <a:xfrm flipH="1" flipV="1">
            <a:off x="2110131" y="4715985"/>
            <a:ext cx="695588" cy="9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TextBox 502"/>
          <p:cNvSpPr txBox="1"/>
          <p:nvPr/>
        </p:nvSpPr>
        <p:spPr>
          <a:xfrm>
            <a:off x="2477674" y="4668082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int1</a:t>
            </a:r>
            <a:endParaRPr lang="ru-RU" sz="800" dirty="0"/>
          </a:p>
        </p:txBody>
      </p:sp>
      <p:sp>
        <p:nvSpPr>
          <p:cNvPr id="505" name="TextBox 504"/>
          <p:cNvSpPr txBox="1"/>
          <p:nvPr/>
        </p:nvSpPr>
        <p:spPr>
          <a:xfrm>
            <a:off x="4146023" y="5699056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SCK</a:t>
            </a:r>
            <a:endParaRPr lang="ru-RU" sz="800" dirty="0"/>
          </a:p>
        </p:txBody>
      </p:sp>
      <p:sp>
        <p:nvSpPr>
          <p:cNvPr id="506" name="TextBox 505"/>
          <p:cNvSpPr txBox="1"/>
          <p:nvPr/>
        </p:nvSpPr>
        <p:spPr>
          <a:xfrm>
            <a:off x="2494664" y="5696294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SDO</a:t>
            </a:r>
            <a:endParaRPr lang="ru-RU" sz="800" dirty="0"/>
          </a:p>
        </p:txBody>
      </p:sp>
      <p:sp>
        <p:nvSpPr>
          <p:cNvPr id="507" name="TextBox 506"/>
          <p:cNvSpPr txBox="1"/>
          <p:nvPr/>
        </p:nvSpPr>
        <p:spPr>
          <a:xfrm>
            <a:off x="2496243" y="5579650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SDA</a:t>
            </a:r>
            <a:endParaRPr lang="ru-RU" sz="800" dirty="0"/>
          </a:p>
        </p:txBody>
      </p:sp>
      <p:sp>
        <p:nvSpPr>
          <p:cNvPr id="510" name="TextBox 509"/>
          <p:cNvSpPr txBox="1"/>
          <p:nvPr/>
        </p:nvSpPr>
        <p:spPr>
          <a:xfrm>
            <a:off x="2456198" y="5456791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CSB0</a:t>
            </a:r>
            <a:endParaRPr lang="ru-RU" sz="800" dirty="0"/>
          </a:p>
        </p:txBody>
      </p:sp>
      <p:sp>
        <p:nvSpPr>
          <p:cNvPr id="512" name="TextBox 511"/>
          <p:cNvSpPr txBox="1"/>
          <p:nvPr/>
        </p:nvSpPr>
        <p:spPr>
          <a:xfrm>
            <a:off x="2456920" y="5360270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CSB1</a:t>
            </a:r>
            <a:endParaRPr lang="ru-RU" sz="800" dirty="0"/>
          </a:p>
        </p:txBody>
      </p:sp>
      <p:cxnSp>
        <p:nvCxnSpPr>
          <p:cNvPr id="515" name="Прямая соединительная линия 514"/>
          <p:cNvCxnSpPr/>
          <p:nvPr/>
        </p:nvCxnSpPr>
        <p:spPr>
          <a:xfrm flipV="1">
            <a:off x="2294453" y="4278848"/>
            <a:ext cx="493041" cy="5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Прямая соединительная линия 516"/>
          <p:cNvCxnSpPr/>
          <p:nvPr/>
        </p:nvCxnSpPr>
        <p:spPr>
          <a:xfrm>
            <a:off x="2348735" y="4381957"/>
            <a:ext cx="0" cy="17780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Прямая соединительная линия 518"/>
          <p:cNvCxnSpPr/>
          <p:nvPr/>
        </p:nvCxnSpPr>
        <p:spPr>
          <a:xfrm>
            <a:off x="2348735" y="6155231"/>
            <a:ext cx="2503206" cy="1172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Прямая соединительная линия 524"/>
          <p:cNvCxnSpPr/>
          <p:nvPr/>
        </p:nvCxnSpPr>
        <p:spPr>
          <a:xfrm>
            <a:off x="2690089" y="4381272"/>
            <a:ext cx="101624" cy="3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Прямая соединительная линия 526"/>
          <p:cNvCxnSpPr/>
          <p:nvPr/>
        </p:nvCxnSpPr>
        <p:spPr>
          <a:xfrm flipH="1">
            <a:off x="2289331" y="4284751"/>
            <a:ext cx="5122" cy="193327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единительная линия 528"/>
          <p:cNvCxnSpPr/>
          <p:nvPr/>
        </p:nvCxnSpPr>
        <p:spPr>
          <a:xfrm>
            <a:off x="2283915" y="6214533"/>
            <a:ext cx="2568026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TextBox 549"/>
          <p:cNvSpPr txBox="1"/>
          <p:nvPr/>
        </p:nvSpPr>
        <p:spPr>
          <a:xfrm rot="16200000">
            <a:off x="1193250" y="1063631"/>
            <a:ext cx="5004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 smtClean="0"/>
              <a:t>фильтр</a:t>
            </a:r>
            <a:endParaRPr lang="ru-RU" sz="800" dirty="0"/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V="1">
            <a:off x="4212722" y="5390766"/>
            <a:ext cx="2265627" cy="991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4132924" y="5248052"/>
            <a:ext cx="375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ten0</a:t>
            </a:r>
            <a:endParaRPr lang="ru-RU" sz="800" dirty="0"/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V="1">
            <a:off x="4219915" y="5291289"/>
            <a:ext cx="3198396" cy="187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V="1">
            <a:off x="4224650" y="5179433"/>
            <a:ext cx="4120763" cy="5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4137250" y="5142652"/>
            <a:ext cx="375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ten1</a:t>
            </a:r>
            <a:endParaRPr lang="ru-RU" sz="800" dirty="0"/>
          </a:p>
        </p:txBody>
      </p:sp>
      <p:sp>
        <p:nvSpPr>
          <p:cNvPr id="184" name="TextBox 183"/>
          <p:cNvSpPr txBox="1"/>
          <p:nvPr/>
        </p:nvSpPr>
        <p:spPr>
          <a:xfrm>
            <a:off x="4141576" y="5022795"/>
            <a:ext cx="375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ten2</a:t>
            </a:r>
            <a:endParaRPr lang="ru-RU" sz="800" dirty="0"/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>
            <a:off x="2038350" y="4100930"/>
            <a:ext cx="7210174" cy="1535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>
            <a:off x="2038350" y="4105275"/>
            <a:ext cx="4763" cy="117633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>
            <a:off x="2043113" y="5276850"/>
            <a:ext cx="748600" cy="76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>
            <a:off x="2157657" y="3785530"/>
            <a:ext cx="0" cy="262214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>
            <a:off x="2286622" y="3074781"/>
            <a:ext cx="2221" cy="711380"/>
          </a:xfrm>
          <a:prstGeom prst="line">
            <a:avLst/>
          </a:prstGeom>
          <a:ln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/>
          <p:nvPr/>
        </p:nvCxnSpPr>
        <p:spPr>
          <a:xfrm>
            <a:off x="2354013" y="3121948"/>
            <a:ext cx="3425" cy="764252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/>
          <p:cNvCxnSpPr/>
          <p:nvPr/>
        </p:nvCxnSpPr>
        <p:spPr>
          <a:xfrm>
            <a:off x="2222553" y="649581"/>
            <a:ext cx="3802" cy="32335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24396" y="3681463"/>
            <a:ext cx="3369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 smtClean="0"/>
              <a:t>+5в</a:t>
            </a:r>
            <a:endParaRPr lang="ru-RU" sz="800" dirty="0"/>
          </a:p>
        </p:txBody>
      </p:sp>
      <p:sp>
        <p:nvSpPr>
          <p:cNvPr id="244" name="TextBox 243"/>
          <p:cNvSpPr txBox="1"/>
          <p:nvPr/>
        </p:nvSpPr>
        <p:spPr>
          <a:xfrm>
            <a:off x="87769" y="3780097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GND</a:t>
            </a:r>
            <a:endParaRPr lang="ru-RU" sz="800" dirty="0"/>
          </a:p>
        </p:txBody>
      </p:sp>
      <p:sp>
        <p:nvSpPr>
          <p:cNvPr id="145" name="TextBox 144"/>
          <p:cNvSpPr txBox="1"/>
          <p:nvPr/>
        </p:nvSpPr>
        <p:spPr>
          <a:xfrm>
            <a:off x="670587" y="839779"/>
            <a:ext cx="692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00" dirty="0" smtClean="0"/>
              <a:t>Давление и</a:t>
            </a:r>
          </a:p>
          <a:p>
            <a:r>
              <a:rPr lang="ru-RU" sz="700" dirty="0" smtClean="0"/>
              <a:t>температура </a:t>
            </a:r>
          </a:p>
          <a:p>
            <a:r>
              <a:rPr lang="ru-RU" sz="700" dirty="0" smtClean="0"/>
              <a:t>перед </a:t>
            </a:r>
          </a:p>
          <a:p>
            <a:r>
              <a:rPr lang="ru-RU" sz="700" dirty="0" smtClean="0"/>
              <a:t>фильтром</a:t>
            </a:r>
            <a:endParaRPr lang="ru-RU" sz="700" dirty="0"/>
          </a:p>
        </p:txBody>
      </p:sp>
      <p:sp>
        <p:nvSpPr>
          <p:cNvPr id="147" name="TextBox 146"/>
          <p:cNvSpPr txBox="1"/>
          <p:nvPr/>
        </p:nvSpPr>
        <p:spPr>
          <a:xfrm>
            <a:off x="1518101" y="850183"/>
            <a:ext cx="5822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00" dirty="0" smtClean="0"/>
              <a:t>Давление </a:t>
            </a:r>
          </a:p>
          <a:p>
            <a:r>
              <a:rPr lang="ru-RU" sz="700" dirty="0" smtClean="0"/>
              <a:t>после </a:t>
            </a:r>
          </a:p>
          <a:p>
            <a:r>
              <a:rPr lang="ru-RU" sz="700" dirty="0" smtClean="0"/>
              <a:t>фильтра</a:t>
            </a:r>
            <a:endParaRPr lang="ru-RU" sz="700" dirty="0"/>
          </a:p>
        </p:txBody>
      </p:sp>
      <p:sp>
        <p:nvSpPr>
          <p:cNvPr id="149" name="TextBox 148"/>
          <p:cNvSpPr txBox="1"/>
          <p:nvPr/>
        </p:nvSpPr>
        <p:spPr>
          <a:xfrm>
            <a:off x="9026322" y="702103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 smtClean="0"/>
              <a:t>Температура </a:t>
            </a:r>
          </a:p>
          <a:p>
            <a:r>
              <a:rPr lang="ru-RU" sz="800" dirty="0" smtClean="0"/>
              <a:t>на выходе</a:t>
            </a:r>
            <a:endParaRPr lang="ru-RU" sz="800" dirty="0"/>
          </a:p>
        </p:txBody>
      </p:sp>
      <p:cxnSp>
        <p:nvCxnSpPr>
          <p:cNvPr id="161" name="Прямая соединительная линия 160"/>
          <p:cNvCxnSpPr/>
          <p:nvPr/>
        </p:nvCxnSpPr>
        <p:spPr>
          <a:xfrm>
            <a:off x="5744406" y="4004497"/>
            <a:ext cx="0" cy="7280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/>
          <p:cNvCxnSpPr/>
          <p:nvPr/>
        </p:nvCxnSpPr>
        <p:spPr>
          <a:xfrm flipV="1">
            <a:off x="4219915" y="4722726"/>
            <a:ext cx="1526050" cy="379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4144620" y="4575920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alarm</a:t>
            </a:r>
            <a:endParaRPr lang="ru-RU" sz="800" dirty="0"/>
          </a:p>
        </p:txBody>
      </p:sp>
      <p:sp>
        <p:nvSpPr>
          <p:cNvPr id="181" name="TextBox 180"/>
          <p:cNvSpPr txBox="1"/>
          <p:nvPr/>
        </p:nvSpPr>
        <p:spPr>
          <a:xfrm>
            <a:off x="8416943" y="4338734"/>
            <a:ext cx="6623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00" dirty="0" smtClean="0">
                <a:solidFill>
                  <a:srgbClr val="FF0000"/>
                </a:solidFill>
              </a:rPr>
              <a:t>Питание +5в</a:t>
            </a:r>
            <a:endParaRPr lang="ru-RU" sz="700" dirty="0">
              <a:solidFill>
                <a:srgbClr val="FF0000"/>
              </a:solidFill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8419683" y="4582408"/>
            <a:ext cx="35298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GND</a:t>
            </a:r>
            <a:endParaRPr lang="ru-RU" sz="700" dirty="0"/>
          </a:p>
        </p:txBody>
      </p:sp>
      <p:sp>
        <p:nvSpPr>
          <p:cNvPr id="276" name="TextBox 275"/>
          <p:cNvSpPr txBox="1"/>
          <p:nvPr/>
        </p:nvSpPr>
        <p:spPr>
          <a:xfrm>
            <a:off x="8419683" y="4713042"/>
            <a:ext cx="129554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00" dirty="0" smtClean="0">
                <a:solidFill>
                  <a:srgbClr val="FFC000"/>
                </a:solidFill>
              </a:rPr>
              <a:t>Цифровые сигналы на выход</a:t>
            </a:r>
            <a:endParaRPr lang="ru-RU" sz="700" dirty="0">
              <a:solidFill>
                <a:srgbClr val="FFC000"/>
              </a:solidFill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8419683" y="4837235"/>
            <a:ext cx="12362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00" dirty="0" smtClean="0">
                <a:solidFill>
                  <a:schemeClr val="accent6">
                    <a:lumMod val="75000"/>
                  </a:schemeClr>
                </a:solidFill>
              </a:rPr>
              <a:t>Цифровые сигналы на вход</a:t>
            </a:r>
            <a:endParaRPr lang="ru-RU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8423869" y="4950894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00" dirty="0" smtClean="0">
                <a:solidFill>
                  <a:srgbClr val="7030A0"/>
                </a:solidFill>
              </a:rPr>
              <a:t>Цифровые данные, </a:t>
            </a:r>
          </a:p>
          <a:p>
            <a:r>
              <a:rPr lang="ru-RU" sz="700" dirty="0" smtClean="0">
                <a:solidFill>
                  <a:srgbClr val="7030A0"/>
                </a:solidFill>
              </a:rPr>
              <a:t>закрывать витой парой</a:t>
            </a:r>
            <a:endParaRPr lang="ru-RU" sz="700" dirty="0">
              <a:solidFill>
                <a:srgbClr val="7030A0"/>
              </a:solidFill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8416561" y="4454995"/>
            <a:ext cx="10711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00" dirty="0" smtClean="0">
                <a:solidFill>
                  <a:srgbClr val="C00000"/>
                </a:solidFill>
              </a:rPr>
              <a:t>Питание +3.3в до 40мА</a:t>
            </a:r>
            <a:endParaRPr lang="ru-RU" sz="700" dirty="0">
              <a:solidFill>
                <a:srgbClr val="C00000"/>
              </a:solidFill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8416944" y="4122688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00" dirty="0" smtClean="0">
                <a:solidFill>
                  <a:schemeClr val="accent1"/>
                </a:solidFill>
              </a:rPr>
              <a:t>Электросеть 220в либо 380в, </a:t>
            </a:r>
          </a:p>
          <a:p>
            <a:r>
              <a:rPr lang="ru-RU" sz="700" dirty="0" smtClean="0">
                <a:solidFill>
                  <a:schemeClr val="accent1"/>
                </a:solidFill>
              </a:rPr>
              <a:t>гальванически развязана</a:t>
            </a:r>
            <a:endParaRPr lang="ru-RU" sz="700" dirty="0">
              <a:solidFill>
                <a:schemeClr val="accent1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2921017" y="771126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 smtClean="0"/>
              <a:t>Скорость </a:t>
            </a:r>
          </a:p>
          <a:p>
            <a:r>
              <a:rPr lang="ru-RU" sz="800" dirty="0" smtClean="0"/>
              <a:t>вращения </a:t>
            </a:r>
          </a:p>
          <a:p>
            <a:r>
              <a:rPr lang="ru-RU" sz="800" dirty="0" smtClean="0"/>
              <a:t>пропеллера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6100891" y="381000"/>
            <a:ext cx="3802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 smtClean="0"/>
              <a:t>2кВт</a:t>
            </a:r>
            <a:endParaRPr lang="ru-RU" sz="800" dirty="0"/>
          </a:p>
        </p:txBody>
      </p:sp>
      <p:sp>
        <p:nvSpPr>
          <p:cNvPr id="286" name="TextBox 285"/>
          <p:cNvSpPr txBox="1"/>
          <p:nvPr/>
        </p:nvSpPr>
        <p:spPr>
          <a:xfrm>
            <a:off x="7029245" y="385296"/>
            <a:ext cx="3802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 smtClean="0"/>
              <a:t>2кВт</a:t>
            </a:r>
            <a:endParaRPr lang="ru-RU" sz="800" dirty="0"/>
          </a:p>
        </p:txBody>
      </p:sp>
      <p:sp>
        <p:nvSpPr>
          <p:cNvPr id="287" name="TextBox 286"/>
          <p:cNvSpPr txBox="1"/>
          <p:nvPr/>
        </p:nvSpPr>
        <p:spPr>
          <a:xfrm>
            <a:off x="7965181" y="414214"/>
            <a:ext cx="3802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 smtClean="0"/>
              <a:t>2кВт</a:t>
            </a:r>
            <a:endParaRPr lang="ru-RU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5696275" y="5789689"/>
            <a:ext cx="6607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RS485, 15</a:t>
            </a:r>
            <a:r>
              <a:rPr lang="ru-RU" sz="800" dirty="0"/>
              <a:t>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59782" y="3360667"/>
            <a:ext cx="11528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00" dirty="0" err="1" smtClean="0"/>
              <a:t>Диммер</a:t>
            </a:r>
            <a:r>
              <a:rPr lang="ru-RU" sz="700" dirty="0" smtClean="0"/>
              <a:t> с </a:t>
            </a:r>
            <a:r>
              <a:rPr lang="ru-RU" sz="700" dirty="0" err="1" smtClean="0"/>
              <a:t>опторазвязкой</a:t>
            </a:r>
            <a:endParaRPr lang="ru-RU" sz="700" dirty="0"/>
          </a:p>
        </p:txBody>
      </p:sp>
      <p:sp>
        <p:nvSpPr>
          <p:cNvPr id="28" name="TextBox 27"/>
          <p:cNvSpPr txBox="1"/>
          <p:nvPr/>
        </p:nvSpPr>
        <p:spPr>
          <a:xfrm>
            <a:off x="2651760" y="6369157"/>
            <a:ext cx="130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MOSI=PIN11=SDA  BMP280 input</a:t>
            </a:r>
          </a:p>
          <a:p>
            <a:r>
              <a:rPr lang="en-US" sz="600" dirty="0" smtClean="0"/>
              <a:t>MISO=PIN12=SDO BMP280 output</a:t>
            </a:r>
          </a:p>
          <a:p>
            <a:r>
              <a:rPr lang="en-US" sz="600" dirty="0" smtClean="0"/>
              <a:t>SCK=PIN13=SCL      BMP280 input</a:t>
            </a:r>
            <a:endParaRPr lang="ru-RU" sz="600" dirty="0"/>
          </a:p>
        </p:txBody>
      </p:sp>
      <p:sp>
        <p:nvSpPr>
          <p:cNvPr id="211" name="Прямоугольник 210"/>
          <p:cNvSpPr/>
          <p:nvPr/>
        </p:nvSpPr>
        <p:spPr>
          <a:xfrm flipH="1">
            <a:off x="4858908" y="4193579"/>
            <a:ext cx="171452" cy="7390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7" name="Прямая соединительная линия 66"/>
          <p:cNvCxnSpPr>
            <a:stCxn id="211" idx="1"/>
          </p:cNvCxnSpPr>
          <p:nvPr/>
        </p:nvCxnSpPr>
        <p:spPr>
          <a:xfrm>
            <a:off x="5030360" y="4230533"/>
            <a:ext cx="108117" cy="496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 flipV="1">
            <a:off x="5138477" y="4116283"/>
            <a:ext cx="0" cy="114249"/>
          </a:xfrm>
          <a:prstGeom prst="line">
            <a:avLst/>
          </a:prstGeom>
          <a:ln>
            <a:solidFill>
              <a:srgbClr val="7030A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211" idx="3"/>
          </p:cNvCxnSpPr>
          <p:nvPr/>
        </p:nvCxnSpPr>
        <p:spPr>
          <a:xfrm flipH="1" flipV="1">
            <a:off x="4729524" y="4230532"/>
            <a:ext cx="129384" cy="1"/>
          </a:xfrm>
          <a:prstGeom prst="line">
            <a:avLst/>
          </a:prstGeom>
          <a:ln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Равнобедренный треугольник 202"/>
          <p:cNvSpPr/>
          <p:nvPr/>
        </p:nvSpPr>
        <p:spPr>
          <a:xfrm rot="16200000">
            <a:off x="2563455" y="4315300"/>
            <a:ext cx="140362" cy="1159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4" name="Прямая соединительная линия 203"/>
          <p:cNvCxnSpPr/>
          <p:nvPr/>
        </p:nvCxnSpPr>
        <p:spPr>
          <a:xfrm>
            <a:off x="2575643" y="4303699"/>
            <a:ext cx="0" cy="139185"/>
          </a:xfrm>
          <a:prstGeom prst="line">
            <a:avLst/>
          </a:prstGeom>
          <a:ln w="9525">
            <a:solidFill>
              <a:schemeClr val="accent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/>
          <p:nvPr/>
        </p:nvCxnSpPr>
        <p:spPr>
          <a:xfrm flipV="1">
            <a:off x="2348718" y="4374252"/>
            <a:ext cx="216547" cy="4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Прямая соединительная линия 220"/>
          <p:cNvCxnSpPr/>
          <p:nvPr/>
        </p:nvCxnSpPr>
        <p:spPr>
          <a:xfrm>
            <a:off x="6958155" y="5699056"/>
            <a:ext cx="250417" cy="7224"/>
          </a:xfrm>
          <a:prstGeom prst="line">
            <a:avLst/>
          </a:prstGeom>
          <a:ln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единительная линия 229"/>
          <p:cNvCxnSpPr/>
          <p:nvPr/>
        </p:nvCxnSpPr>
        <p:spPr>
          <a:xfrm>
            <a:off x="7394331" y="5635986"/>
            <a:ext cx="7027" cy="645754"/>
          </a:xfrm>
          <a:prstGeom prst="line">
            <a:avLst/>
          </a:prstGeom>
          <a:ln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>
            <a:stCxn id="79" idx="3"/>
          </p:cNvCxnSpPr>
          <p:nvPr/>
        </p:nvCxnSpPr>
        <p:spPr>
          <a:xfrm>
            <a:off x="7058163" y="5635986"/>
            <a:ext cx="332913" cy="4813"/>
          </a:xfrm>
          <a:prstGeom prst="line">
            <a:avLst/>
          </a:prstGeom>
          <a:ln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Группа 111"/>
          <p:cNvGrpSpPr/>
          <p:nvPr/>
        </p:nvGrpSpPr>
        <p:grpSpPr>
          <a:xfrm>
            <a:off x="7349186" y="5853476"/>
            <a:ext cx="99660" cy="92515"/>
            <a:chOff x="7440312" y="5301016"/>
            <a:chExt cx="99660" cy="92515"/>
          </a:xfrm>
        </p:grpSpPr>
        <p:sp>
          <p:nvSpPr>
            <p:cNvPr id="235" name="Равнобедренный треугольник 234"/>
            <p:cNvSpPr/>
            <p:nvPr/>
          </p:nvSpPr>
          <p:spPr>
            <a:xfrm rot="10800000">
              <a:off x="7440312" y="5301016"/>
              <a:ext cx="99660" cy="7879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36" name="Прямая соединительная линия 235"/>
            <p:cNvCxnSpPr/>
            <p:nvPr/>
          </p:nvCxnSpPr>
          <p:spPr>
            <a:xfrm>
              <a:off x="7440312" y="5393531"/>
              <a:ext cx="99660" cy="0"/>
            </a:xfrm>
            <a:prstGeom prst="line">
              <a:avLst/>
            </a:prstGeom>
            <a:ln w="9525">
              <a:solidFill>
                <a:schemeClr val="accent1">
                  <a:alpha val="9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Группа 241"/>
          <p:cNvGrpSpPr/>
          <p:nvPr/>
        </p:nvGrpSpPr>
        <p:grpSpPr>
          <a:xfrm rot="10800000">
            <a:off x="7356402" y="6359555"/>
            <a:ext cx="99660" cy="92515"/>
            <a:chOff x="7440312" y="5301016"/>
            <a:chExt cx="99660" cy="92515"/>
          </a:xfrm>
        </p:grpSpPr>
        <p:sp>
          <p:nvSpPr>
            <p:cNvPr id="243" name="Равнобедренный треугольник 242"/>
            <p:cNvSpPr/>
            <p:nvPr/>
          </p:nvSpPr>
          <p:spPr>
            <a:xfrm rot="10800000">
              <a:off x="7440312" y="5301016"/>
              <a:ext cx="99660" cy="7879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45" name="Прямая соединительная линия 244"/>
            <p:cNvCxnSpPr/>
            <p:nvPr/>
          </p:nvCxnSpPr>
          <p:spPr>
            <a:xfrm>
              <a:off x="7440312" y="5393531"/>
              <a:ext cx="99660" cy="0"/>
            </a:xfrm>
            <a:prstGeom prst="line">
              <a:avLst/>
            </a:prstGeom>
            <a:ln w="9525">
              <a:solidFill>
                <a:schemeClr val="accent1">
                  <a:alpha val="9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2" name="Прямая соединительная линия 251"/>
          <p:cNvCxnSpPr/>
          <p:nvPr/>
        </p:nvCxnSpPr>
        <p:spPr>
          <a:xfrm flipH="1" flipV="1">
            <a:off x="7208572" y="5702668"/>
            <a:ext cx="3405" cy="351866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Прямая соединительная линия 262"/>
          <p:cNvCxnSpPr/>
          <p:nvPr/>
        </p:nvCxnSpPr>
        <p:spPr>
          <a:xfrm>
            <a:off x="7058163" y="5550031"/>
            <a:ext cx="766877" cy="48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Прямая соединительная линия 269"/>
          <p:cNvCxnSpPr>
            <a:stCxn id="289" idx="1"/>
          </p:cNvCxnSpPr>
          <p:nvPr/>
        </p:nvCxnSpPr>
        <p:spPr>
          <a:xfrm>
            <a:off x="7820577" y="6004805"/>
            <a:ext cx="8927" cy="146297"/>
          </a:xfrm>
          <a:prstGeom prst="line">
            <a:avLst/>
          </a:prstGeom>
          <a:ln>
            <a:solidFill>
              <a:srgbClr val="FFFF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Прямая соединительная линия 283"/>
          <p:cNvCxnSpPr/>
          <p:nvPr/>
        </p:nvCxnSpPr>
        <p:spPr>
          <a:xfrm>
            <a:off x="7652350" y="6215521"/>
            <a:ext cx="483253" cy="250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единительная линия 284"/>
          <p:cNvCxnSpPr/>
          <p:nvPr/>
        </p:nvCxnSpPr>
        <p:spPr>
          <a:xfrm flipV="1">
            <a:off x="7652350" y="6146559"/>
            <a:ext cx="483253" cy="987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7" name="Группа 266"/>
          <p:cNvGrpSpPr/>
          <p:nvPr/>
        </p:nvGrpSpPr>
        <p:grpSpPr>
          <a:xfrm rot="5400000">
            <a:off x="7689854" y="6119700"/>
            <a:ext cx="56290" cy="56324"/>
            <a:chOff x="7440312" y="5301016"/>
            <a:chExt cx="99660" cy="92515"/>
          </a:xfrm>
        </p:grpSpPr>
        <p:sp>
          <p:nvSpPr>
            <p:cNvPr id="268" name="Равнобедренный треугольник 267"/>
            <p:cNvSpPr/>
            <p:nvPr/>
          </p:nvSpPr>
          <p:spPr>
            <a:xfrm rot="10800000">
              <a:off x="7440312" y="5301016"/>
              <a:ext cx="99660" cy="7879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69" name="Прямая соединительная линия 268"/>
            <p:cNvCxnSpPr/>
            <p:nvPr/>
          </p:nvCxnSpPr>
          <p:spPr>
            <a:xfrm>
              <a:off x="7440312" y="5393531"/>
              <a:ext cx="99660" cy="0"/>
            </a:xfrm>
            <a:prstGeom prst="line">
              <a:avLst/>
            </a:prstGeom>
            <a:ln w="9525">
              <a:solidFill>
                <a:schemeClr val="accent1">
                  <a:alpha val="9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TextBox 289"/>
          <p:cNvSpPr txBox="1"/>
          <p:nvPr/>
        </p:nvSpPr>
        <p:spPr>
          <a:xfrm>
            <a:off x="7604535" y="5833352"/>
            <a:ext cx="3890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" dirty="0" smtClean="0"/>
              <a:t>1к</a:t>
            </a:r>
            <a:endParaRPr lang="ru-RU" sz="600" dirty="0"/>
          </a:p>
        </p:txBody>
      </p:sp>
      <p:cxnSp>
        <p:nvCxnSpPr>
          <p:cNvPr id="292" name="Прямая соединительная линия 291"/>
          <p:cNvCxnSpPr/>
          <p:nvPr/>
        </p:nvCxnSpPr>
        <p:spPr>
          <a:xfrm>
            <a:off x="7823198" y="5550031"/>
            <a:ext cx="1935" cy="28923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Прямоугольник 288"/>
          <p:cNvSpPr/>
          <p:nvPr/>
        </p:nvSpPr>
        <p:spPr>
          <a:xfrm rot="5400000" flipH="1">
            <a:off x="7734851" y="5882125"/>
            <a:ext cx="171452" cy="7390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00" name="Прямая соединительная линия 299"/>
          <p:cNvCxnSpPr/>
          <p:nvPr/>
        </p:nvCxnSpPr>
        <p:spPr>
          <a:xfrm flipV="1">
            <a:off x="7043042" y="5590109"/>
            <a:ext cx="934757" cy="703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Прямая соединительная линия 300"/>
          <p:cNvCxnSpPr/>
          <p:nvPr/>
        </p:nvCxnSpPr>
        <p:spPr>
          <a:xfrm>
            <a:off x="7977799" y="5590109"/>
            <a:ext cx="5616" cy="62890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Прямая соединительная линия 304"/>
          <p:cNvCxnSpPr/>
          <p:nvPr/>
        </p:nvCxnSpPr>
        <p:spPr>
          <a:xfrm>
            <a:off x="7305512" y="6284360"/>
            <a:ext cx="3688" cy="244272"/>
          </a:xfrm>
          <a:prstGeom prst="line">
            <a:avLst/>
          </a:prstGeom>
          <a:ln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Прямая соединительная линия 306"/>
          <p:cNvCxnSpPr/>
          <p:nvPr/>
        </p:nvCxnSpPr>
        <p:spPr>
          <a:xfrm flipV="1">
            <a:off x="7168857" y="6283057"/>
            <a:ext cx="133772" cy="13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Прямая соединительная линия 313"/>
          <p:cNvCxnSpPr/>
          <p:nvPr/>
        </p:nvCxnSpPr>
        <p:spPr>
          <a:xfrm>
            <a:off x="7309200" y="6526969"/>
            <a:ext cx="99753" cy="1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Рисунок 7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145823" y="5495756"/>
            <a:ext cx="912340" cy="280460"/>
          </a:xfrm>
          <a:prstGeom prst="rect">
            <a:avLst/>
          </a:prstGeom>
        </p:spPr>
      </p:pic>
      <p:grpSp>
        <p:nvGrpSpPr>
          <p:cNvPr id="222" name="Группа 221"/>
          <p:cNvGrpSpPr/>
          <p:nvPr/>
        </p:nvGrpSpPr>
        <p:grpSpPr>
          <a:xfrm rot="16200000">
            <a:off x="2439740" y="5702841"/>
            <a:ext cx="56290" cy="56324"/>
            <a:chOff x="7440312" y="5301016"/>
            <a:chExt cx="99660" cy="92515"/>
          </a:xfrm>
        </p:grpSpPr>
        <p:sp>
          <p:nvSpPr>
            <p:cNvPr id="223" name="Равнобедренный треугольник 222"/>
            <p:cNvSpPr/>
            <p:nvPr/>
          </p:nvSpPr>
          <p:spPr>
            <a:xfrm rot="10800000">
              <a:off x="7440312" y="5301016"/>
              <a:ext cx="99660" cy="7879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24" name="Прямая соединительная линия 223"/>
            <p:cNvCxnSpPr/>
            <p:nvPr/>
          </p:nvCxnSpPr>
          <p:spPr>
            <a:xfrm>
              <a:off x="7440312" y="5393531"/>
              <a:ext cx="99660" cy="0"/>
            </a:xfrm>
            <a:prstGeom prst="line">
              <a:avLst/>
            </a:prstGeom>
            <a:ln w="9525">
              <a:solidFill>
                <a:schemeClr val="accent1">
                  <a:alpha val="9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Группа 224"/>
          <p:cNvGrpSpPr/>
          <p:nvPr/>
        </p:nvGrpSpPr>
        <p:grpSpPr>
          <a:xfrm rot="16200000">
            <a:off x="2439740" y="5972446"/>
            <a:ext cx="56290" cy="56324"/>
            <a:chOff x="7440312" y="5301016"/>
            <a:chExt cx="99660" cy="92515"/>
          </a:xfrm>
        </p:grpSpPr>
        <p:sp>
          <p:nvSpPr>
            <p:cNvPr id="226" name="Равнобедренный треугольник 225"/>
            <p:cNvSpPr/>
            <p:nvPr/>
          </p:nvSpPr>
          <p:spPr>
            <a:xfrm rot="10800000">
              <a:off x="7440312" y="5301016"/>
              <a:ext cx="99660" cy="7879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28" name="Прямая соединительная линия 227"/>
            <p:cNvCxnSpPr/>
            <p:nvPr/>
          </p:nvCxnSpPr>
          <p:spPr>
            <a:xfrm>
              <a:off x="7440312" y="5393531"/>
              <a:ext cx="99660" cy="0"/>
            </a:xfrm>
            <a:prstGeom prst="line">
              <a:avLst/>
            </a:prstGeom>
            <a:ln w="9525">
              <a:solidFill>
                <a:schemeClr val="accent1">
                  <a:alpha val="9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Группа 231"/>
          <p:cNvGrpSpPr/>
          <p:nvPr/>
        </p:nvGrpSpPr>
        <p:grpSpPr>
          <a:xfrm rot="16200000">
            <a:off x="2441588" y="5586760"/>
            <a:ext cx="56290" cy="56324"/>
            <a:chOff x="7440312" y="5301016"/>
            <a:chExt cx="99660" cy="92515"/>
          </a:xfrm>
        </p:grpSpPr>
        <p:sp>
          <p:nvSpPr>
            <p:cNvPr id="234" name="Равнобедренный треугольник 233"/>
            <p:cNvSpPr/>
            <p:nvPr/>
          </p:nvSpPr>
          <p:spPr>
            <a:xfrm rot="10800000">
              <a:off x="7440312" y="5301016"/>
              <a:ext cx="99660" cy="7879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38" name="Прямая соединительная линия 237"/>
            <p:cNvCxnSpPr/>
            <p:nvPr/>
          </p:nvCxnSpPr>
          <p:spPr>
            <a:xfrm>
              <a:off x="7440312" y="5393531"/>
              <a:ext cx="99660" cy="0"/>
            </a:xfrm>
            <a:prstGeom prst="line">
              <a:avLst/>
            </a:prstGeom>
            <a:ln w="9525">
              <a:solidFill>
                <a:schemeClr val="accent1">
                  <a:alpha val="9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Группа 239"/>
          <p:cNvGrpSpPr/>
          <p:nvPr/>
        </p:nvGrpSpPr>
        <p:grpSpPr>
          <a:xfrm rot="16200000">
            <a:off x="2445204" y="5477214"/>
            <a:ext cx="56290" cy="56324"/>
            <a:chOff x="7440312" y="5301016"/>
            <a:chExt cx="99660" cy="92515"/>
          </a:xfrm>
        </p:grpSpPr>
        <p:sp>
          <p:nvSpPr>
            <p:cNvPr id="246" name="Равнобедренный треугольник 245"/>
            <p:cNvSpPr/>
            <p:nvPr/>
          </p:nvSpPr>
          <p:spPr>
            <a:xfrm rot="10800000">
              <a:off x="7440312" y="5301016"/>
              <a:ext cx="99660" cy="7879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47" name="Прямая соединительная линия 246"/>
            <p:cNvCxnSpPr/>
            <p:nvPr/>
          </p:nvCxnSpPr>
          <p:spPr>
            <a:xfrm>
              <a:off x="7440312" y="5393531"/>
              <a:ext cx="99660" cy="0"/>
            </a:xfrm>
            <a:prstGeom prst="line">
              <a:avLst/>
            </a:prstGeom>
            <a:ln w="9525">
              <a:solidFill>
                <a:schemeClr val="accent1">
                  <a:alpha val="9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4" name="TextBox 253"/>
          <p:cNvSpPr txBox="1"/>
          <p:nvPr/>
        </p:nvSpPr>
        <p:spPr>
          <a:xfrm>
            <a:off x="4037441" y="3463213"/>
            <a:ext cx="3890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3.3v</a:t>
            </a:r>
            <a:endParaRPr lang="ru-RU" sz="600" dirty="0"/>
          </a:p>
        </p:txBody>
      </p:sp>
      <p:grpSp>
        <p:nvGrpSpPr>
          <p:cNvPr id="255" name="Группа 254"/>
          <p:cNvGrpSpPr/>
          <p:nvPr/>
        </p:nvGrpSpPr>
        <p:grpSpPr>
          <a:xfrm rot="16200000">
            <a:off x="8502938" y="3633115"/>
            <a:ext cx="56290" cy="56324"/>
            <a:chOff x="7440312" y="5301016"/>
            <a:chExt cx="99660" cy="92515"/>
          </a:xfrm>
        </p:grpSpPr>
        <p:sp>
          <p:nvSpPr>
            <p:cNvPr id="257" name="Равнобедренный треугольник 256"/>
            <p:cNvSpPr/>
            <p:nvPr/>
          </p:nvSpPr>
          <p:spPr>
            <a:xfrm rot="10800000">
              <a:off x="7440312" y="5301016"/>
              <a:ext cx="99660" cy="7879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9" name="Прямая соединительная линия 258"/>
            <p:cNvCxnSpPr/>
            <p:nvPr/>
          </p:nvCxnSpPr>
          <p:spPr>
            <a:xfrm>
              <a:off x="7440312" y="5393531"/>
              <a:ext cx="99660" cy="0"/>
            </a:xfrm>
            <a:prstGeom prst="line">
              <a:avLst/>
            </a:prstGeom>
            <a:ln w="9525">
              <a:solidFill>
                <a:schemeClr val="accent1">
                  <a:alpha val="9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8" name="Прямая соединительная линия 247"/>
          <p:cNvCxnSpPr/>
          <p:nvPr/>
        </p:nvCxnSpPr>
        <p:spPr>
          <a:xfrm flipH="1">
            <a:off x="5744406" y="3995541"/>
            <a:ext cx="2966525" cy="464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Прямая соединительная линия 248"/>
          <p:cNvCxnSpPr/>
          <p:nvPr/>
        </p:nvCxnSpPr>
        <p:spPr>
          <a:xfrm>
            <a:off x="8710931" y="3657399"/>
            <a:ext cx="0" cy="3381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9251078" y="6629441"/>
            <a:ext cx="58862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00" dirty="0" smtClean="0">
                <a:solidFill>
                  <a:srgbClr val="7030A0"/>
                </a:solidFill>
              </a:rPr>
              <a:t>07.06.2019</a:t>
            </a:r>
            <a:endParaRPr lang="ru-RU" sz="7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44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860</TotalTime>
  <Words>95</Words>
  <Application>Microsoft Office PowerPoint</Application>
  <PresentationFormat>Лист A4 (210x297 мм)</PresentationFormat>
  <Paragraphs>56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Анатольевич Протасов</dc:creator>
  <cp:lastModifiedBy>Андрей Анатольевич Протасов</cp:lastModifiedBy>
  <cp:revision>64</cp:revision>
  <cp:lastPrinted>2018-11-13T10:08:47Z</cp:lastPrinted>
  <dcterms:created xsi:type="dcterms:W3CDTF">2018-11-12T05:27:04Z</dcterms:created>
  <dcterms:modified xsi:type="dcterms:W3CDTF">2019-06-07T11:34:20Z</dcterms:modified>
</cp:coreProperties>
</file>