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64" r:id="rId4"/>
    <p:sldId id="266" r:id="rId5"/>
    <p:sldId id="267" r:id="rId6"/>
    <p:sldId id="261" r:id="rId7"/>
    <p:sldId id="272" r:id="rId8"/>
    <p:sldId id="280" r:id="rId9"/>
    <p:sldId id="281" r:id="rId10"/>
    <p:sldId id="282" r:id="rId11"/>
    <p:sldId id="275" r:id="rId12"/>
    <p:sldId id="259" r:id="rId13"/>
    <p:sldId id="269" r:id="rId14"/>
    <p:sldId id="268" r:id="rId15"/>
    <p:sldId id="270" r:id="rId16"/>
    <p:sldId id="271" r:id="rId17"/>
    <p:sldId id="262" r:id="rId18"/>
    <p:sldId id="283" r:id="rId19"/>
    <p:sldId id="284" r:id="rId20"/>
    <p:sldId id="285" r:id="rId21"/>
    <p:sldId id="263" r:id="rId22"/>
    <p:sldId id="287" r:id="rId23"/>
    <p:sldId id="288" r:id="rId24"/>
    <p:sldId id="286" r:id="rId25"/>
    <p:sldId id="289" r:id="rId26"/>
    <p:sldId id="260" r:id="rId27"/>
  </p:sldIdLst>
  <p:sldSz cx="9144000" cy="5143500" type="screen16x9"/>
  <p:notesSz cx="6858000" cy="9144000"/>
  <p:embeddedFontLst>
    <p:embeddedFont>
      <p:font typeface="Arial Unicode MS" panose="02010600030101010101" charset="-122"/>
      <p:regular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88524E8-F18D-4925-8788-3BA63FD10D9F}">
          <p14:sldIdLst>
            <p14:sldId id="256"/>
            <p14:sldId id="257"/>
            <p14:sldId id="264"/>
            <p14:sldId id="266"/>
            <p14:sldId id="267"/>
            <p14:sldId id="261"/>
            <p14:sldId id="272"/>
            <p14:sldId id="280"/>
            <p14:sldId id="281"/>
            <p14:sldId id="282"/>
            <p14:sldId id="275"/>
            <p14:sldId id="259"/>
            <p14:sldId id="269"/>
            <p14:sldId id="268"/>
            <p14:sldId id="270"/>
            <p14:sldId id="271"/>
            <p14:sldId id="262"/>
            <p14:sldId id="283"/>
            <p14:sldId id="284"/>
            <p14:sldId id="285"/>
            <p14:sldId id="263"/>
            <p14:sldId id="287"/>
            <p14:sldId id="288"/>
            <p14:sldId id="286"/>
            <p14:sldId id="289"/>
            <p14:sldId id="260"/>
          </p14:sldIdLst>
        </p14:section>
        <p14:section name="无标题节" id="{295C8A62-12AE-4459-83D9-E34DB479808F}">
          <p14:sldIdLst/>
        </p14:section>
      </p14:sectionLst>
    </p:ex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16" pos="386">
          <p15:clr>
            <a:srgbClr val="A4A3A4"/>
          </p15:clr>
        </p15:guide>
        <p15:guide id="17" pos="5375">
          <p15:clr>
            <a:srgbClr val="A4A3A4"/>
          </p15:clr>
        </p15:guide>
        <p15:guide id="18" orient="horz" pos="1620" userDrawn="1">
          <p15:clr>
            <a:srgbClr val="A4A3A4"/>
          </p15:clr>
        </p15:guide>
        <p15:guide id="19" orient="horz" pos="22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PTer_Tang" initials="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2B38"/>
    <a:srgbClr val="151F29"/>
    <a:srgbClr val="FC611F"/>
    <a:srgbClr val="FFC543"/>
    <a:srgbClr val="F34D03"/>
    <a:srgbClr val="343A42"/>
    <a:srgbClr val="FEAF00"/>
    <a:srgbClr val="FFCC5B"/>
    <a:srgbClr val="EAA200"/>
    <a:srgbClr val="D69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001" autoAdjust="0"/>
  </p:normalViewPr>
  <p:slideViewPr>
    <p:cSldViewPr snapToGrid="0">
      <p:cViewPr varScale="1">
        <p:scale>
          <a:sx n="128" d="100"/>
          <a:sy n="128" d="100"/>
        </p:scale>
        <p:origin x="1134" y="120"/>
      </p:cViewPr>
      <p:guideLst>
        <p:guide pos="2880"/>
        <p:guide pos="386"/>
        <p:guide pos="5375"/>
        <p:guide orient="horz" pos="1620"/>
        <p:guide orient="horz" pos="22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4" d="100"/>
          <a:sy n="54" d="100"/>
        </p:scale>
        <p:origin x="2820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3B35E-2B52-46A9-B487-11FFF08415F9}" type="datetimeFigureOut">
              <a:rPr lang="zh-CN" altLang="en-US" smtClean="0"/>
              <a:pPr/>
              <a:t>2017/4/2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6BF4F-2F03-42A8-A044-974FC80D27F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088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CCFDA-07A8-45FD-A46A-DFD73DA7AABA}" type="datetimeFigureOut">
              <a:rPr lang="zh-CN" altLang="en-US" smtClean="0"/>
              <a:pPr/>
              <a:t>2017/4/2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DB06F-26D1-4B27-BADA-80ECDEEE8B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691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BD30-92A3-41D3-B856-2D8D66AD7106}" type="datetime1">
              <a:rPr lang="zh-CN" altLang="en-US" smtClean="0"/>
              <a:pPr/>
              <a:t>2017/4/2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284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EDAB2-564E-4532-81D9-99F974405A41}" type="datetime1">
              <a:rPr lang="zh-CN" altLang="en-US" smtClean="0"/>
              <a:pPr/>
              <a:t>2017/4/2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78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4B0C-A1BD-45C6-8646-14FE5DDBB0A6}" type="datetime1">
              <a:rPr lang="zh-CN" altLang="en-US" smtClean="0"/>
              <a:pPr/>
              <a:t>2017/4/2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237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3D77D-49A0-4D11-AD82-4565438F9E92}" type="datetime1">
              <a:rPr lang="zh-CN" altLang="en-US" smtClean="0"/>
              <a:pPr/>
              <a:t>2017/4/2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8539966" y="214157"/>
            <a:ext cx="359569" cy="522682"/>
            <a:chOff x="8512534" y="214157"/>
            <a:chExt cx="359569" cy="522682"/>
          </a:xfrm>
        </p:grpSpPr>
        <p:sp>
          <p:nvSpPr>
            <p:cNvPr id="12" name="Oval 40"/>
            <p:cNvSpPr>
              <a:spLocks noChangeArrowheads="1"/>
            </p:cNvSpPr>
            <p:nvPr userDrawn="1"/>
          </p:nvSpPr>
          <p:spPr bwMode="auto">
            <a:xfrm>
              <a:off x="8543491" y="686833"/>
              <a:ext cx="297656" cy="5000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3" name="Freeform 41"/>
            <p:cNvSpPr>
              <a:spLocks/>
            </p:cNvSpPr>
            <p:nvPr userDrawn="1"/>
          </p:nvSpPr>
          <p:spPr bwMode="auto">
            <a:xfrm>
              <a:off x="8512534" y="214157"/>
              <a:ext cx="359569" cy="497681"/>
            </a:xfrm>
            <a:custGeom>
              <a:avLst/>
              <a:gdLst>
                <a:gd name="T0" fmla="*/ 128 w 128"/>
                <a:gd name="T1" fmla="*/ 68 h 177"/>
                <a:gd name="T2" fmla="*/ 128 w 128"/>
                <a:gd name="T3" fmla="*/ 64 h 177"/>
                <a:gd name="T4" fmla="*/ 64 w 128"/>
                <a:gd name="T5" fmla="*/ 0 h 177"/>
                <a:gd name="T6" fmla="*/ 0 w 128"/>
                <a:gd name="T7" fmla="*/ 64 h 177"/>
                <a:gd name="T8" fmla="*/ 0 w 128"/>
                <a:gd name="T9" fmla="*/ 70 h 177"/>
                <a:gd name="T10" fmla="*/ 0 w 128"/>
                <a:gd name="T11" fmla="*/ 71 h 177"/>
                <a:gd name="T12" fmla="*/ 64 w 128"/>
                <a:gd name="T13" fmla="*/ 177 h 177"/>
                <a:gd name="T14" fmla="*/ 125 w 128"/>
                <a:gd name="T15" fmla="*/ 83 h 177"/>
                <a:gd name="T16" fmla="*/ 128 w 128"/>
                <a:gd name="T17" fmla="*/ 6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177">
                  <a:moveTo>
                    <a:pt x="128" y="68"/>
                  </a:moveTo>
                  <a:cubicBezTo>
                    <a:pt x="128" y="65"/>
                    <a:pt x="128" y="64"/>
                    <a:pt x="128" y="64"/>
                  </a:cubicBezTo>
                  <a:cubicBezTo>
                    <a:pt x="128" y="28"/>
                    <a:pt x="99" y="0"/>
                    <a:pt x="64" y="0"/>
                  </a:cubicBezTo>
                  <a:cubicBezTo>
                    <a:pt x="29" y="0"/>
                    <a:pt x="0" y="28"/>
                    <a:pt x="0" y="64"/>
                  </a:cubicBezTo>
                  <a:cubicBezTo>
                    <a:pt x="0" y="66"/>
                    <a:pt x="0" y="68"/>
                    <a:pt x="0" y="70"/>
                  </a:cubicBezTo>
                  <a:cubicBezTo>
                    <a:pt x="0" y="70"/>
                    <a:pt x="0" y="70"/>
                    <a:pt x="0" y="71"/>
                  </a:cubicBezTo>
                  <a:cubicBezTo>
                    <a:pt x="5" y="122"/>
                    <a:pt x="64" y="177"/>
                    <a:pt x="64" y="177"/>
                  </a:cubicBezTo>
                  <a:cubicBezTo>
                    <a:pt x="105" y="138"/>
                    <a:pt x="120" y="103"/>
                    <a:pt x="125" y="83"/>
                  </a:cubicBezTo>
                  <a:cubicBezTo>
                    <a:pt x="127" y="78"/>
                    <a:pt x="127" y="73"/>
                    <a:pt x="128" y="68"/>
                  </a:cubicBezTo>
                  <a:close/>
                </a:path>
              </a:pathLst>
            </a:custGeom>
            <a:solidFill>
              <a:srgbClr val="FC611F"/>
            </a:solidFill>
            <a:ln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4" name="Oval 42"/>
            <p:cNvSpPr>
              <a:spLocks noChangeArrowheads="1"/>
            </p:cNvSpPr>
            <p:nvPr userDrawn="1"/>
          </p:nvSpPr>
          <p:spPr bwMode="auto">
            <a:xfrm>
              <a:off x="8557317" y="265733"/>
              <a:ext cx="270000" cy="270000"/>
            </a:xfrm>
            <a:prstGeom prst="ellipse">
              <a:avLst/>
            </a:prstGeom>
            <a:solidFill>
              <a:schemeClr val="bg1">
                <a:alpha val="32157"/>
              </a:schemeClr>
            </a:solidFill>
            <a:ln w="57150"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649248" y="261670"/>
            <a:ext cx="2133600" cy="274637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9C689EE7-C798-4E5C-9338-2BD7BFF69A9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8090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1FB8-671C-42D5-8780-4A37A3F9ABBB}" type="datetime1">
              <a:rPr lang="zh-CN" altLang="en-US" smtClean="0"/>
              <a:pPr/>
              <a:t>2017/4/2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8539966" y="214157"/>
            <a:ext cx="359569" cy="522682"/>
            <a:chOff x="8512534" y="214157"/>
            <a:chExt cx="359569" cy="522682"/>
          </a:xfrm>
        </p:grpSpPr>
        <p:sp>
          <p:nvSpPr>
            <p:cNvPr id="17" name="Oval 40"/>
            <p:cNvSpPr>
              <a:spLocks noChangeArrowheads="1"/>
            </p:cNvSpPr>
            <p:nvPr userDrawn="1"/>
          </p:nvSpPr>
          <p:spPr bwMode="auto">
            <a:xfrm>
              <a:off x="8543491" y="686833"/>
              <a:ext cx="297656" cy="5000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" name="Freeform 41"/>
            <p:cNvSpPr>
              <a:spLocks/>
            </p:cNvSpPr>
            <p:nvPr userDrawn="1"/>
          </p:nvSpPr>
          <p:spPr bwMode="auto">
            <a:xfrm>
              <a:off x="8512534" y="214157"/>
              <a:ext cx="359569" cy="497681"/>
            </a:xfrm>
            <a:custGeom>
              <a:avLst/>
              <a:gdLst>
                <a:gd name="T0" fmla="*/ 128 w 128"/>
                <a:gd name="T1" fmla="*/ 68 h 177"/>
                <a:gd name="T2" fmla="*/ 128 w 128"/>
                <a:gd name="T3" fmla="*/ 64 h 177"/>
                <a:gd name="T4" fmla="*/ 64 w 128"/>
                <a:gd name="T5" fmla="*/ 0 h 177"/>
                <a:gd name="T6" fmla="*/ 0 w 128"/>
                <a:gd name="T7" fmla="*/ 64 h 177"/>
                <a:gd name="T8" fmla="*/ 0 w 128"/>
                <a:gd name="T9" fmla="*/ 70 h 177"/>
                <a:gd name="T10" fmla="*/ 0 w 128"/>
                <a:gd name="T11" fmla="*/ 71 h 177"/>
                <a:gd name="T12" fmla="*/ 64 w 128"/>
                <a:gd name="T13" fmla="*/ 177 h 177"/>
                <a:gd name="T14" fmla="*/ 125 w 128"/>
                <a:gd name="T15" fmla="*/ 83 h 177"/>
                <a:gd name="T16" fmla="*/ 128 w 128"/>
                <a:gd name="T17" fmla="*/ 6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177">
                  <a:moveTo>
                    <a:pt x="128" y="68"/>
                  </a:moveTo>
                  <a:cubicBezTo>
                    <a:pt x="128" y="65"/>
                    <a:pt x="128" y="64"/>
                    <a:pt x="128" y="64"/>
                  </a:cubicBezTo>
                  <a:cubicBezTo>
                    <a:pt x="128" y="28"/>
                    <a:pt x="99" y="0"/>
                    <a:pt x="64" y="0"/>
                  </a:cubicBezTo>
                  <a:cubicBezTo>
                    <a:pt x="29" y="0"/>
                    <a:pt x="0" y="28"/>
                    <a:pt x="0" y="64"/>
                  </a:cubicBezTo>
                  <a:cubicBezTo>
                    <a:pt x="0" y="66"/>
                    <a:pt x="0" y="68"/>
                    <a:pt x="0" y="70"/>
                  </a:cubicBezTo>
                  <a:cubicBezTo>
                    <a:pt x="0" y="70"/>
                    <a:pt x="0" y="70"/>
                    <a:pt x="0" y="71"/>
                  </a:cubicBezTo>
                  <a:cubicBezTo>
                    <a:pt x="5" y="122"/>
                    <a:pt x="64" y="177"/>
                    <a:pt x="64" y="177"/>
                  </a:cubicBezTo>
                  <a:cubicBezTo>
                    <a:pt x="105" y="138"/>
                    <a:pt x="120" y="103"/>
                    <a:pt x="125" y="83"/>
                  </a:cubicBezTo>
                  <a:cubicBezTo>
                    <a:pt x="127" y="78"/>
                    <a:pt x="127" y="73"/>
                    <a:pt x="128" y="68"/>
                  </a:cubicBez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" name="Oval 42"/>
            <p:cNvSpPr>
              <a:spLocks noChangeArrowheads="1"/>
            </p:cNvSpPr>
            <p:nvPr userDrawn="1"/>
          </p:nvSpPr>
          <p:spPr bwMode="auto">
            <a:xfrm>
              <a:off x="8557317" y="265733"/>
              <a:ext cx="270000" cy="270000"/>
            </a:xfrm>
            <a:prstGeom prst="ellipse">
              <a:avLst/>
            </a:prstGeom>
            <a:solidFill>
              <a:schemeClr val="bg1">
                <a:alpha val="32157"/>
              </a:schemeClr>
            </a:solidFill>
            <a:ln w="57150"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sp>
        <p:nvSpPr>
          <p:cNvPr id="2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649248" y="261670"/>
            <a:ext cx="2133600" cy="274637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58D60263-A96F-46DE-8AEE-71093E484CC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644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472F-A5DA-4179-B9F8-99F9FACC98FA}" type="datetime1">
              <a:rPr lang="zh-CN" altLang="en-US" smtClean="0"/>
              <a:pPr/>
              <a:t>2017/4/2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8" name="组合 17"/>
          <p:cNvGrpSpPr/>
          <p:nvPr userDrawn="1"/>
        </p:nvGrpSpPr>
        <p:grpSpPr>
          <a:xfrm>
            <a:off x="8539966" y="214157"/>
            <a:ext cx="359569" cy="522682"/>
            <a:chOff x="8512534" y="214157"/>
            <a:chExt cx="359569" cy="522682"/>
          </a:xfrm>
        </p:grpSpPr>
        <p:sp>
          <p:nvSpPr>
            <p:cNvPr id="19" name="Oval 40"/>
            <p:cNvSpPr>
              <a:spLocks noChangeArrowheads="1"/>
            </p:cNvSpPr>
            <p:nvPr userDrawn="1"/>
          </p:nvSpPr>
          <p:spPr bwMode="auto">
            <a:xfrm>
              <a:off x="8543491" y="686833"/>
              <a:ext cx="297656" cy="5000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0" name="Freeform 41"/>
            <p:cNvSpPr>
              <a:spLocks/>
            </p:cNvSpPr>
            <p:nvPr userDrawn="1"/>
          </p:nvSpPr>
          <p:spPr bwMode="auto">
            <a:xfrm>
              <a:off x="8512534" y="214157"/>
              <a:ext cx="359569" cy="497681"/>
            </a:xfrm>
            <a:custGeom>
              <a:avLst/>
              <a:gdLst>
                <a:gd name="T0" fmla="*/ 128 w 128"/>
                <a:gd name="T1" fmla="*/ 68 h 177"/>
                <a:gd name="T2" fmla="*/ 128 w 128"/>
                <a:gd name="T3" fmla="*/ 64 h 177"/>
                <a:gd name="T4" fmla="*/ 64 w 128"/>
                <a:gd name="T5" fmla="*/ 0 h 177"/>
                <a:gd name="T6" fmla="*/ 0 w 128"/>
                <a:gd name="T7" fmla="*/ 64 h 177"/>
                <a:gd name="T8" fmla="*/ 0 w 128"/>
                <a:gd name="T9" fmla="*/ 70 h 177"/>
                <a:gd name="T10" fmla="*/ 0 w 128"/>
                <a:gd name="T11" fmla="*/ 71 h 177"/>
                <a:gd name="T12" fmla="*/ 64 w 128"/>
                <a:gd name="T13" fmla="*/ 177 h 177"/>
                <a:gd name="T14" fmla="*/ 125 w 128"/>
                <a:gd name="T15" fmla="*/ 83 h 177"/>
                <a:gd name="T16" fmla="*/ 128 w 128"/>
                <a:gd name="T17" fmla="*/ 6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177">
                  <a:moveTo>
                    <a:pt x="128" y="68"/>
                  </a:moveTo>
                  <a:cubicBezTo>
                    <a:pt x="128" y="65"/>
                    <a:pt x="128" y="64"/>
                    <a:pt x="128" y="64"/>
                  </a:cubicBezTo>
                  <a:cubicBezTo>
                    <a:pt x="128" y="28"/>
                    <a:pt x="99" y="0"/>
                    <a:pt x="64" y="0"/>
                  </a:cubicBezTo>
                  <a:cubicBezTo>
                    <a:pt x="29" y="0"/>
                    <a:pt x="0" y="28"/>
                    <a:pt x="0" y="64"/>
                  </a:cubicBezTo>
                  <a:cubicBezTo>
                    <a:pt x="0" y="66"/>
                    <a:pt x="0" y="68"/>
                    <a:pt x="0" y="70"/>
                  </a:cubicBezTo>
                  <a:cubicBezTo>
                    <a:pt x="0" y="70"/>
                    <a:pt x="0" y="70"/>
                    <a:pt x="0" y="71"/>
                  </a:cubicBezTo>
                  <a:cubicBezTo>
                    <a:pt x="5" y="122"/>
                    <a:pt x="64" y="177"/>
                    <a:pt x="64" y="177"/>
                  </a:cubicBezTo>
                  <a:cubicBezTo>
                    <a:pt x="105" y="138"/>
                    <a:pt x="120" y="103"/>
                    <a:pt x="125" y="83"/>
                  </a:cubicBezTo>
                  <a:cubicBezTo>
                    <a:pt x="127" y="78"/>
                    <a:pt x="127" y="73"/>
                    <a:pt x="128" y="68"/>
                  </a:cubicBezTo>
                  <a:close/>
                </a:path>
              </a:pathLst>
            </a:custGeom>
            <a:solidFill>
              <a:srgbClr val="464F5A"/>
            </a:solidFill>
            <a:ln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1" name="Oval 42"/>
            <p:cNvSpPr>
              <a:spLocks noChangeArrowheads="1"/>
            </p:cNvSpPr>
            <p:nvPr userDrawn="1"/>
          </p:nvSpPr>
          <p:spPr bwMode="auto">
            <a:xfrm>
              <a:off x="8557317" y="265733"/>
              <a:ext cx="270000" cy="270000"/>
            </a:xfrm>
            <a:prstGeom prst="ellipse">
              <a:avLst/>
            </a:prstGeom>
            <a:solidFill>
              <a:schemeClr val="bg1">
                <a:alpha val="32157"/>
              </a:schemeClr>
            </a:solidFill>
            <a:ln w="57150"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649248" y="261670"/>
            <a:ext cx="2133600" cy="274637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15126A41-347E-4916-BBAE-EA725A5E32C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390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9419-A016-494D-98D6-AC0758BAF85D}" type="datetime1">
              <a:rPr lang="zh-CN" altLang="en-US" smtClean="0"/>
              <a:pPr/>
              <a:t>2017/4/2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20" name="组合 19"/>
          <p:cNvGrpSpPr/>
          <p:nvPr userDrawn="1"/>
        </p:nvGrpSpPr>
        <p:grpSpPr>
          <a:xfrm>
            <a:off x="8539966" y="214157"/>
            <a:ext cx="359569" cy="522682"/>
            <a:chOff x="8512534" y="214157"/>
            <a:chExt cx="359569" cy="522682"/>
          </a:xfrm>
        </p:grpSpPr>
        <p:sp>
          <p:nvSpPr>
            <p:cNvPr id="21" name="Oval 40"/>
            <p:cNvSpPr>
              <a:spLocks noChangeArrowheads="1"/>
            </p:cNvSpPr>
            <p:nvPr userDrawn="1"/>
          </p:nvSpPr>
          <p:spPr bwMode="auto">
            <a:xfrm>
              <a:off x="8543491" y="686833"/>
              <a:ext cx="297656" cy="5000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2" name="Freeform 41"/>
            <p:cNvSpPr>
              <a:spLocks/>
            </p:cNvSpPr>
            <p:nvPr userDrawn="1"/>
          </p:nvSpPr>
          <p:spPr bwMode="auto">
            <a:xfrm>
              <a:off x="8512534" y="214157"/>
              <a:ext cx="359569" cy="497681"/>
            </a:xfrm>
            <a:custGeom>
              <a:avLst/>
              <a:gdLst>
                <a:gd name="T0" fmla="*/ 128 w 128"/>
                <a:gd name="T1" fmla="*/ 68 h 177"/>
                <a:gd name="T2" fmla="*/ 128 w 128"/>
                <a:gd name="T3" fmla="*/ 64 h 177"/>
                <a:gd name="T4" fmla="*/ 64 w 128"/>
                <a:gd name="T5" fmla="*/ 0 h 177"/>
                <a:gd name="T6" fmla="*/ 0 w 128"/>
                <a:gd name="T7" fmla="*/ 64 h 177"/>
                <a:gd name="T8" fmla="*/ 0 w 128"/>
                <a:gd name="T9" fmla="*/ 70 h 177"/>
                <a:gd name="T10" fmla="*/ 0 w 128"/>
                <a:gd name="T11" fmla="*/ 71 h 177"/>
                <a:gd name="T12" fmla="*/ 64 w 128"/>
                <a:gd name="T13" fmla="*/ 177 h 177"/>
                <a:gd name="T14" fmla="*/ 125 w 128"/>
                <a:gd name="T15" fmla="*/ 83 h 177"/>
                <a:gd name="T16" fmla="*/ 128 w 128"/>
                <a:gd name="T17" fmla="*/ 6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177">
                  <a:moveTo>
                    <a:pt x="128" y="68"/>
                  </a:moveTo>
                  <a:cubicBezTo>
                    <a:pt x="128" y="65"/>
                    <a:pt x="128" y="64"/>
                    <a:pt x="128" y="64"/>
                  </a:cubicBezTo>
                  <a:cubicBezTo>
                    <a:pt x="128" y="28"/>
                    <a:pt x="99" y="0"/>
                    <a:pt x="64" y="0"/>
                  </a:cubicBezTo>
                  <a:cubicBezTo>
                    <a:pt x="29" y="0"/>
                    <a:pt x="0" y="28"/>
                    <a:pt x="0" y="64"/>
                  </a:cubicBezTo>
                  <a:cubicBezTo>
                    <a:pt x="0" y="66"/>
                    <a:pt x="0" y="68"/>
                    <a:pt x="0" y="70"/>
                  </a:cubicBezTo>
                  <a:cubicBezTo>
                    <a:pt x="0" y="70"/>
                    <a:pt x="0" y="70"/>
                    <a:pt x="0" y="71"/>
                  </a:cubicBezTo>
                  <a:cubicBezTo>
                    <a:pt x="5" y="122"/>
                    <a:pt x="64" y="177"/>
                    <a:pt x="64" y="177"/>
                  </a:cubicBezTo>
                  <a:cubicBezTo>
                    <a:pt x="105" y="138"/>
                    <a:pt x="120" y="103"/>
                    <a:pt x="125" y="83"/>
                  </a:cubicBezTo>
                  <a:cubicBezTo>
                    <a:pt x="127" y="78"/>
                    <a:pt x="127" y="73"/>
                    <a:pt x="128" y="68"/>
                  </a:cubicBezTo>
                  <a:close/>
                </a:path>
              </a:pathLst>
            </a:custGeom>
            <a:solidFill>
              <a:srgbClr val="FFC543"/>
            </a:solidFill>
            <a:ln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3" name="Oval 42"/>
            <p:cNvSpPr>
              <a:spLocks noChangeArrowheads="1"/>
            </p:cNvSpPr>
            <p:nvPr userDrawn="1"/>
          </p:nvSpPr>
          <p:spPr bwMode="auto">
            <a:xfrm>
              <a:off x="8557317" y="265733"/>
              <a:ext cx="270000" cy="270000"/>
            </a:xfrm>
            <a:prstGeom prst="ellipse">
              <a:avLst/>
            </a:prstGeom>
            <a:solidFill>
              <a:schemeClr val="bg1">
                <a:alpha val="69000"/>
              </a:schemeClr>
            </a:solidFill>
            <a:ln w="57150"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649248" y="261670"/>
            <a:ext cx="2133600" cy="274637"/>
          </a:xfrm>
        </p:spPr>
        <p:txBody>
          <a:bodyPr/>
          <a:lstStyle>
            <a:lvl1pPr algn="ctr">
              <a:defRPr sz="1600">
                <a:solidFill>
                  <a:srgbClr val="152C34"/>
                </a:solidFill>
              </a:defRPr>
            </a:lvl1pPr>
          </a:lstStyle>
          <a:p>
            <a:fld id="{9C689EE7-C798-4E5C-9338-2BD7BFF69A9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6436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6252-7B8A-42FB-B731-A593BE82547B}" type="datetime1">
              <a:rPr lang="zh-CN" altLang="en-US" smtClean="0"/>
              <a:pPr/>
              <a:t>2017/4/2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16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479A-F0E9-408E-AC96-12A50DF6DFD5}" type="datetime1">
              <a:rPr lang="zh-CN" altLang="en-US" smtClean="0"/>
              <a:pPr/>
              <a:t>2017/4/2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886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6493-6163-4328-B0E8-1451112E27BD}" type="datetime1">
              <a:rPr lang="zh-CN" altLang="en-US" smtClean="0"/>
              <a:pPr/>
              <a:t>2017/4/2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02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05B-AFAC-47C2-9CCD-15FF9FAC62EE}" type="datetime1">
              <a:rPr lang="zh-CN" altLang="en-US" smtClean="0"/>
              <a:pPr/>
              <a:t>2017/4/2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53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76CB3-27E0-44FC-A32A-88810EDA6F90}" type="datetime1">
              <a:rPr lang="zh-CN" altLang="en-US" smtClean="0"/>
              <a:pPr/>
              <a:t>2017/4/2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B34C1-29DF-48A7-B438-B832F2B288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867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TextBox 1031"/>
          <p:cNvSpPr txBox="1"/>
          <p:nvPr/>
        </p:nvSpPr>
        <p:spPr>
          <a:xfrm>
            <a:off x="3021360" y="3614484"/>
            <a:ext cx="31012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 err="1" smtClean="0">
                <a:solidFill>
                  <a:srgbClr val="1C2B38"/>
                </a:solidFill>
              </a:rPr>
              <a:t>Hbase</a:t>
            </a:r>
            <a:r>
              <a:rPr lang="en-US" altLang="zh-CN" sz="4000" b="1" dirty="0" smtClean="0">
                <a:solidFill>
                  <a:srgbClr val="1C2B38"/>
                </a:solidFill>
              </a:rPr>
              <a:t> Cluster</a:t>
            </a:r>
            <a:endParaRPr lang="zh-CN" altLang="en-US" sz="4000" b="1" dirty="0">
              <a:solidFill>
                <a:srgbClr val="1C2B38"/>
              </a:solidFill>
            </a:endParaRPr>
          </a:p>
        </p:txBody>
      </p:sp>
      <p:sp>
        <p:nvSpPr>
          <p:cNvPr id="1036" name="矩形 1035"/>
          <p:cNvSpPr/>
          <p:nvPr/>
        </p:nvSpPr>
        <p:spPr>
          <a:xfrm>
            <a:off x="2445264" y="4415716"/>
            <a:ext cx="827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1C2B38"/>
                </a:solidFill>
                <a:latin typeface="+mj-lt"/>
              </a:rPr>
              <a:t>2017.4</a:t>
            </a:r>
            <a:endParaRPr lang="zh-CN" altLang="en-US" dirty="0">
              <a:solidFill>
                <a:srgbClr val="1C2B38"/>
              </a:solidFill>
              <a:latin typeface="+mj-lt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504725" y="4415716"/>
            <a:ext cx="901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1C2B38"/>
                </a:solidFill>
                <a:latin typeface="+mj-lt"/>
              </a:rPr>
              <a:t>XenRon</a:t>
            </a:r>
            <a:endParaRPr lang="zh-CN" altLang="en-US" dirty="0">
              <a:solidFill>
                <a:srgbClr val="1C2B38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460" y="216888"/>
            <a:ext cx="4525398" cy="339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64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07314" y="192622"/>
            <a:ext cx="18565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Row Key </a:t>
            </a:r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Type</a:t>
            </a:r>
            <a:endParaRPr lang="zh-CN" altLang="en-US" sz="2000" b="1" dirty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88" y="1791167"/>
            <a:ext cx="8258572" cy="228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67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“Row Key Type Sequential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114" y="915020"/>
            <a:ext cx="60769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1035"/>
          <p:cNvSpPr/>
          <p:nvPr/>
        </p:nvSpPr>
        <p:spPr>
          <a:xfrm>
            <a:off x="283464" y="4334495"/>
            <a:ext cx="75028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C2B38"/>
                </a:solidFill>
                <a:latin typeface="+mj-lt"/>
              </a:rPr>
              <a:t>https://</a:t>
            </a:r>
            <a:r>
              <a:rPr lang="en-US" altLang="zh-CN" dirty="0" smtClean="0">
                <a:solidFill>
                  <a:srgbClr val="1C2B38"/>
                </a:solidFill>
                <a:latin typeface="+mj-lt"/>
              </a:rPr>
              <a:t>hbase.apache.org/apidocs/org/apache/hadoop/hbase/client/Put.html</a:t>
            </a:r>
          </a:p>
          <a:p>
            <a:r>
              <a:rPr lang="en-US" altLang="zh-CN" dirty="0">
                <a:solidFill>
                  <a:srgbClr val="1C2B38"/>
                </a:solidFill>
                <a:latin typeface="+mj-lt"/>
              </a:rPr>
              <a:t>https://hbase.apache.org/apidocs/org/apache/hadoop/hbase/client/Get.html</a:t>
            </a:r>
            <a:endParaRPr lang="zh-CN" altLang="en-US" dirty="0">
              <a:solidFill>
                <a:srgbClr val="1C2B38"/>
              </a:solidFill>
              <a:latin typeface="+mj-lt"/>
            </a:endParaRPr>
          </a:p>
        </p:txBody>
      </p:sp>
      <p:sp>
        <p:nvSpPr>
          <p:cNvPr id="8" name="矩形 26"/>
          <p:cNvSpPr/>
          <p:nvPr/>
        </p:nvSpPr>
        <p:spPr>
          <a:xfrm>
            <a:off x="507314" y="192622"/>
            <a:ext cx="18565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Row Key </a:t>
            </a:r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Type</a:t>
            </a:r>
            <a:endParaRPr lang="zh-CN" altLang="en-US" sz="2000" b="1" dirty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994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2786285" y="627534"/>
            <a:ext cx="3571431" cy="3180603"/>
            <a:chOff x="3186113" y="530112"/>
            <a:chExt cx="2625725" cy="2338387"/>
          </a:xfrm>
        </p:grpSpPr>
        <p:sp>
          <p:nvSpPr>
            <p:cNvPr id="3" name="Rectangle 9"/>
            <p:cNvSpPr>
              <a:spLocks noChangeArrowheads="1"/>
            </p:cNvSpPr>
            <p:nvPr/>
          </p:nvSpPr>
          <p:spPr bwMode="auto">
            <a:xfrm>
              <a:off x="3338513" y="693625"/>
              <a:ext cx="2320925" cy="16351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11"/>
            <p:cNvSpPr>
              <a:spLocks noEditPoints="1"/>
            </p:cNvSpPr>
            <p:nvPr/>
          </p:nvSpPr>
          <p:spPr bwMode="auto">
            <a:xfrm>
              <a:off x="3186113" y="530112"/>
              <a:ext cx="2625725" cy="1895475"/>
            </a:xfrm>
            <a:custGeom>
              <a:avLst/>
              <a:gdLst>
                <a:gd name="T0" fmla="*/ 397 w 432"/>
                <a:gd name="T1" fmla="*/ 0 h 312"/>
                <a:gd name="T2" fmla="*/ 33 w 432"/>
                <a:gd name="T3" fmla="*/ 0 h 312"/>
                <a:gd name="T4" fmla="*/ 0 w 432"/>
                <a:gd name="T5" fmla="*/ 35 h 312"/>
                <a:gd name="T6" fmla="*/ 0 w 432"/>
                <a:gd name="T7" fmla="*/ 276 h 312"/>
                <a:gd name="T8" fmla="*/ 33 w 432"/>
                <a:gd name="T9" fmla="*/ 312 h 312"/>
                <a:gd name="T10" fmla="*/ 397 w 432"/>
                <a:gd name="T11" fmla="*/ 312 h 312"/>
                <a:gd name="T12" fmla="*/ 432 w 432"/>
                <a:gd name="T13" fmla="*/ 276 h 312"/>
                <a:gd name="T14" fmla="*/ 432 w 432"/>
                <a:gd name="T15" fmla="*/ 35 h 312"/>
                <a:gd name="T16" fmla="*/ 397 w 432"/>
                <a:gd name="T17" fmla="*/ 0 h 312"/>
                <a:gd name="T18" fmla="*/ 408 w 432"/>
                <a:gd name="T19" fmla="*/ 284 h 312"/>
                <a:gd name="T20" fmla="*/ 24 w 432"/>
                <a:gd name="T21" fmla="*/ 284 h 312"/>
                <a:gd name="T22" fmla="*/ 24 w 432"/>
                <a:gd name="T23" fmla="*/ 28 h 312"/>
                <a:gd name="T24" fmla="*/ 408 w 432"/>
                <a:gd name="T25" fmla="*/ 28 h 312"/>
                <a:gd name="T26" fmla="*/ 408 w 432"/>
                <a:gd name="T27" fmla="*/ 28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2" h="312">
                  <a:moveTo>
                    <a:pt x="397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95"/>
                    <a:pt x="15" y="312"/>
                    <a:pt x="33" y="312"/>
                  </a:cubicBezTo>
                  <a:cubicBezTo>
                    <a:pt x="397" y="312"/>
                    <a:pt x="397" y="312"/>
                    <a:pt x="397" y="312"/>
                  </a:cubicBezTo>
                  <a:cubicBezTo>
                    <a:pt x="416" y="312"/>
                    <a:pt x="432" y="295"/>
                    <a:pt x="432" y="276"/>
                  </a:cubicBezTo>
                  <a:cubicBezTo>
                    <a:pt x="432" y="35"/>
                    <a:pt x="432" y="35"/>
                    <a:pt x="432" y="35"/>
                  </a:cubicBezTo>
                  <a:cubicBezTo>
                    <a:pt x="432" y="16"/>
                    <a:pt x="416" y="0"/>
                    <a:pt x="397" y="0"/>
                  </a:cubicBezTo>
                  <a:close/>
                  <a:moveTo>
                    <a:pt x="408" y="284"/>
                  </a:moveTo>
                  <a:cubicBezTo>
                    <a:pt x="24" y="284"/>
                    <a:pt x="24" y="284"/>
                    <a:pt x="24" y="28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408" y="28"/>
                    <a:pt x="408" y="28"/>
                    <a:pt x="408" y="28"/>
                  </a:cubicBezTo>
                  <a:lnTo>
                    <a:pt x="408" y="284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2"/>
            <p:cNvSpPr>
              <a:spLocks/>
            </p:cNvSpPr>
            <p:nvPr/>
          </p:nvSpPr>
          <p:spPr bwMode="auto">
            <a:xfrm>
              <a:off x="3867150" y="2546237"/>
              <a:ext cx="1257300" cy="322262"/>
            </a:xfrm>
            <a:custGeom>
              <a:avLst/>
              <a:gdLst>
                <a:gd name="T0" fmla="*/ 163 w 207"/>
                <a:gd name="T1" fmla="*/ 35 h 53"/>
                <a:gd name="T2" fmla="*/ 207 w 207"/>
                <a:gd name="T3" fmla="*/ 35 h 53"/>
                <a:gd name="T4" fmla="*/ 207 w 207"/>
                <a:gd name="T5" fmla="*/ 53 h 53"/>
                <a:gd name="T6" fmla="*/ 0 w 207"/>
                <a:gd name="T7" fmla="*/ 53 h 53"/>
                <a:gd name="T8" fmla="*/ 0 w 207"/>
                <a:gd name="T9" fmla="*/ 35 h 53"/>
                <a:gd name="T10" fmla="*/ 44 w 207"/>
                <a:gd name="T11" fmla="*/ 35 h 53"/>
                <a:gd name="T12" fmla="*/ 58 w 207"/>
                <a:gd name="T13" fmla="*/ 11 h 53"/>
                <a:gd name="T14" fmla="*/ 66 w 207"/>
                <a:gd name="T15" fmla="*/ 0 h 53"/>
                <a:gd name="T16" fmla="*/ 104 w 207"/>
                <a:gd name="T17" fmla="*/ 0 h 53"/>
                <a:gd name="T18" fmla="*/ 141 w 207"/>
                <a:gd name="T19" fmla="*/ 0 h 53"/>
                <a:gd name="T20" fmla="*/ 149 w 207"/>
                <a:gd name="T21" fmla="*/ 11 h 53"/>
                <a:gd name="T22" fmla="*/ 163 w 207"/>
                <a:gd name="T23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53">
                  <a:moveTo>
                    <a:pt x="163" y="35"/>
                  </a:moveTo>
                  <a:cubicBezTo>
                    <a:pt x="207" y="35"/>
                    <a:pt x="207" y="35"/>
                    <a:pt x="207" y="35"/>
                  </a:cubicBezTo>
                  <a:cubicBezTo>
                    <a:pt x="207" y="53"/>
                    <a:pt x="207" y="53"/>
                    <a:pt x="20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8" y="31"/>
                    <a:pt x="53" y="24"/>
                    <a:pt x="58" y="11"/>
                  </a:cubicBezTo>
                  <a:cubicBezTo>
                    <a:pt x="58" y="11"/>
                    <a:pt x="61" y="1"/>
                    <a:pt x="66" y="0"/>
                  </a:cubicBezTo>
                  <a:cubicBezTo>
                    <a:pt x="69" y="0"/>
                    <a:pt x="86" y="0"/>
                    <a:pt x="104" y="0"/>
                  </a:cubicBezTo>
                  <a:cubicBezTo>
                    <a:pt x="121" y="0"/>
                    <a:pt x="138" y="0"/>
                    <a:pt x="141" y="0"/>
                  </a:cubicBezTo>
                  <a:cubicBezTo>
                    <a:pt x="146" y="1"/>
                    <a:pt x="149" y="11"/>
                    <a:pt x="149" y="11"/>
                  </a:cubicBezTo>
                  <a:cubicBezTo>
                    <a:pt x="154" y="24"/>
                    <a:pt x="159" y="31"/>
                    <a:pt x="163" y="35"/>
                  </a:cubicBezTo>
                  <a:close/>
                </a:path>
              </a:pathLst>
            </a:cu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3"/>
            <p:cNvSpPr>
              <a:spLocks/>
            </p:cNvSpPr>
            <p:nvPr/>
          </p:nvSpPr>
          <p:spPr bwMode="auto">
            <a:xfrm>
              <a:off x="4340225" y="2546237"/>
              <a:ext cx="784225" cy="322262"/>
            </a:xfrm>
            <a:custGeom>
              <a:avLst/>
              <a:gdLst>
                <a:gd name="T0" fmla="*/ 85 w 129"/>
                <a:gd name="T1" fmla="*/ 35 h 53"/>
                <a:gd name="T2" fmla="*/ 71 w 129"/>
                <a:gd name="T3" fmla="*/ 11 h 53"/>
                <a:gd name="T4" fmla="*/ 63 w 129"/>
                <a:gd name="T5" fmla="*/ 0 h 53"/>
                <a:gd name="T6" fmla="*/ 26 w 129"/>
                <a:gd name="T7" fmla="*/ 0 h 53"/>
                <a:gd name="T8" fmla="*/ 0 w 129"/>
                <a:gd name="T9" fmla="*/ 0 h 53"/>
                <a:gd name="T10" fmla="*/ 59 w 129"/>
                <a:gd name="T11" fmla="*/ 53 h 53"/>
                <a:gd name="T12" fmla="*/ 129 w 129"/>
                <a:gd name="T13" fmla="*/ 53 h 53"/>
                <a:gd name="T14" fmla="*/ 129 w 129"/>
                <a:gd name="T15" fmla="*/ 35 h 53"/>
                <a:gd name="T16" fmla="*/ 85 w 129"/>
                <a:gd name="T17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53">
                  <a:moveTo>
                    <a:pt x="85" y="35"/>
                  </a:moveTo>
                  <a:cubicBezTo>
                    <a:pt x="81" y="31"/>
                    <a:pt x="76" y="24"/>
                    <a:pt x="71" y="11"/>
                  </a:cubicBezTo>
                  <a:cubicBezTo>
                    <a:pt x="71" y="11"/>
                    <a:pt x="68" y="1"/>
                    <a:pt x="63" y="0"/>
                  </a:cubicBezTo>
                  <a:cubicBezTo>
                    <a:pt x="60" y="0"/>
                    <a:pt x="43" y="0"/>
                    <a:pt x="26" y="0"/>
                  </a:cubicBezTo>
                  <a:cubicBezTo>
                    <a:pt x="16" y="0"/>
                    <a:pt x="7" y="0"/>
                    <a:pt x="0" y="0"/>
                  </a:cubicBezTo>
                  <a:cubicBezTo>
                    <a:pt x="21" y="15"/>
                    <a:pt x="41" y="33"/>
                    <a:pt x="59" y="53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9" y="35"/>
                    <a:pt x="129" y="35"/>
                    <a:pt x="129" y="35"/>
                  </a:cubicBezTo>
                  <a:lnTo>
                    <a:pt x="85" y="35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3267571" y="1287955"/>
            <a:ext cx="260885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7200" b="1" dirty="0" smtClean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PART2</a:t>
            </a:r>
            <a:endParaRPr lang="zh-CN" altLang="en-US" sz="1200" dirty="0">
              <a:solidFill>
                <a:srgbClr val="1C2B38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198064" y="3911446"/>
            <a:ext cx="27478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Schema Design</a:t>
            </a:r>
            <a:endParaRPr lang="zh-CN" altLang="en-US" sz="3200" b="1" dirty="0">
              <a:solidFill>
                <a:srgbClr val="1C2B38"/>
              </a:solidFill>
              <a:latin typeface="+mj-lt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965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68792" y="207612"/>
            <a:ext cx="2443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RDBMS VS NoSQL</a:t>
            </a:r>
            <a:endParaRPr lang="zh-CN" altLang="en-US" sz="2000" b="1" dirty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389" y="857010"/>
            <a:ext cx="7135221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0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88779" y="192622"/>
            <a:ext cx="29129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Disparate Data </a:t>
            </a:r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Sources</a:t>
            </a:r>
            <a:endParaRPr lang="zh-CN" altLang="en-US" sz="2000" b="1" dirty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419" y="622712"/>
            <a:ext cx="5037007" cy="412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60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17451" y="222602"/>
            <a:ext cx="34852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Write Heavy VS Read Heavy</a:t>
            </a:r>
            <a:endParaRPr lang="zh-CN" altLang="en-US" sz="2000" b="1" dirty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61"/>
          <a:stretch/>
        </p:blipFill>
        <p:spPr>
          <a:xfrm>
            <a:off x="1044940" y="622711"/>
            <a:ext cx="6604308" cy="422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99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41150" y="222602"/>
            <a:ext cx="14141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err="1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Hotspoting</a:t>
            </a:r>
            <a:endParaRPr lang="zh-CN" altLang="en-US" sz="2000" b="1" dirty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50" y="622712"/>
            <a:ext cx="6708098" cy="19807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50" y="2603499"/>
            <a:ext cx="6708098" cy="240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69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2786285" y="627534"/>
            <a:ext cx="3571431" cy="3180603"/>
            <a:chOff x="3186113" y="530112"/>
            <a:chExt cx="2625725" cy="2338387"/>
          </a:xfrm>
        </p:grpSpPr>
        <p:sp>
          <p:nvSpPr>
            <p:cNvPr id="3" name="Rectangle 9"/>
            <p:cNvSpPr>
              <a:spLocks noChangeArrowheads="1"/>
            </p:cNvSpPr>
            <p:nvPr/>
          </p:nvSpPr>
          <p:spPr bwMode="auto">
            <a:xfrm>
              <a:off x="3338513" y="693625"/>
              <a:ext cx="2320925" cy="16351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11"/>
            <p:cNvSpPr>
              <a:spLocks noEditPoints="1"/>
            </p:cNvSpPr>
            <p:nvPr/>
          </p:nvSpPr>
          <p:spPr bwMode="auto">
            <a:xfrm>
              <a:off x="3186113" y="530112"/>
              <a:ext cx="2625725" cy="1895475"/>
            </a:xfrm>
            <a:custGeom>
              <a:avLst/>
              <a:gdLst>
                <a:gd name="T0" fmla="*/ 397 w 432"/>
                <a:gd name="T1" fmla="*/ 0 h 312"/>
                <a:gd name="T2" fmla="*/ 33 w 432"/>
                <a:gd name="T3" fmla="*/ 0 h 312"/>
                <a:gd name="T4" fmla="*/ 0 w 432"/>
                <a:gd name="T5" fmla="*/ 35 h 312"/>
                <a:gd name="T6" fmla="*/ 0 w 432"/>
                <a:gd name="T7" fmla="*/ 276 h 312"/>
                <a:gd name="T8" fmla="*/ 33 w 432"/>
                <a:gd name="T9" fmla="*/ 312 h 312"/>
                <a:gd name="T10" fmla="*/ 397 w 432"/>
                <a:gd name="T11" fmla="*/ 312 h 312"/>
                <a:gd name="T12" fmla="*/ 432 w 432"/>
                <a:gd name="T13" fmla="*/ 276 h 312"/>
                <a:gd name="T14" fmla="*/ 432 w 432"/>
                <a:gd name="T15" fmla="*/ 35 h 312"/>
                <a:gd name="T16" fmla="*/ 397 w 432"/>
                <a:gd name="T17" fmla="*/ 0 h 312"/>
                <a:gd name="T18" fmla="*/ 408 w 432"/>
                <a:gd name="T19" fmla="*/ 284 h 312"/>
                <a:gd name="T20" fmla="*/ 24 w 432"/>
                <a:gd name="T21" fmla="*/ 284 h 312"/>
                <a:gd name="T22" fmla="*/ 24 w 432"/>
                <a:gd name="T23" fmla="*/ 28 h 312"/>
                <a:gd name="T24" fmla="*/ 408 w 432"/>
                <a:gd name="T25" fmla="*/ 28 h 312"/>
                <a:gd name="T26" fmla="*/ 408 w 432"/>
                <a:gd name="T27" fmla="*/ 28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2" h="312">
                  <a:moveTo>
                    <a:pt x="397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95"/>
                    <a:pt x="15" y="312"/>
                    <a:pt x="33" y="312"/>
                  </a:cubicBezTo>
                  <a:cubicBezTo>
                    <a:pt x="397" y="312"/>
                    <a:pt x="397" y="312"/>
                    <a:pt x="397" y="312"/>
                  </a:cubicBezTo>
                  <a:cubicBezTo>
                    <a:pt x="416" y="312"/>
                    <a:pt x="432" y="295"/>
                    <a:pt x="432" y="276"/>
                  </a:cubicBezTo>
                  <a:cubicBezTo>
                    <a:pt x="432" y="35"/>
                    <a:pt x="432" y="35"/>
                    <a:pt x="432" y="35"/>
                  </a:cubicBezTo>
                  <a:cubicBezTo>
                    <a:pt x="432" y="16"/>
                    <a:pt x="416" y="0"/>
                    <a:pt x="397" y="0"/>
                  </a:cubicBezTo>
                  <a:close/>
                  <a:moveTo>
                    <a:pt x="408" y="284"/>
                  </a:moveTo>
                  <a:cubicBezTo>
                    <a:pt x="24" y="284"/>
                    <a:pt x="24" y="284"/>
                    <a:pt x="24" y="28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408" y="28"/>
                    <a:pt x="408" y="28"/>
                    <a:pt x="408" y="28"/>
                  </a:cubicBezTo>
                  <a:lnTo>
                    <a:pt x="408" y="284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2"/>
            <p:cNvSpPr>
              <a:spLocks/>
            </p:cNvSpPr>
            <p:nvPr/>
          </p:nvSpPr>
          <p:spPr bwMode="auto">
            <a:xfrm>
              <a:off x="3867150" y="2546237"/>
              <a:ext cx="1257300" cy="322262"/>
            </a:xfrm>
            <a:custGeom>
              <a:avLst/>
              <a:gdLst>
                <a:gd name="T0" fmla="*/ 163 w 207"/>
                <a:gd name="T1" fmla="*/ 35 h 53"/>
                <a:gd name="T2" fmla="*/ 207 w 207"/>
                <a:gd name="T3" fmla="*/ 35 h 53"/>
                <a:gd name="T4" fmla="*/ 207 w 207"/>
                <a:gd name="T5" fmla="*/ 53 h 53"/>
                <a:gd name="T6" fmla="*/ 0 w 207"/>
                <a:gd name="T7" fmla="*/ 53 h 53"/>
                <a:gd name="T8" fmla="*/ 0 w 207"/>
                <a:gd name="T9" fmla="*/ 35 h 53"/>
                <a:gd name="T10" fmla="*/ 44 w 207"/>
                <a:gd name="T11" fmla="*/ 35 h 53"/>
                <a:gd name="T12" fmla="*/ 58 w 207"/>
                <a:gd name="T13" fmla="*/ 11 h 53"/>
                <a:gd name="T14" fmla="*/ 66 w 207"/>
                <a:gd name="T15" fmla="*/ 0 h 53"/>
                <a:gd name="T16" fmla="*/ 104 w 207"/>
                <a:gd name="T17" fmla="*/ 0 h 53"/>
                <a:gd name="T18" fmla="*/ 141 w 207"/>
                <a:gd name="T19" fmla="*/ 0 h 53"/>
                <a:gd name="T20" fmla="*/ 149 w 207"/>
                <a:gd name="T21" fmla="*/ 11 h 53"/>
                <a:gd name="T22" fmla="*/ 163 w 207"/>
                <a:gd name="T23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53">
                  <a:moveTo>
                    <a:pt x="163" y="35"/>
                  </a:moveTo>
                  <a:cubicBezTo>
                    <a:pt x="207" y="35"/>
                    <a:pt x="207" y="35"/>
                    <a:pt x="207" y="35"/>
                  </a:cubicBezTo>
                  <a:cubicBezTo>
                    <a:pt x="207" y="53"/>
                    <a:pt x="207" y="53"/>
                    <a:pt x="20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8" y="31"/>
                    <a:pt x="53" y="24"/>
                    <a:pt x="58" y="11"/>
                  </a:cubicBezTo>
                  <a:cubicBezTo>
                    <a:pt x="58" y="11"/>
                    <a:pt x="61" y="1"/>
                    <a:pt x="66" y="0"/>
                  </a:cubicBezTo>
                  <a:cubicBezTo>
                    <a:pt x="69" y="0"/>
                    <a:pt x="86" y="0"/>
                    <a:pt x="104" y="0"/>
                  </a:cubicBezTo>
                  <a:cubicBezTo>
                    <a:pt x="121" y="0"/>
                    <a:pt x="138" y="0"/>
                    <a:pt x="141" y="0"/>
                  </a:cubicBezTo>
                  <a:cubicBezTo>
                    <a:pt x="146" y="1"/>
                    <a:pt x="149" y="11"/>
                    <a:pt x="149" y="11"/>
                  </a:cubicBezTo>
                  <a:cubicBezTo>
                    <a:pt x="154" y="24"/>
                    <a:pt x="159" y="31"/>
                    <a:pt x="163" y="35"/>
                  </a:cubicBezTo>
                  <a:close/>
                </a:path>
              </a:pathLst>
            </a:cu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3"/>
            <p:cNvSpPr>
              <a:spLocks/>
            </p:cNvSpPr>
            <p:nvPr/>
          </p:nvSpPr>
          <p:spPr bwMode="auto">
            <a:xfrm>
              <a:off x="4340225" y="2546237"/>
              <a:ext cx="784225" cy="322262"/>
            </a:xfrm>
            <a:custGeom>
              <a:avLst/>
              <a:gdLst>
                <a:gd name="T0" fmla="*/ 85 w 129"/>
                <a:gd name="T1" fmla="*/ 35 h 53"/>
                <a:gd name="T2" fmla="*/ 71 w 129"/>
                <a:gd name="T3" fmla="*/ 11 h 53"/>
                <a:gd name="T4" fmla="*/ 63 w 129"/>
                <a:gd name="T5" fmla="*/ 0 h 53"/>
                <a:gd name="T6" fmla="*/ 26 w 129"/>
                <a:gd name="T7" fmla="*/ 0 h 53"/>
                <a:gd name="T8" fmla="*/ 0 w 129"/>
                <a:gd name="T9" fmla="*/ 0 h 53"/>
                <a:gd name="T10" fmla="*/ 59 w 129"/>
                <a:gd name="T11" fmla="*/ 53 h 53"/>
                <a:gd name="T12" fmla="*/ 129 w 129"/>
                <a:gd name="T13" fmla="*/ 53 h 53"/>
                <a:gd name="T14" fmla="*/ 129 w 129"/>
                <a:gd name="T15" fmla="*/ 35 h 53"/>
                <a:gd name="T16" fmla="*/ 85 w 129"/>
                <a:gd name="T17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53">
                  <a:moveTo>
                    <a:pt x="85" y="35"/>
                  </a:moveTo>
                  <a:cubicBezTo>
                    <a:pt x="81" y="31"/>
                    <a:pt x="76" y="24"/>
                    <a:pt x="71" y="11"/>
                  </a:cubicBezTo>
                  <a:cubicBezTo>
                    <a:pt x="71" y="11"/>
                    <a:pt x="68" y="1"/>
                    <a:pt x="63" y="0"/>
                  </a:cubicBezTo>
                  <a:cubicBezTo>
                    <a:pt x="60" y="0"/>
                    <a:pt x="43" y="0"/>
                    <a:pt x="26" y="0"/>
                  </a:cubicBezTo>
                  <a:cubicBezTo>
                    <a:pt x="16" y="0"/>
                    <a:pt x="7" y="0"/>
                    <a:pt x="0" y="0"/>
                  </a:cubicBezTo>
                  <a:cubicBezTo>
                    <a:pt x="21" y="15"/>
                    <a:pt x="41" y="33"/>
                    <a:pt x="59" y="53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9" y="35"/>
                    <a:pt x="129" y="35"/>
                    <a:pt x="129" y="35"/>
                  </a:cubicBezTo>
                  <a:lnTo>
                    <a:pt x="85" y="35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3267570" y="1287955"/>
            <a:ext cx="260885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7200" b="1" dirty="0" smtClean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PART3</a:t>
            </a:r>
            <a:endParaRPr lang="zh-CN" altLang="en-US" sz="1200" dirty="0">
              <a:solidFill>
                <a:srgbClr val="1C2B38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191927" y="3911446"/>
            <a:ext cx="76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API</a:t>
            </a:r>
            <a:endParaRPr lang="zh-CN" altLang="en-US" sz="3200" b="1" dirty="0">
              <a:solidFill>
                <a:srgbClr val="1C2B38"/>
              </a:solidFill>
              <a:latin typeface="+mj-lt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984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00082" y="200117"/>
            <a:ext cx="15712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err="1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Hbase</a:t>
            </a:r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Shell</a:t>
            </a:r>
            <a:endParaRPr lang="zh-CN" altLang="en-US" sz="2000" b="1" dirty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3074" name="Picture 2" descr="“hbase shell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64" y="1068653"/>
            <a:ext cx="8386326" cy="3435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1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28914" y="222602"/>
            <a:ext cx="12137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 API</a:t>
            </a:r>
            <a:endParaRPr lang="zh-CN" altLang="en-US" sz="2000" b="1" dirty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矩形 1035"/>
          <p:cNvSpPr/>
          <p:nvPr/>
        </p:nvSpPr>
        <p:spPr>
          <a:xfrm>
            <a:off x="98128" y="4584468"/>
            <a:ext cx="84830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1C2B38"/>
                </a:solidFill>
              </a:rPr>
              <a:t>https://</a:t>
            </a:r>
            <a:r>
              <a:rPr lang="en-US" altLang="zh-CN" sz="1400" dirty="0" smtClean="0">
                <a:solidFill>
                  <a:srgbClr val="1C2B38"/>
                </a:solidFill>
              </a:rPr>
              <a:t>hbase.apache.org/book.html#jdo</a:t>
            </a:r>
          </a:p>
          <a:p>
            <a:r>
              <a:rPr lang="en-US" altLang="zh-CN" sz="1400" dirty="0">
                <a:solidFill>
                  <a:srgbClr val="1C2B38"/>
                </a:solidFill>
                <a:latin typeface="+mj-lt"/>
              </a:rPr>
              <a:t>https://hbase.apache.org/apidocs/index.html</a:t>
            </a:r>
            <a:endParaRPr lang="zh-CN" altLang="en-US" sz="1400" dirty="0">
              <a:solidFill>
                <a:srgbClr val="1C2B38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08" y="779698"/>
            <a:ext cx="3869549" cy="37562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457" y="781187"/>
            <a:ext cx="5096080" cy="375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51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 flipH="1">
            <a:off x="559370" y="2234057"/>
            <a:ext cx="3896763" cy="858274"/>
            <a:chOff x="149428" y="1874598"/>
            <a:chExt cx="3896763" cy="858274"/>
          </a:xfrm>
          <a:solidFill>
            <a:srgbClr val="1C2B38"/>
          </a:solidFill>
        </p:grpSpPr>
        <p:sp>
          <p:nvSpPr>
            <p:cNvPr id="51" name="圆角矩形 50"/>
            <p:cNvSpPr/>
            <p:nvPr/>
          </p:nvSpPr>
          <p:spPr>
            <a:xfrm rot="10800000">
              <a:off x="399987" y="1874598"/>
              <a:ext cx="3646204" cy="858274"/>
            </a:xfrm>
            <a:prstGeom prst="roundRect">
              <a:avLst>
                <a:gd name="adj" fmla="val 10275"/>
              </a:avLst>
            </a:prstGeom>
            <a:solidFill>
              <a:srgbClr val="1C2B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等腰三角形 51"/>
            <p:cNvSpPr/>
            <p:nvPr/>
          </p:nvSpPr>
          <p:spPr>
            <a:xfrm rot="16200000">
              <a:off x="190576" y="2148552"/>
              <a:ext cx="173736" cy="256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5"/>
          <p:cNvGrpSpPr>
            <a:grpSpLocks/>
          </p:cNvGrpSpPr>
          <p:nvPr/>
        </p:nvGrpSpPr>
        <p:grpSpPr bwMode="auto">
          <a:xfrm>
            <a:off x="601709" y="1277655"/>
            <a:ext cx="3902075" cy="857250"/>
            <a:chOff x="258284" y="2184339"/>
            <a:chExt cx="3902236" cy="858274"/>
          </a:xfrm>
        </p:grpSpPr>
        <p:sp>
          <p:nvSpPr>
            <p:cNvPr id="42" name="圆角矩形 41"/>
            <p:cNvSpPr/>
            <p:nvPr/>
          </p:nvSpPr>
          <p:spPr>
            <a:xfrm>
              <a:off x="258284" y="2184339"/>
              <a:ext cx="3646637" cy="858274"/>
            </a:xfrm>
            <a:prstGeom prst="roundRect">
              <a:avLst>
                <a:gd name="adj" fmla="val 10275"/>
              </a:avLst>
            </a:prstGeom>
            <a:solidFill>
              <a:srgbClr val="FC61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 rot="5400000">
              <a:off x="3945303" y="2487267"/>
              <a:ext cx="174834" cy="255599"/>
            </a:xfrm>
            <a:prstGeom prst="triangle">
              <a:avLst/>
            </a:prstGeom>
            <a:solidFill>
              <a:srgbClr val="FC61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 flipH="1">
            <a:off x="553897" y="4131851"/>
            <a:ext cx="3902236" cy="858274"/>
            <a:chOff x="2252" y="2211771"/>
            <a:chExt cx="3902236" cy="858274"/>
          </a:xfrm>
          <a:solidFill>
            <a:srgbClr val="FFC543"/>
          </a:solidFill>
        </p:grpSpPr>
        <p:sp>
          <p:nvSpPr>
            <p:cNvPr id="54" name="圆角矩形 53"/>
            <p:cNvSpPr/>
            <p:nvPr/>
          </p:nvSpPr>
          <p:spPr>
            <a:xfrm>
              <a:off x="258284" y="2211771"/>
              <a:ext cx="3646204" cy="858274"/>
            </a:xfrm>
            <a:prstGeom prst="roundRect">
              <a:avLst>
                <a:gd name="adj" fmla="val 1027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/>
            <p:cNvSpPr/>
            <p:nvPr/>
          </p:nvSpPr>
          <p:spPr>
            <a:xfrm rot="16200000">
              <a:off x="43400" y="2500579"/>
              <a:ext cx="173736" cy="256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554058" y="3175005"/>
            <a:ext cx="3902236" cy="858274"/>
            <a:chOff x="258284" y="2184339"/>
            <a:chExt cx="3902236" cy="858274"/>
          </a:xfrm>
          <a:solidFill>
            <a:srgbClr val="464F5A"/>
          </a:solidFill>
        </p:grpSpPr>
        <p:sp>
          <p:nvSpPr>
            <p:cNvPr id="48" name="圆角矩形 47"/>
            <p:cNvSpPr/>
            <p:nvPr/>
          </p:nvSpPr>
          <p:spPr>
            <a:xfrm>
              <a:off x="258284" y="2184339"/>
              <a:ext cx="3646204" cy="858274"/>
            </a:xfrm>
            <a:prstGeom prst="roundRect">
              <a:avLst>
                <a:gd name="adj" fmla="val 1027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/>
          </p:nvSpPr>
          <p:spPr>
            <a:xfrm rot="5400000">
              <a:off x="3945636" y="2487168"/>
              <a:ext cx="173736" cy="256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58" name="Line 21"/>
          <p:cNvSpPr>
            <a:spLocks noChangeShapeType="1"/>
          </p:cNvSpPr>
          <p:nvPr/>
        </p:nvSpPr>
        <p:spPr bwMode="auto">
          <a:xfrm flipH="1">
            <a:off x="1543426" y="2485494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9" name="Line 22"/>
          <p:cNvSpPr>
            <a:spLocks noChangeShapeType="1"/>
          </p:cNvSpPr>
          <p:nvPr/>
        </p:nvSpPr>
        <p:spPr bwMode="auto">
          <a:xfrm flipH="1">
            <a:off x="1543426" y="2485494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68" name="TextBox 2067"/>
          <p:cNvSpPr txBox="1"/>
          <p:nvPr/>
        </p:nvSpPr>
        <p:spPr>
          <a:xfrm flipH="1">
            <a:off x="3447369" y="1296288"/>
            <a:ext cx="8411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01</a:t>
            </a:r>
            <a:endParaRPr lang="zh-CN" altLang="en-US" sz="4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3362348" y="3186729"/>
            <a:ext cx="861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03</a:t>
            </a:r>
            <a:endParaRPr lang="zh-CN" altLang="en-US" sz="4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3411487" y="4174808"/>
            <a:ext cx="8612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04</a:t>
            </a:r>
            <a:endParaRPr lang="zh-CN" altLang="en-US" sz="4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3398511" y="2264035"/>
            <a:ext cx="8411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02</a:t>
            </a:r>
            <a:endParaRPr lang="zh-CN" altLang="en-US" sz="4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558254" y="472086"/>
            <a:ext cx="4011840" cy="830997"/>
            <a:chOff x="2558254" y="691542"/>
            <a:chExt cx="4011840" cy="830997"/>
          </a:xfrm>
        </p:grpSpPr>
        <p:sp>
          <p:nvSpPr>
            <p:cNvPr id="2049" name="TextBox 2048"/>
            <p:cNvSpPr txBox="1"/>
            <p:nvPr/>
          </p:nvSpPr>
          <p:spPr>
            <a:xfrm>
              <a:off x="3106439" y="691542"/>
              <a:ext cx="293112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 smtClean="0">
                  <a:solidFill>
                    <a:srgbClr val="1C2B38"/>
                  </a:solidFill>
                  <a:latin typeface="+mj-lt"/>
                </a:rPr>
                <a:t>CONTENTS</a:t>
              </a:r>
              <a:endParaRPr lang="zh-CN" altLang="en-US" sz="4800" b="1" dirty="0">
                <a:solidFill>
                  <a:srgbClr val="1C2B38"/>
                </a:solidFill>
                <a:latin typeface="+mj-lt"/>
              </a:endParaRPr>
            </a:p>
          </p:txBody>
        </p:sp>
        <p:grpSp>
          <p:nvGrpSpPr>
            <p:cNvPr id="162" name="组合 161"/>
            <p:cNvGrpSpPr>
              <a:grpSpLocks noChangeAspect="1"/>
            </p:cNvGrpSpPr>
            <p:nvPr/>
          </p:nvGrpSpPr>
          <p:grpSpPr>
            <a:xfrm>
              <a:off x="2558254" y="904761"/>
              <a:ext cx="491493" cy="404558"/>
              <a:chOff x="1928813" y="1763600"/>
              <a:chExt cx="1373188" cy="1130300"/>
            </a:xfrm>
          </p:grpSpPr>
          <p:sp>
            <p:nvSpPr>
              <p:cNvPr id="164" name="Rectangle 25"/>
              <p:cNvSpPr>
                <a:spLocks noChangeArrowheads="1"/>
              </p:cNvSpPr>
              <p:nvPr/>
            </p:nvSpPr>
            <p:spPr bwMode="auto">
              <a:xfrm>
                <a:off x="1928813" y="2747850"/>
                <a:ext cx="231775" cy="146050"/>
              </a:xfrm>
              <a:prstGeom prst="rect">
                <a:avLst/>
              </a:prstGeom>
              <a:solidFill>
                <a:srgbClr val="FC61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Rectangle 26"/>
              <p:cNvSpPr>
                <a:spLocks noChangeArrowheads="1"/>
              </p:cNvSpPr>
              <p:nvPr/>
            </p:nvSpPr>
            <p:spPr bwMode="auto">
              <a:xfrm>
                <a:off x="2160588" y="2473212"/>
                <a:ext cx="223838" cy="420687"/>
              </a:xfrm>
              <a:prstGeom prst="rect">
                <a:avLst/>
              </a:prstGeom>
              <a:solidFill>
                <a:srgbClr val="FFC5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Rectangle 27"/>
              <p:cNvSpPr>
                <a:spLocks noChangeArrowheads="1"/>
              </p:cNvSpPr>
              <p:nvPr/>
            </p:nvSpPr>
            <p:spPr bwMode="auto">
              <a:xfrm>
                <a:off x="2384425" y="2060462"/>
                <a:ext cx="231775" cy="833437"/>
              </a:xfrm>
              <a:prstGeom prst="rect">
                <a:avLst/>
              </a:prstGeom>
              <a:solidFill>
                <a:srgbClr val="464F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Rectangle 28"/>
              <p:cNvSpPr>
                <a:spLocks noChangeArrowheads="1"/>
              </p:cNvSpPr>
              <p:nvPr/>
            </p:nvSpPr>
            <p:spPr bwMode="auto">
              <a:xfrm>
                <a:off x="2616200" y="1763600"/>
                <a:ext cx="230188" cy="1130300"/>
              </a:xfrm>
              <a:prstGeom prst="rect">
                <a:avLst/>
              </a:prstGeom>
              <a:solidFill>
                <a:srgbClr val="1C2B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Rectangle 29"/>
              <p:cNvSpPr>
                <a:spLocks noChangeArrowheads="1"/>
              </p:cNvSpPr>
              <p:nvPr/>
            </p:nvSpPr>
            <p:spPr bwMode="auto">
              <a:xfrm>
                <a:off x="2846388" y="2406537"/>
                <a:ext cx="225425" cy="487362"/>
              </a:xfrm>
              <a:prstGeom prst="rect">
                <a:avLst/>
              </a:prstGeom>
              <a:solidFill>
                <a:srgbClr val="FFC5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Rectangle 30"/>
              <p:cNvSpPr>
                <a:spLocks noChangeArrowheads="1"/>
              </p:cNvSpPr>
              <p:nvPr/>
            </p:nvSpPr>
            <p:spPr bwMode="auto">
              <a:xfrm>
                <a:off x="3071813" y="2692287"/>
                <a:ext cx="230188" cy="201612"/>
              </a:xfrm>
              <a:prstGeom prst="rect">
                <a:avLst/>
              </a:prstGeom>
              <a:solidFill>
                <a:srgbClr val="FC61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70" name="组合 169"/>
            <p:cNvGrpSpPr>
              <a:grpSpLocks noChangeAspect="1"/>
            </p:cNvGrpSpPr>
            <p:nvPr/>
          </p:nvGrpSpPr>
          <p:grpSpPr>
            <a:xfrm flipH="1">
              <a:off x="6078601" y="904761"/>
              <a:ext cx="491493" cy="404558"/>
              <a:chOff x="1928813" y="1763600"/>
              <a:chExt cx="1373188" cy="1130300"/>
            </a:xfrm>
          </p:grpSpPr>
          <p:sp>
            <p:nvSpPr>
              <p:cNvPr id="172" name="Rectangle 25"/>
              <p:cNvSpPr>
                <a:spLocks noChangeArrowheads="1"/>
              </p:cNvSpPr>
              <p:nvPr/>
            </p:nvSpPr>
            <p:spPr bwMode="auto">
              <a:xfrm>
                <a:off x="1928813" y="2747850"/>
                <a:ext cx="231775" cy="146050"/>
              </a:xfrm>
              <a:prstGeom prst="rect">
                <a:avLst/>
              </a:prstGeom>
              <a:solidFill>
                <a:srgbClr val="FC61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Rectangle 26"/>
              <p:cNvSpPr>
                <a:spLocks noChangeArrowheads="1"/>
              </p:cNvSpPr>
              <p:nvPr/>
            </p:nvSpPr>
            <p:spPr bwMode="auto">
              <a:xfrm>
                <a:off x="2160588" y="2473212"/>
                <a:ext cx="223838" cy="420687"/>
              </a:xfrm>
              <a:prstGeom prst="rect">
                <a:avLst/>
              </a:prstGeom>
              <a:solidFill>
                <a:srgbClr val="FFC5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Rectangle 27"/>
              <p:cNvSpPr>
                <a:spLocks noChangeArrowheads="1"/>
              </p:cNvSpPr>
              <p:nvPr/>
            </p:nvSpPr>
            <p:spPr bwMode="auto">
              <a:xfrm>
                <a:off x="2384425" y="2060462"/>
                <a:ext cx="231775" cy="833437"/>
              </a:xfrm>
              <a:prstGeom prst="rect">
                <a:avLst/>
              </a:prstGeom>
              <a:solidFill>
                <a:srgbClr val="464F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Rectangle 28"/>
              <p:cNvSpPr>
                <a:spLocks noChangeArrowheads="1"/>
              </p:cNvSpPr>
              <p:nvPr/>
            </p:nvSpPr>
            <p:spPr bwMode="auto">
              <a:xfrm>
                <a:off x="2616200" y="1763600"/>
                <a:ext cx="230188" cy="1130300"/>
              </a:xfrm>
              <a:prstGeom prst="rect">
                <a:avLst/>
              </a:prstGeom>
              <a:solidFill>
                <a:srgbClr val="1C2B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Rectangle 29"/>
              <p:cNvSpPr>
                <a:spLocks noChangeArrowheads="1"/>
              </p:cNvSpPr>
              <p:nvPr/>
            </p:nvSpPr>
            <p:spPr bwMode="auto">
              <a:xfrm>
                <a:off x="2846388" y="2406537"/>
                <a:ext cx="225425" cy="487362"/>
              </a:xfrm>
              <a:prstGeom prst="rect">
                <a:avLst/>
              </a:prstGeom>
              <a:solidFill>
                <a:srgbClr val="FFC5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7" name="Rectangle 30"/>
              <p:cNvSpPr>
                <a:spLocks noChangeArrowheads="1"/>
              </p:cNvSpPr>
              <p:nvPr/>
            </p:nvSpPr>
            <p:spPr bwMode="auto">
              <a:xfrm>
                <a:off x="3071813" y="2692287"/>
                <a:ext cx="230188" cy="201612"/>
              </a:xfrm>
              <a:prstGeom prst="rect">
                <a:avLst/>
              </a:prstGeom>
              <a:solidFill>
                <a:srgbClr val="FC61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44" name="矩形 43"/>
          <p:cNvSpPr/>
          <p:nvPr/>
        </p:nvSpPr>
        <p:spPr>
          <a:xfrm>
            <a:off x="1450510" y="1433168"/>
            <a:ext cx="12404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Row Key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130329" y="4331427"/>
            <a:ext cx="17760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Cluster &amp; HA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719242" y="3330101"/>
            <a:ext cx="5982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API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034247" y="2432361"/>
            <a:ext cx="20730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Schema Design</a:t>
            </a:r>
          </a:p>
        </p:txBody>
      </p:sp>
      <p:grpSp>
        <p:nvGrpSpPr>
          <p:cNvPr id="60" name="组合 52"/>
          <p:cNvGrpSpPr/>
          <p:nvPr/>
        </p:nvGrpSpPr>
        <p:grpSpPr>
          <a:xfrm rot="10800000" flipH="1">
            <a:off x="4896749" y="1255269"/>
            <a:ext cx="3902236" cy="858274"/>
            <a:chOff x="2252" y="2211771"/>
            <a:chExt cx="3902236" cy="858274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1" name="圆角矩形 53"/>
            <p:cNvSpPr/>
            <p:nvPr/>
          </p:nvSpPr>
          <p:spPr>
            <a:xfrm>
              <a:off x="258284" y="2211771"/>
              <a:ext cx="3646204" cy="858274"/>
            </a:xfrm>
            <a:prstGeom prst="roundRect">
              <a:avLst>
                <a:gd name="adj" fmla="val 1027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54"/>
            <p:cNvSpPr/>
            <p:nvPr/>
          </p:nvSpPr>
          <p:spPr>
            <a:xfrm rot="16200000">
              <a:off x="43400" y="2500579"/>
              <a:ext cx="173736" cy="256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3" name="矩形 44"/>
          <p:cNvSpPr/>
          <p:nvPr/>
        </p:nvSpPr>
        <p:spPr>
          <a:xfrm>
            <a:off x="6109491" y="1411379"/>
            <a:ext cx="23866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Backup &amp; Restore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196164" y="1303083"/>
            <a:ext cx="8612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05</a:t>
            </a:r>
            <a:endParaRPr lang="zh-CN" altLang="en-US" sz="4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1268" name="Picture 4" descr="相关图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533" y="2362500"/>
            <a:ext cx="4022452" cy="256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0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99905" y="207612"/>
            <a:ext cx="19463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Thrift / RESTful</a:t>
            </a:r>
            <a:endParaRPr lang="zh-CN" altLang="en-US" sz="2000" b="1" dirty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7170" name="Picture 2" descr="“hbase thrift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162" y="743712"/>
            <a:ext cx="5352033" cy="413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43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2786285" y="627534"/>
            <a:ext cx="3571431" cy="3180603"/>
            <a:chOff x="3186113" y="530112"/>
            <a:chExt cx="2625725" cy="2338387"/>
          </a:xfrm>
        </p:grpSpPr>
        <p:sp>
          <p:nvSpPr>
            <p:cNvPr id="3" name="Rectangle 9"/>
            <p:cNvSpPr>
              <a:spLocks noChangeArrowheads="1"/>
            </p:cNvSpPr>
            <p:nvPr/>
          </p:nvSpPr>
          <p:spPr bwMode="auto">
            <a:xfrm>
              <a:off x="3338513" y="693625"/>
              <a:ext cx="2320925" cy="16351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11"/>
            <p:cNvSpPr>
              <a:spLocks noEditPoints="1"/>
            </p:cNvSpPr>
            <p:nvPr/>
          </p:nvSpPr>
          <p:spPr bwMode="auto">
            <a:xfrm>
              <a:off x="3186113" y="530112"/>
              <a:ext cx="2625725" cy="1895475"/>
            </a:xfrm>
            <a:custGeom>
              <a:avLst/>
              <a:gdLst>
                <a:gd name="T0" fmla="*/ 397 w 432"/>
                <a:gd name="T1" fmla="*/ 0 h 312"/>
                <a:gd name="T2" fmla="*/ 33 w 432"/>
                <a:gd name="T3" fmla="*/ 0 h 312"/>
                <a:gd name="T4" fmla="*/ 0 w 432"/>
                <a:gd name="T5" fmla="*/ 35 h 312"/>
                <a:gd name="T6" fmla="*/ 0 w 432"/>
                <a:gd name="T7" fmla="*/ 276 h 312"/>
                <a:gd name="T8" fmla="*/ 33 w 432"/>
                <a:gd name="T9" fmla="*/ 312 h 312"/>
                <a:gd name="T10" fmla="*/ 397 w 432"/>
                <a:gd name="T11" fmla="*/ 312 h 312"/>
                <a:gd name="T12" fmla="*/ 432 w 432"/>
                <a:gd name="T13" fmla="*/ 276 h 312"/>
                <a:gd name="T14" fmla="*/ 432 w 432"/>
                <a:gd name="T15" fmla="*/ 35 h 312"/>
                <a:gd name="T16" fmla="*/ 397 w 432"/>
                <a:gd name="T17" fmla="*/ 0 h 312"/>
                <a:gd name="T18" fmla="*/ 408 w 432"/>
                <a:gd name="T19" fmla="*/ 284 h 312"/>
                <a:gd name="T20" fmla="*/ 24 w 432"/>
                <a:gd name="T21" fmla="*/ 284 h 312"/>
                <a:gd name="T22" fmla="*/ 24 w 432"/>
                <a:gd name="T23" fmla="*/ 28 h 312"/>
                <a:gd name="T24" fmla="*/ 408 w 432"/>
                <a:gd name="T25" fmla="*/ 28 h 312"/>
                <a:gd name="T26" fmla="*/ 408 w 432"/>
                <a:gd name="T27" fmla="*/ 28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2" h="312">
                  <a:moveTo>
                    <a:pt x="397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95"/>
                    <a:pt x="15" y="312"/>
                    <a:pt x="33" y="312"/>
                  </a:cubicBezTo>
                  <a:cubicBezTo>
                    <a:pt x="397" y="312"/>
                    <a:pt x="397" y="312"/>
                    <a:pt x="397" y="312"/>
                  </a:cubicBezTo>
                  <a:cubicBezTo>
                    <a:pt x="416" y="312"/>
                    <a:pt x="432" y="295"/>
                    <a:pt x="432" y="276"/>
                  </a:cubicBezTo>
                  <a:cubicBezTo>
                    <a:pt x="432" y="35"/>
                    <a:pt x="432" y="35"/>
                    <a:pt x="432" y="35"/>
                  </a:cubicBezTo>
                  <a:cubicBezTo>
                    <a:pt x="432" y="16"/>
                    <a:pt x="416" y="0"/>
                    <a:pt x="397" y="0"/>
                  </a:cubicBezTo>
                  <a:close/>
                  <a:moveTo>
                    <a:pt x="408" y="284"/>
                  </a:moveTo>
                  <a:cubicBezTo>
                    <a:pt x="24" y="284"/>
                    <a:pt x="24" y="284"/>
                    <a:pt x="24" y="28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408" y="28"/>
                    <a:pt x="408" y="28"/>
                    <a:pt x="408" y="28"/>
                  </a:cubicBezTo>
                  <a:lnTo>
                    <a:pt x="408" y="284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2"/>
            <p:cNvSpPr>
              <a:spLocks/>
            </p:cNvSpPr>
            <p:nvPr/>
          </p:nvSpPr>
          <p:spPr bwMode="auto">
            <a:xfrm>
              <a:off x="3867150" y="2546237"/>
              <a:ext cx="1257300" cy="322262"/>
            </a:xfrm>
            <a:custGeom>
              <a:avLst/>
              <a:gdLst>
                <a:gd name="T0" fmla="*/ 163 w 207"/>
                <a:gd name="T1" fmla="*/ 35 h 53"/>
                <a:gd name="T2" fmla="*/ 207 w 207"/>
                <a:gd name="T3" fmla="*/ 35 h 53"/>
                <a:gd name="T4" fmla="*/ 207 w 207"/>
                <a:gd name="T5" fmla="*/ 53 h 53"/>
                <a:gd name="T6" fmla="*/ 0 w 207"/>
                <a:gd name="T7" fmla="*/ 53 h 53"/>
                <a:gd name="T8" fmla="*/ 0 w 207"/>
                <a:gd name="T9" fmla="*/ 35 h 53"/>
                <a:gd name="T10" fmla="*/ 44 w 207"/>
                <a:gd name="T11" fmla="*/ 35 h 53"/>
                <a:gd name="T12" fmla="*/ 58 w 207"/>
                <a:gd name="T13" fmla="*/ 11 h 53"/>
                <a:gd name="T14" fmla="*/ 66 w 207"/>
                <a:gd name="T15" fmla="*/ 0 h 53"/>
                <a:gd name="T16" fmla="*/ 104 w 207"/>
                <a:gd name="T17" fmla="*/ 0 h 53"/>
                <a:gd name="T18" fmla="*/ 141 w 207"/>
                <a:gd name="T19" fmla="*/ 0 h 53"/>
                <a:gd name="T20" fmla="*/ 149 w 207"/>
                <a:gd name="T21" fmla="*/ 11 h 53"/>
                <a:gd name="T22" fmla="*/ 163 w 207"/>
                <a:gd name="T23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53">
                  <a:moveTo>
                    <a:pt x="163" y="35"/>
                  </a:moveTo>
                  <a:cubicBezTo>
                    <a:pt x="207" y="35"/>
                    <a:pt x="207" y="35"/>
                    <a:pt x="207" y="35"/>
                  </a:cubicBezTo>
                  <a:cubicBezTo>
                    <a:pt x="207" y="53"/>
                    <a:pt x="207" y="53"/>
                    <a:pt x="20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8" y="31"/>
                    <a:pt x="53" y="24"/>
                    <a:pt x="58" y="11"/>
                  </a:cubicBezTo>
                  <a:cubicBezTo>
                    <a:pt x="58" y="11"/>
                    <a:pt x="61" y="1"/>
                    <a:pt x="66" y="0"/>
                  </a:cubicBezTo>
                  <a:cubicBezTo>
                    <a:pt x="69" y="0"/>
                    <a:pt x="86" y="0"/>
                    <a:pt x="104" y="0"/>
                  </a:cubicBezTo>
                  <a:cubicBezTo>
                    <a:pt x="121" y="0"/>
                    <a:pt x="138" y="0"/>
                    <a:pt x="141" y="0"/>
                  </a:cubicBezTo>
                  <a:cubicBezTo>
                    <a:pt x="146" y="1"/>
                    <a:pt x="149" y="11"/>
                    <a:pt x="149" y="11"/>
                  </a:cubicBezTo>
                  <a:cubicBezTo>
                    <a:pt x="154" y="24"/>
                    <a:pt x="159" y="31"/>
                    <a:pt x="163" y="35"/>
                  </a:cubicBezTo>
                  <a:close/>
                </a:path>
              </a:pathLst>
            </a:cu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3"/>
            <p:cNvSpPr>
              <a:spLocks/>
            </p:cNvSpPr>
            <p:nvPr/>
          </p:nvSpPr>
          <p:spPr bwMode="auto">
            <a:xfrm>
              <a:off x="4340225" y="2546237"/>
              <a:ext cx="784225" cy="322262"/>
            </a:xfrm>
            <a:custGeom>
              <a:avLst/>
              <a:gdLst>
                <a:gd name="T0" fmla="*/ 85 w 129"/>
                <a:gd name="T1" fmla="*/ 35 h 53"/>
                <a:gd name="T2" fmla="*/ 71 w 129"/>
                <a:gd name="T3" fmla="*/ 11 h 53"/>
                <a:gd name="T4" fmla="*/ 63 w 129"/>
                <a:gd name="T5" fmla="*/ 0 h 53"/>
                <a:gd name="T6" fmla="*/ 26 w 129"/>
                <a:gd name="T7" fmla="*/ 0 h 53"/>
                <a:gd name="T8" fmla="*/ 0 w 129"/>
                <a:gd name="T9" fmla="*/ 0 h 53"/>
                <a:gd name="T10" fmla="*/ 59 w 129"/>
                <a:gd name="T11" fmla="*/ 53 h 53"/>
                <a:gd name="T12" fmla="*/ 129 w 129"/>
                <a:gd name="T13" fmla="*/ 53 h 53"/>
                <a:gd name="T14" fmla="*/ 129 w 129"/>
                <a:gd name="T15" fmla="*/ 35 h 53"/>
                <a:gd name="T16" fmla="*/ 85 w 129"/>
                <a:gd name="T17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53">
                  <a:moveTo>
                    <a:pt x="85" y="35"/>
                  </a:moveTo>
                  <a:cubicBezTo>
                    <a:pt x="81" y="31"/>
                    <a:pt x="76" y="24"/>
                    <a:pt x="71" y="11"/>
                  </a:cubicBezTo>
                  <a:cubicBezTo>
                    <a:pt x="71" y="11"/>
                    <a:pt x="68" y="1"/>
                    <a:pt x="63" y="0"/>
                  </a:cubicBezTo>
                  <a:cubicBezTo>
                    <a:pt x="60" y="0"/>
                    <a:pt x="43" y="0"/>
                    <a:pt x="26" y="0"/>
                  </a:cubicBezTo>
                  <a:cubicBezTo>
                    <a:pt x="16" y="0"/>
                    <a:pt x="7" y="0"/>
                    <a:pt x="0" y="0"/>
                  </a:cubicBezTo>
                  <a:cubicBezTo>
                    <a:pt x="21" y="15"/>
                    <a:pt x="41" y="33"/>
                    <a:pt x="59" y="53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9" y="35"/>
                    <a:pt x="129" y="35"/>
                    <a:pt x="129" y="35"/>
                  </a:cubicBezTo>
                  <a:lnTo>
                    <a:pt x="85" y="35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3267570" y="1287955"/>
            <a:ext cx="260885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7200" b="1" dirty="0" smtClean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PART4</a:t>
            </a:r>
            <a:endParaRPr lang="zh-CN" altLang="en-US" sz="1200" dirty="0">
              <a:solidFill>
                <a:srgbClr val="1C2B38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394434" y="3911446"/>
            <a:ext cx="23551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Cluster &amp; HA</a:t>
            </a:r>
            <a:endParaRPr lang="zh-CN" altLang="en-US" sz="3200" b="1" dirty="0">
              <a:solidFill>
                <a:srgbClr val="1C2B38"/>
              </a:solidFill>
              <a:latin typeface="+mj-lt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814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18365" y="200117"/>
            <a:ext cx="16546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err="1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Decomission</a:t>
            </a:r>
            <a:endParaRPr lang="zh-CN" altLang="en-US" sz="2000" b="1" dirty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467" y="883160"/>
            <a:ext cx="7485089" cy="407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05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18365" y="200117"/>
            <a:ext cx="16546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err="1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Decomission</a:t>
            </a:r>
            <a:endParaRPr lang="zh-CN" altLang="en-US" sz="2000" b="1" dirty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8194" name="Picture 2" descr="“hbase rolling upgrade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487" y="743712"/>
            <a:ext cx="6666359" cy="415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06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2786285" y="627534"/>
            <a:ext cx="3571431" cy="3180603"/>
            <a:chOff x="3186113" y="530112"/>
            <a:chExt cx="2625725" cy="2338387"/>
          </a:xfrm>
        </p:grpSpPr>
        <p:sp>
          <p:nvSpPr>
            <p:cNvPr id="3" name="Rectangle 9"/>
            <p:cNvSpPr>
              <a:spLocks noChangeArrowheads="1"/>
            </p:cNvSpPr>
            <p:nvPr/>
          </p:nvSpPr>
          <p:spPr bwMode="auto">
            <a:xfrm>
              <a:off x="3338513" y="693625"/>
              <a:ext cx="2320925" cy="16351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11"/>
            <p:cNvSpPr>
              <a:spLocks noEditPoints="1"/>
            </p:cNvSpPr>
            <p:nvPr/>
          </p:nvSpPr>
          <p:spPr bwMode="auto">
            <a:xfrm>
              <a:off x="3186113" y="530112"/>
              <a:ext cx="2625725" cy="1895475"/>
            </a:xfrm>
            <a:custGeom>
              <a:avLst/>
              <a:gdLst>
                <a:gd name="T0" fmla="*/ 397 w 432"/>
                <a:gd name="T1" fmla="*/ 0 h 312"/>
                <a:gd name="T2" fmla="*/ 33 w 432"/>
                <a:gd name="T3" fmla="*/ 0 h 312"/>
                <a:gd name="T4" fmla="*/ 0 w 432"/>
                <a:gd name="T5" fmla="*/ 35 h 312"/>
                <a:gd name="T6" fmla="*/ 0 w 432"/>
                <a:gd name="T7" fmla="*/ 276 h 312"/>
                <a:gd name="T8" fmla="*/ 33 w 432"/>
                <a:gd name="T9" fmla="*/ 312 h 312"/>
                <a:gd name="T10" fmla="*/ 397 w 432"/>
                <a:gd name="T11" fmla="*/ 312 h 312"/>
                <a:gd name="T12" fmla="*/ 432 w 432"/>
                <a:gd name="T13" fmla="*/ 276 h 312"/>
                <a:gd name="T14" fmla="*/ 432 w 432"/>
                <a:gd name="T15" fmla="*/ 35 h 312"/>
                <a:gd name="T16" fmla="*/ 397 w 432"/>
                <a:gd name="T17" fmla="*/ 0 h 312"/>
                <a:gd name="T18" fmla="*/ 408 w 432"/>
                <a:gd name="T19" fmla="*/ 284 h 312"/>
                <a:gd name="T20" fmla="*/ 24 w 432"/>
                <a:gd name="T21" fmla="*/ 284 h 312"/>
                <a:gd name="T22" fmla="*/ 24 w 432"/>
                <a:gd name="T23" fmla="*/ 28 h 312"/>
                <a:gd name="T24" fmla="*/ 408 w 432"/>
                <a:gd name="T25" fmla="*/ 28 h 312"/>
                <a:gd name="T26" fmla="*/ 408 w 432"/>
                <a:gd name="T27" fmla="*/ 28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2" h="312">
                  <a:moveTo>
                    <a:pt x="397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95"/>
                    <a:pt x="15" y="312"/>
                    <a:pt x="33" y="312"/>
                  </a:cubicBezTo>
                  <a:cubicBezTo>
                    <a:pt x="397" y="312"/>
                    <a:pt x="397" y="312"/>
                    <a:pt x="397" y="312"/>
                  </a:cubicBezTo>
                  <a:cubicBezTo>
                    <a:pt x="416" y="312"/>
                    <a:pt x="432" y="295"/>
                    <a:pt x="432" y="276"/>
                  </a:cubicBezTo>
                  <a:cubicBezTo>
                    <a:pt x="432" y="35"/>
                    <a:pt x="432" y="35"/>
                    <a:pt x="432" y="35"/>
                  </a:cubicBezTo>
                  <a:cubicBezTo>
                    <a:pt x="432" y="16"/>
                    <a:pt x="416" y="0"/>
                    <a:pt x="397" y="0"/>
                  </a:cubicBezTo>
                  <a:close/>
                  <a:moveTo>
                    <a:pt x="408" y="284"/>
                  </a:moveTo>
                  <a:cubicBezTo>
                    <a:pt x="24" y="284"/>
                    <a:pt x="24" y="284"/>
                    <a:pt x="24" y="28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408" y="28"/>
                    <a:pt x="408" y="28"/>
                    <a:pt x="408" y="28"/>
                  </a:cubicBezTo>
                  <a:lnTo>
                    <a:pt x="408" y="284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2"/>
            <p:cNvSpPr>
              <a:spLocks/>
            </p:cNvSpPr>
            <p:nvPr/>
          </p:nvSpPr>
          <p:spPr bwMode="auto">
            <a:xfrm>
              <a:off x="3867150" y="2546237"/>
              <a:ext cx="1257300" cy="322262"/>
            </a:xfrm>
            <a:custGeom>
              <a:avLst/>
              <a:gdLst>
                <a:gd name="T0" fmla="*/ 163 w 207"/>
                <a:gd name="T1" fmla="*/ 35 h 53"/>
                <a:gd name="T2" fmla="*/ 207 w 207"/>
                <a:gd name="T3" fmla="*/ 35 h 53"/>
                <a:gd name="T4" fmla="*/ 207 w 207"/>
                <a:gd name="T5" fmla="*/ 53 h 53"/>
                <a:gd name="T6" fmla="*/ 0 w 207"/>
                <a:gd name="T7" fmla="*/ 53 h 53"/>
                <a:gd name="T8" fmla="*/ 0 w 207"/>
                <a:gd name="T9" fmla="*/ 35 h 53"/>
                <a:gd name="T10" fmla="*/ 44 w 207"/>
                <a:gd name="T11" fmla="*/ 35 h 53"/>
                <a:gd name="T12" fmla="*/ 58 w 207"/>
                <a:gd name="T13" fmla="*/ 11 h 53"/>
                <a:gd name="T14" fmla="*/ 66 w 207"/>
                <a:gd name="T15" fmla="*/ 0 h 53"/>
                <a:gd name="T16" fmla="*/ 104 w 207"/>
                <a:gd name="T17" fmla="*/ 0 h 53"/>
                <a:gd name="T18" fmla="*/ 141 w 207"/>
                <a:gd name="T19" fmla="*/ 0 h 53"/>
                <a:gd name="T20" fmla="*/ 149 w 207"/>
                <a:gd name="T21" fmla="*/ 11 h 53"/>
                <a:gd name="T22" fmla="*/ 163 w 207"/>
                <a:gd name="T23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53">
                  <a:moveTo>
                    <a:pt x="163" y="35"/>
                  </a:moveTo>
                  <a:cubicBezTo>
                    <a:pt x="207" y="35"/>
                    <a:pt x="207" y="35"/>
                    <a:pt x="207" y="35"/>
                  </a:cubicBezTo>
                  <a:cubicBezTo>
                    <a:pt x="207" y="53"/>
                    <a:pt x="207" y="53"/>
                    <a:pt x="20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8" y="31"/>
                    <a:pt x="53" y="24"/>
                    <a:pt x="58" y="11"/>
                  </a:cubicBezTo>
                  <a:cubicBezTo>
                    <a:pt x="58" y="11"/>
                    <a:pt x="61" y="1"/>
                    <a:pt x="66" y="0"/>
                  </a:cubicBezTo>
                  <a:cubicBezTo>
                    <a:pt x="69" y="0"/>
                    <a:pt x="86" y="0"/>
                    <a:pt x="104" y="0"/>
                  </a:cubicBezTo>
                  <a:cubicBezTo>
                    <a:pt x="121" y="0"/>
                    <a:pt x="138" y="0"/>
                    <a:pt x="141" y="0"/>
                  </a:cubicBezTo>
                  <a:cubicBezTo>
                    <a:pt x="146" y="1"/>
                    <a:pt x="149" y="11"/>
                    <a:pt x="149" y="11"/>
                  </a:cubicBezTo>
                  <a:cubicBezTo>
                    <a:pt x="154" y="24"/>
                    <a:pt x="159" y="31"/>
                    <a:pt x="163" y="35"/>
                  </a:cubicBezTo>
                  <a:close/>
                </a:path>
              </a:pathLst>
            </a:cu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3"/>
            <p:cNvSpPr>
              <a:spLocks/>
            </p:cNvSpPr>
            <p:nvPr/>
          </p:nvSpPr>
          <p:spPr bwMode="auto">
            <a:xfrm>
              <a:off x="4340225" y="2546237"/>
              <a:ext cx="784225" cy="322262"/>
            </a:xfrm>
            <a:custGeom>
              <a:avLst/>
              <a:gdLst>
                <a:gd name="T0" fmla="*/ 85 w 129"/>
                <a:gd name="T1" fmla="*/ 35 h 53"/>
                <a:gd name="T2" fmla="*/ 71 w 129"/>
                <a:gd name="T3" fmla="*/ 11 h 53"/>
                <a:gd name="T4" fmla="*/ 63 w 129"/>
                <a:gd name="T5" fmla="*/ 0 h 53"/>
                <a:gd name="T6" fmla="*/ 26 w 129"/>
                <a:gd name="T7" fmla="*/ 0 h 53"/>
                <a:gd name="T8" fmla="*/ 0 w 129"/>
                <a:gd name="T9" fmla="*/ 0 h 53"/>
                <a:gd name="T10" fmla="*/ 59 w 129"/>
                <a:gd name="T11" fmla="*/ 53 h 53"/>
                <a:gd name="T12" fmla="*/ 129 w 129"/>
                <a:gd name="T13" fmla="*/ 53 h 53"/>
                <a:gd name="T14" fmla="*/ 129 w 129"/>
                <a:gd name="T15" fmla="*/ 35 h 53"/>
                <a:gd name="T16" fmla="*/ 85 w 129"/>
                <a:gd name="T17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53">
                  <a:moveTo>
                    <a:pt x="85" y="35"/>
                  </a:moveTo>
                  <a:cubicBezTo>
                    <a:pt x="81" y="31"/>
                    <a:pt x="76" y="24"/>
                    <a:pt x="71" y="11"/>
                  </a:cubicBezTo>
                  <a:cubicBezTo>
                    <a:pt x="71" y="11"/>
                    <a:pt x="68" y="1"/>
                    <a:pt x="63" y="0"/>
                  </a:cubicBezTo>
                  <a:cubicBezTo>
                    <a:pt x="60" y="0"/>
                    <a:pt x="43" y="0"/>
                    <a:pt x="26" y="0"/>
                  </a:cubicBezTo>
                  <a:cubicBezTo>
                    <a:pt x="16" y="0"/>
                    <a:pt x="7" y="0"/>
                    <a:pt x="0" y="0"/>
                  </a:cubicBezTo>
                  <a:cubicBezTo>
                    <a:pt x="21" y="15"/>
                    <a:pt x="41" y="33"/>
                    <a:pt x="59" y="53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9" y="35"/>
                    <a:pt x="129" y="35"/>
                    <a:pt x="129" y="35"/>
                  </a:cubicBezTo>
                  <a:lnTo>
                    <a:pt x="85" y="35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3267570" y="1287955"/>
            <a:ext cx="260885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7200" b="1" dirty="0" smtClean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PART5</a:t>
            </a:r>
            <a:endParaRPr lang="zh-CN" altLang="en-US" sz="1200" dirty="0">
              <a:solidFill>
                <a:srgbClr val="1C2B38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975378" y="3911446"/>
            <a:ext cx="31932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Backup &amp; Restore</a:t>
            </a:r>
          </a:p>
        </p:txBody>
      </p:sp>
    </p:spTree>
    <p:extLst>
      <p:ext uri="{BB962C8B-B14F-4D97-AF65-F5344CB8AC3E}">
        <p14:creationId xmlns:p14="http://schemas.microsoft.com/office/powerpoint/2010/main" val="157127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10112" y="200117"/>
            <a:ext cx="2255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Backup &amp; Restore</a:t>
            </a:r>
            <a:endParaRPr lang="zh-CN" altLang="en-US" sz="2000" b="1" dirty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0242" name="Picture 2" descr="“hbase backup restore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23" y="960411"/>
            <a:ext cx="8162925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59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2786285" y="627534"/>
            <a:ext cx="3571431" cy="3180603"/>
            <a:chOff x="3186113" y="530112"/>
            <a:chExt cx="2625725" cy="2338387"/>
          </a:xfrm>
        </p:grpSpPr>
        <p:sp>
          <p:nvSpPr>
            <p:cNvPr id="3" name="Rectangle 9"/>
            <p:cNvSpPr>
              <a:spLocks noChangeArrowheads="1"/>
            </p:cNvSpPr>
            <p:nvPr/>
          </p:nvSpPr>
          <p:spPr bwMode="auto">
            <a:xfrm>
              <a:off x="3338513" y="693625"/>
              <a:ext cx="2320925" cy="16351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11"/>
            <p:cNvSpPr>
              <a:spLocks noEditPoints="1"/>
            </p:cNvSpPr>
            <p:nvPr/>
          </p:nvSpPr>
          <p:spPr bwMode="auto">
            <a:xfrm>
              <a:off x="3186113" y="530112"/>
              <a:ext cx="2625725" cy="1895475"/>
            </a:xfrm>
            <a:custGeom>
              <a:avLst/>
              <a:gdLst>
                <a:gd name="T0" fmla="*/ 397 w 432"/>
                <a:gd name="T1" fmla="*/ 0 h 312"/>
                <a:gd name="T2" fmla="*/ 33 w 432"/>
                <a:gd name="T3" fmla="*/ 0 h 312"/>
                <a:gd name="T4" fmla="*/ 0 w 432"/>
                <a:gd name="T5" fmla="*/ 35 h 312"/>
                <a:gd name="T6" fmla="*/ 0 w 432"/>
                <a:gd name="T7" fmla="*/ 276 h 312"/>
                <a:gd name="T8" fmla="*/ 33 w 432"/>
                <a:gd name="T9" fmla="*/ 312 h 312"/>
                <a:gd name="T10" fmla="*/ 397 w 432"/>
                <a:gd name="T11" fmla="*/ 312 h 312"/>
                <a:gd name="T12" fmla="*/ 432 w 432"/>
                <a:gd name="T13" fmla="*/ 276 h 312"/>
                <a:gd name="T14" fmla="*/ 432 w 432"/>
                <a:gd name="T15" fmla="*/ 35 h 312"/>
                <a:gd name="T16" fmla="*/ 397 w 432"/>
                <a:gd name="T17" fmla="*/ 0 h 312"/>
                <a:gd name="T18" fmla="*/ 408 w 432"/>
                <a:gd name="T19" fmla="*/ 284 h 312"/>
                <a:gd name="T20" fmla="*/ 24 w 432"/>
                <a:gd name="T21" fmla="*/ 284 h 312"/>
                <a:gd name="T22" fmla="*/ 24 w 432"/>
                <a:gd name="T23" fmla="*/ 28 h 312"/>
                <a:gd name="T24" fmla="*/ 408 w 432"/>
                <a:gd name="T25" fmla="*/ 28 h 312"/>
                <a:gd name="T26" fmla="*/ 408 w 432"/>
                <a:gd name="T27" fmla="*/ 28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2" h="312">
                  <a:moveTo>
                    <a:pt x="397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95"/>
                    <a:pt x="15" y="312"/>
                    <a:pt x="33" y="312"/>
                  </a:cubicBezTo>
                  <a:cubicBezTo>
                    <a:pt x="397" y="312"/>
                    <a:pt x="397" y="312"/>
                    <a:pt x="397" y="312"/>
                  </a:cubicBezTo>
                  <a:cubicBezTo>
                    <a:pt x="416" y="312"/>
                    <a:pt x="432" y="295"/>
                    <a:pt x="432" y="276"/>
                  </a:cubicBezTo>
                  <a:cubicBezTo>
                    <a:pt x="432" y="35"/>
                    <a:pt x="432" y="35"/>
                    <a:pt x="432" y="35"/>
                  </a:cubicBezTo>
                  <a:cubicBezTo>
                    <a:pt x="432" y="16"/>
                    <a:pt x="416" y="0"/>
                    <a:pt x="397" y="0"/>
                  </a:cubicBezTo>
                  <a:close/>
                  <a:moveTo>
                    <a:pt x="408" y="284"/>
                  </a:moveTo>
                  <a:cubicBezTo>
                    <a:pt x="24" y="284"/>
                    <a:pt x="24" y="284"/>
                    <a:pt x="24" y="28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408" y="28"/>
                    <a:pt x="408" y="28"/>
                    <a:pt x="408" y="28"/>
                  </a:cubicBezTo>
                  <a:lnTo>
                    <a:pt x="408" y="284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2"/>
            <p:cNvSpPr>
              <a:spLocks/>
            </p:cNvSpPr>
            <p:nvPr/>
          </p:nvSpPr>
          <p:spPr bwMode="auto">
            <a:xfrm>
              <a:off x="3867150" y="2546237"/>
              <a:ext cx="1257300" cy="322262"/>
            </a:xfrm>
            <a:custGeom>
              <a:avLst/>
              <a:gdLst>
                <a:gd name="T0" fmla="*/ 163 w 207"/>
                <a:gd name="T1" fmla="*/ 35 h 53"/>
                <a:gd name="T2" fmla="*/ 207 w 207"/>
                <a:gd name="T3" fmla="*/ 35 h 53"/>
                <a:gd name="T4" fmla="*/ 207 w 207"/>
                <a:gd name="T5" fmla="*/ 53 h 53"/>
                <a:gd name="T6" fmla="*/ 0 w 207"/>
                <a:gd name="T7" fmla="*/ 53 h 53"/>
                <a:gd name="T8" fmla="*/ 0 w 207"/>
                <a:gd name="T9" fmla="*/ 35 h 53"/>
                <a:gd name="T10" fmla="*/ 44 w 207"/>
                <a:gd name="T11" fmla="*/ 35 h 53"/>
                <a:gd name="T12" fmla="*/ 58 w 207"/>
                <a:gd name="T13" fmla="*/ 11 h 53"/>
                <a:gd name="T14" fmla="*/ 66 w 207"/>
                <a:gd name="T15" fmla="*/ 0 h 53"/>
                <a:gd name="T16" fmla="*/ 104 w 207"/>
                <a:gd name="T17" fmla="*/ 0 h 53"/>
                <a:gd name="T18" fmla="*/ 141 w 207"/>
                <a:gd name="T19" fmla="*/ 0 h 53"/>
                <a:gd name="T20" fmla="*/ 149 w 207"/>
                <a:gd name="T21" fmla="*/ 11 h 53"/>
                <a:gd name="T22" fmla="*/ 163 w 207"/>
                <a:gd name="T23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53">
                  <a:moveTo>
                    <a:pt x="163" y="35"/>
                  </a:moveTo>
                  <a:cubicBezTo>
                    <a:pt x="207" y="35"/>
                    <a:pt x="207" y="35"/>
                    <a:pt x="207" y="35"/>
                  </a:cubicBezTo>
                  <a:cubicBezTo>
                    <a:pt x="207" y="53"/>
                    <a:pt x="207" y="53"/>
                    <a:pt x="20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8" y="31"/>
                    <a:pt x="53" y="24"/>
                    <a:pt x="58" y="11"/>
                  </a:cubicBezTo>
                  <a:cubicBezTo>
                    <a:pt x="58" y="11"/>
                    <a:pt x="61" y="1"/>
                    <a:pt x="66" y="0"/>
                  </a:cubicBezTo>
                  <a:cubicBezTo>
                    <a:pt x="69" y="0"/>
                    <a:pt x="86" y="0"/>
                    <a:pt x="104" y="0"/>
                  </a:cubicBezTo>
                  <a:cubicBezTo>
                    <a:pt x="121" y="0"/>
                    <a:pt x="138" y="0"/>
                    <a:pt x="141" y="0"/>
                  </a:cubicBezTo>
                  <a:cubicBezTo>
                    <a:pt x="146" y="1"/>
                    <a:pt x="149" y="11"/>
                    <a:pt x="149" y="11"/>
                  </a:cubicBezTo>
                  <a:cubicBezTo>
                    <a:pt x="154" y="24"/>
                    <a:pt x="159" y="31"/>
                    <a:pt x="163" y="35"/>
                  </a:cubicBezTo>
                  <a:close/>
                </a:path>
              </a:pathLst>
            </a:cu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3"/>
            <p:cNvSpPr>
              <a:spLocks/>
            </p:cNvSpPr>
            <p:nvPr/>
          </p:nvSpPr>
          <p:spPr bwMode="auto">
            <a:xfrm>
              <a:off x="4340225" y="2546237"/>
              <a:ext cx="784225" cy="322262"/>
            </a:xfrm>
            <a:custGeom>
              <a:avLst/>
              <a:gdLst>
                <a:gd name="T0" fmla="*/ 85 w 129"/>
                <a:gd name="T1" fmla="*/ 35 h 53"/>
                <a:gd name="T2" fmla="*/ 71 w 129"/>
                <a:gd name="T3" fmla="*/ 11 h 53"/>
                <a:gd name="T4" fmla="*/ 63 w 129"/>
                <a:gd name="T5" fmla="*/ 0 h 53"/>
                <a:gd name="T6" fmla="*/ 26 w 129"/>
                <a:gd name="T7" fmla="*/ 0 h 53"/>
                <a:gd name="T8" fmla="*/ 0 w 129"/>
                <a:gd name="T9" fmla="*/ 0 h 53"/>
                <a:gd name="T10" fmla="*/ 59 w 129"/>
                <a:gd name="T11" fmla="*/ 53 h 53"/>
                <a:gd name="T12" fmla="*/ 129 w 129"/>
                <a:gd name="T13" fmla="*/ 53 h 53"/>
                <a:gd name="T14" fmla="*/ 129 w 129"/>
                <a:gd name="T15" fmla="*/ 35 h 53"/>
                <a:gd name="T16" fmla="*/ 85 w 129"/>
                <a:gd name="T17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53">
                  <a:moveTo>
                    <a:pt x="85" y="35"/>
                  </a:moveTo>
                  <a:cubicBezTo>
                    <a:pt x="81" y="31"/>
                    <a:pt x="76" y="24"/>
                    <a:pt x="71" y="11"/>
                  </a:cubicBezTo>
                  <a:cubicBezTo>
                    <a:pt x="71" y="11"/>
                    <a:pt x="68" y="1"/>
                    <a:pt x="63" y="0"/>
                  </a:cubicBezTo>
                  <a:cubicBezTo>
                    <a:pt x="60" y="0"/>
                    <a:pt x="43" y="0"/>
                    <a:pt x="26" y="0"/>
                  </a:cubicBezTo>
                  <a:cubicBezTo>
                    <a:pt x="16" y="0"/>
                    <a:pt x="7" y="0"/>
                    <a:pt x="0" y="0"/>
                  </a:cubicBezTo>
                  <a:cubicBezTo>
                    <a:pt x="21" y="15"/>
                    <a:pt x="41" y="33"/>
                    <a:pt x="59" y="53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9" y="35"/>
                    <a:pt x="129" y="35"/>
                    <a:pt x="129" y="35"/>
                  </a:cubicBezTo>
                  <a:lnTo>
                    <a:pt x="85" y="35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2946396" y="1287955"/>
            <a:ext cx="325121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7200" b="1" dirty="0" smtClean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The End</a:t>
            </a:r>
            <a:endParaRPr lang="zh-CN" altLang="en-US" sz="1200" dirty="0">
              <a:solidFill>
                <a:srgbClr val="1C2B38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791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2786285" y="627534"/>
            <a:ext cx="3571431" cy="3180603"/>
            <a:chOff x="3186113" y="530112"/>
            <a:chExt cx="2625725" cy="2338387"/>
          </a:xfrm>
        </p:grpSpPr>
        <p:sp>
          <p:nvSpPr>
            <p:cNvPr id="3" name="Rectangle 9"/>
            <p:cNvSpPr>
              <a:spLocks noChangeArrowheads="1"/>
            </p:cNvSpPr>
            <p:nvPr/>
          </p:nvSpPr>
          <p:spPr bwMode="auto">
            <a:xfrm>
              <a:off x="3338513" y="693625"/>
              <a:ext cx="2320925" cy="16351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11"/>
            <p:cNvSpPr>
              <a:spLocks noEditPoints="1"/>
            </p:cNvSpPr>
            <p:nvPr/>
          </p:nvSpPr>
          <p:spPr bwMode="auto">
            <a:xfrm>
              <a:off x="3186113" y="530112"/>
              <a:ext cx="2625725" cy="1895475"/>
            </a:xfrm>
            <a:custGeom>
              <a:avLst/>
              <a:gdLst>
                <a:gd name="T0" fmla="*/ 397 w 432"/>
                <a:gd name="T1" fmla="*/ 0 h 312"/>
                <a:gd name="T2" fmla="*/ 33 w 432"/>
                <a:gd name="T3" fmla="*/ 0 h 312"/>
                <a:gd name="T4" fmla="*/ 0 w 432"/>
                <a:gd name="T5" fmla="*/ 35 h 312"/>
                <a:gd name="T6" fmla="*/ 0 w 432"/>
                <a:gd name="T7" fmla="*/ 276 h 312"/>
                <a:gd name="T8" fmla="*/ 33 w 432"/>
                <a:gd name="T9" fmla="*/ 312 h 312"/>
                <a:gd name="T10" fmla="*/ 397 w 432"/>
                <a:gd name="T11" fmla="*/ 312 h 312"/>
                <a:gd name="T12" fmla="*/ 432 w 432"/>
                <a:gd name="T13" fmla="*/ 276 h 312"/>
                <a:gd name="T14" fmla="*/ 432 w 432"/>
                <a:gd name="T15" fmla="*/ 35 h 312"/>
                <a:gd name="T16" fmla="*/ 397 w 432"/>
                <a:gd name="T17" fmla="*/ 0 h 312"/>
                <a:gd name="T18" fmla="*/ 408 w 432"/>
                <a:gd name="T19" fmla="*/ 284 h 312"/>
                <a:gd name="T20" fmla="*/ 24 w 432"/>
                <a:gd name="T21" fmla="*/ 284 h 312"/>
                <a:gd name="T22" fmla="*/ 24 w 432"/>
                <a:gd name="T23" fmla="*/ 28 h 312"/>
                <a:gd name="T24" fmla="*/ 408 w 432"/>
                <a:gd name="T25" fmla="*/ 28 h 312"/>
                <a:gd name="T26" fmla="*/ 408 w 432"/>
                <a:gd name="T27" fmla="*/ 28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2" h="312">
                  <a:moveTo>
                    <a:pt x="397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95"/>
                    <a:pt x="15" y="312"/>
                    <a:pt x="33" y="312"/>
                  </a:cubicBezTo>
                  <a:cubicBezTo>
                    <a:pt x="397" y="312"/>
                    <a:pt x="397" y="312"/>
                    <a:pt x="397" y="312"/>
                  </a:cubicBezTo>
                  <a:cubicBezTo>
                    <a:pt x="416" y="312"/>
                    <a:pt x="432" y="295"/>
                    <a:pt x="432" y="276"/>
                  </a:cubicBezTo>
                  <a:cubicBezTo>
                    <a:pt x="432" y="35"/>
                    <a:pt x="432" y="35"/>
                    <a:pt x="432" y="35"/>
                  </a:cubicBezTo>
                  <a:cubicBezTo>
                    <a:pt x="432" y="16"/>
                    <a:pt x="416" y="0"/>
                    <a:pt x="397" y="0"/>
                  </a:cubicBezTo>
                  <a:close/>
                  <a:moveTo>
                    <a:pt x="408" y="284"/>
                  </a:moveTo>
                  <a:cubicBezTo>
                    <a:pt x="24" y="284"/>
                    <a:pt x="24" y="284"/>
                    <a:pt x="24" y="28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408" y="28"/>
                    <a:pt x="408" y="28"/>
                    <a:pt x="408" y="28"/>
                  </a:cubicBezTo>
                  <a:lnTo>
                    <a:pt x="408" y="284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2"/>
            <p:cNvSpPr>
              <a:spLocks/>
            </p:cNvSpPr>
            <p:nvPr/>
          </p:nvSpPr>
          <p:spPr bwMode="auto">
            <a:xfrm>
              <a:off x="3867150" y="2546237"/>
              <a:ext cx="1257300" cy="322262"/>
            </a:xfrm>
            <a:custGeom>
              <a:avLst/>
              <a:gdLst>
                <a:gd name="T0" fmla="*/ 163 w 207"/>
                <a:gd name="T1" fmla="*/ 35 h 53"/>
                <a:gd name="T2" fmla="*/ 207 w 207"/>
                <a:gd name="T3" fmla="*/ 35 h 53"/>
                <a:gd name="T4" fmla="*/ 207 w 207"/>
                <a:gd name="T5" fmla="*/ 53 h 53"/>
                <a:gd name="T6" fmla="*/ 0 w 207"/>
                <a:gd name="T7" fmla="*/ 53 h 53"/>
                <a:gd name="T8" fmla="*/ 0 w 207"/>
                <a:gd name="T9" fmla="*/ 35 h 53"/>
                <a:gd name="T10" fmla="*/ 44 w 207"/>
                <a:gd name="T11" fmla="*/ 35 h 53"/>
                <a:gd name="T12" fmla="*/ 58 w 207"/>
                <a:gd name="T13" fmla="*/ 11 h 53"/>
                <a:gd name="T14" fmla="*/ 66 w 207"/>
                <a:gd name="T15" fmla="*/ 0 h 53"/>
                <a:gd name="T16" fmla="*/ 104 w 207"/>
                <a:gd name="T17" fmla="*/ 0 h 53"/>
                <a:gd name="T18" fmla="*/ 141 w 207"/>
                <a:gd name="T19" fmla="*/ 0 h 53"/>
                <a:gd name="T20" fmla="*/ 149 w 207"/>
                <a:gd name="T21" fmla="*/ 11 h 53"/>
                <a:gd name="T22" fmla="*/ 163 w 207"/>
                <a:gd name="T23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53">
                  <a:moveTo>
                    <a:pt x="163" y="35"/>
                  </a:moveTo>
                  <a:cubicBezTo>
                    <a:pt x="207" y="35"/>
                    <a:pt x="207" y="35"/>
                    <a:pt x="207" y="35"/>
                  </a:cubicBezTo>
                  <a:cubicBezTo>
                    <a:pt x="207" y="53"/>
                    <a:pt x="207" y="53"/>
                    <a:pt x="20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8" y="31"/>
                    <a:pt x="53" y="24"/>
                    <a:pt x="58" y="11"/>
                  </a:cubicBezTo>
                  <a:cubicBezTo>
                    <a:pt x="58" y="11"/>
                    <a:pt x="61" y="1"/>
                    <a:pt x="66" y="0"/>
                  </a:cubicBezTo>
                  <a:cubicBezTo>
                    <a:pt x="69" y="0"/>
                    <a:pt x="86" y="0"/>
                    <a:pt x="104" y="0"/>
                  </a:cubicBezTo>
                  <a:cubicBezTo>
                    <a:pt x="121" y="0"/>
                    <a:pt x="138" y="0"/>
                    <a:pt x="141" y="0"/>
                  </a:cubicBezTo>
                  <a:cubicBezTo>
                    <a:pt x="146" y="1"/>
                    <a:pt x="149" y="11"/>
                    <a:pt x="149" y="11"/>
                  </a:cubicBezTo>
                  <a:cubicBezTo>
                    <a:pt x="154" y="24"/>
                    <a:pt x="159" y="31"/>
                    <a:pt x="163" y="35"/>
                  </a:cubicBezTo>
                  <a:close/>
                </a:path>
              </a:pathLst>
            </a:cu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3"/>
            <p:cNvSpPr>
              <a:spLocks/>
            </p:cNvSpPr>
            <p:nvPr/>
          </p:nvSpPr>
          <p:spPr bwMode="auto">
            <a:xfrm>
              <a:off x="4340225" y="2546237"/>
              <a:ext cx="784225" cy="322262"/>
            </a:xfrm>
            <a:custGeom>
              <a:avLst/>
              <a:gdLst>
                <a:gd name="T0" fmla="*/ 85 w 129"/>
                <a:gd name="T1" fmla="*/ 35 h 53"/>
                <a:gd name="T2" fmla="*/ 71 w 129"/>
                <a:gd name="T3" fmla="*/ 11 h 53"/>
                <a:gd name="T4" fmla="*/ 63 w 129"/>
                <a:gd name="T5" fmla="*/ 0 h 53"/>
                <a:gd name="T6" fmla="*/ 26 w 129"/>
                <a:gd name="T7" fmla="*/ 0 h 53"/>
                <a:gd name="T8" fmla="*/ 0 w 129"/>
                <a:gd name="T9" fmla="*/ 0 h 53"/>
                <a:gd name="T10" fmla="*/ 59 w 129"/>
                <a:gd name="T11" fmla="*/ 53 h 53"/>
                <a:gd name="T12" fmla="*/ 129 w 129"/>
                <a:gd name="T13" fmla="*/ 53 h 53"/>
                <a:gd name="T14" fmla="*/ 129 w 129"/>
                <a:gd name="T15" fmla="*/ 35 h 53"/>
                <a:gd name="T16" fmla="*/ 85 w 129"/>
                <a:gd name="T17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53">
                  <a:moveTo>
                    <a:pt x="85" y="35"/>
                  </a:moveTo>
                  <a:cubicBezTo>
                    <a:pt x="81" y="31"/>
                    <a:pt x="76" y="24"/>
                    <a:pt x="71" y="11"/>
                  </a:cubicBezTo>
                  <a:cubicBezTo>
                    <a:pt x="71" y="11"/>
                    <a:pt x="68" y="1"/>
                    <a:pt x="63" y="0"/>
                  </a:cubicBezTo>
                  <a:cubicBezTo>
                    <a:pt x="60" y="0"/>
                    <a:pt x="43" y="0"/>
                    <a:pt x="26" y="0"/>
                  </a:cubicBezTo>
                  <a:cubicBezTo>
                    <a:pt x="16" y="0"/>
                    <a:pt x="7" y="0"/>
                    <a:pt x="0" y="0"/>
                  </a:cubicBezTo>
                  <a:cubicBezTo>
                    <a:pt x="21" y="15"/>
                    <a:pt x="41" y="33"/>
                    <a:pt x="59" y="53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9" y="35"/>
                    <a:pt x="129" y="35"/>
                    <a:pt x="129" y="35"/>
                  </a:cubicBezTo>
                  <a:lnTo>
                    <a:pt x="85" y="35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3090696" y="1287955"/>
            <a:ext cx="296260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7200" b="1" dirty="0" smtClean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Review</a:t>
            </a:r>
            <a:endParaRPr lang="zh-CN" altLang="en-US" sz="1200" dirty="0">
              <a:solidFill>
                <a:srgbClr val="1C2B38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861906" y="3911446"/>
            <a:ext cx="14201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259026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73586" y="204520"/>
            <a:ext cx="10278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Review</a:t>
            </a:r>
            <a:endParaRPr lang="zh-CN" altLang="en-US" sz="2000" b="1" dirty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4" y="1113429"/>
            <a:ext cx="4131442" cy="33836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897" y="1030983"/>
            <a:ext cx="3891677" cy="3844977"/>
          </a:xfrm>
          <a:prstGeom prst="rect">
            <a:avLst/>
          </a:prstGeom>
        </p:spPr>
      </p:pic>
      <p:sp>
        <p:nvSpPr>
          <p:cNvPr id="8" name="矩形 1035"/>
          <p:cNvSpPr/>
          <p:nvPr/>
        </p:nvSpPr>
        <p:spPr>
          <a:xfrm>
            <a:off x="283464" y="839789"/>
            <a:ext cx="10853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1C2B38"/>
                </a:solidFill>
              </a:rPr>
              <a:t>Hadoop 1.x</a:t>
            </a:r>
            <a:endParaRPr lang="zh-CN" altLang="en-US" sz="1400" dirty="0">
              <a:solidFill>
                <a:srgbClr val="1C2B38"/>
              </a:solidFill>
              <a:latin typeface="+mj-lt"/>
            </a:endParaRPr>
          </a:p>
        </p:txBody>
      </p:sp>
      <p:sp>
        <p:nvSpPr>
          <p:cNvPr id="9" name="矩形 1035"/>
          <p:cNvSpPr/>
          <p:nvPr/>
        </p:nvSpPr>
        <p:spPr>
          <a:xfrm>
            <a:off x="4333306" y="723206"/>
            <a:ext cx="10853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1C2B38"/>
                </a:solidFill>
              </a:rPr>
              <a:t>Hadoop 2.x</a:t>
            </a:r>
            <a:endParaRPr lang="zh-CN" altLang="en-US" sz="1400" dirty="0">
              <a:solidFill>
                <a:srgbClr val="1C2B3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843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75507" y="222602"/>
            <a:ext cx="9557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err="1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HBase</a:t>
            </a:r>
            <a:endParaRPr lang="zh-CN" altLang="en-US" sz="2000" b="1" dirty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53" y="1027819"/>
            <a:ext cx="7485321" cy="378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21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2786285" y="627534"/>
            <a:ext cx="3571431" cy="3180603"/>
            <a:chOff x="3186113" y="530112"/>
            <a:chExt cx="2625725" cy="2338387"/>
          </a:xfrm>
        </p:grpSpPr>
        <p:sp>
          <p:nvSpPr>
            <p:cNvPr id="3" name="Rectangle 9"/>
            <p:cNvSpPr>
              <a:spLocks noChangeArrowheads="1"/>
            </p:cNvSpPr>
            <p:nvPr/>
          </p:nvSpPr>
          <p:spPr bwMode="auto">
            <a:xfrm>
              <a:off x="3338513" y="693625"/>
              <a:ext cx="2320925" cy="16351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11"/>
            <p:cNvSpPr>
              <a:spLocks noEditPoints="1"/>
            </p:cNvSpPr>
            <p:nvPr/>
          </p:nvSpPr>
          <p:spPr bwMode="auto">
            <a:xfrm>
              <a:off x="3186113" y="530112"/>
              <a:ext cx="2625725" cy="1895475"/>
            </a:xfrm>
            <a:custGeom>
              <a:avLst/>
              <a:gdLst>
                <a:gd name="T0" fmla="*/ 397 w 432"/>
                <a:gd name="T1" fmla="*/ 0 h 312"/>
                <a:gd name="T2" fmla="*/ 33 w 432"/>
                <a:gd name="T3" fmla="*/ 0 h 312"/>
                <a:gd name="T4" fmla="*/ 0 w 432"/>
                <a:gd name="T5" fmla="*/ 35 h 312"/>
                <a:gd name="T6" fmla="*/ 0 w 432"/>
                <a:gd name="T7" fmla="*/ 276 h 312"/>
                <a:gd name="T8" fmla="*/ 33 w 432"/>
                <a:gd name="T9" fmla="*/ 312 h 312"/>
                <a:gd name="T10" fmla="*/ 397 w 432"/>
                <a:gd name="T11" fmla="*/ 312 h 312"/>
                <a:gd name="T12" fmla="*/ 432 w 432"/>
                <a:gd name="T13" fmla="*/ 276 h 312"/>
                <a:gd name="T14" fmla="*/ 432 w 432"/>
                <a:gd name="T15" fmla="*/ 35 h 312"/>
                <a:gd name="T16" fmla="*/ 397 w 432"/>
                <a:gd name="T17" fmla="*/ 0 h 312"/>
                <a:gd name="T18" fmla="*/ 408 w 432"/>
                <a:gd name="T19" fmla="*/ 284 h 312"/>
                <a:gd name="T20" fmla="*/ 24 w 432"/>
                <a:gd name="T21" fmla="*/ 284 h 312"/>
                <a:gd name="T22" fmla="*/ 24 w 432"/>
                <a:gd name="T23" fmla="*/ 28 h 312"/>
                <a:gd name="T24" fmla="*/ 408 w 432"/>
                <a:gd name="T25" fmla="*/ 28 h 312"/>
                <a:gd name="T26" fmla="*/ 408 w 432"/>
                <a:gd name="T27" fmla="*/ 28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2" h="312">
                  <a:moveTo>
                    <a:pt x="397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95"/>
                    <a:pt x="15" y="312"/>
                    <a:pt x="33" y="312"/>
                  </a:cubicBezTo>
                  <a:cubicBezTo>
                    <a:pt x="397" y="312"/>
                    <a:pt x="397" y="312"/>
                    <a:pt x="397" y="312"/>
                  </a:cubicBezTo>
                  <a:cubicBezTo>
                    <a:pt x="416" y="312"/>
                    <a:pt x="432" y="295"/>
                    <a:pt x="432" y="276"/>
                  </a:cubicBezTo>
                  <a:cubicBezTo>
                    <a:pt x="432" y="35"/>
                    <a:pt x="432" y="35"/>
                    <a:pt x="432" y="35"/>
                  </a:cubicBezTo>
                  <a:cubicBezTo>
                    <a:pt x="432" y="16"/>
                    <a:pt x="416" y="0"/>
                    <a:pt x="397" y="0"/>
                  </a:cubicBezTo>
                  <a:close/>
                  <a:moveTo>
                    <a:pt x="408" y="284"/>
                  </a:moveTo>
                  <a:cubicBezTo>
                    <a:pt x="24" y="284"/>
                    <a:pt x="24" y="284"/>
                    <a:pt x="24" y="28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408" y="28"/>
                    <a:pt x="408" y="28"/>
                    <a:pt x="408" y="28"/>
                  </a:cubicBezTo>
                  <a:lnTo>
                    <a:pt x="408" y="284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2"/>
            <p:cNvSpPr>
              <a:spLocks/>
            </p:cNvSpPr>
            <p:nvPr/>
          </p:nvSpPr>
          <p:spPr bwMode="auto">
            <a:xfrm>
              <a:off x="3867150" y="2546237"/>
              <a:ext cx="1257300" cy="322262"/>
            </a:xfrm>
            <a:custGeom>
              <a:avLst/>
              <a:gdLst>
                <a:gd name="T0" fmla="*/ 163 w 207"/>
                <a:gd name="T1" fmla="*/ 35 h 53"/>
                <a:gd name="T2" fmla="*/ 207 w 207"/>
                <a:gd name="T3" fmla="*/ 35 h 53"/>
                <a:gd name="T4" fmla="*/ 207 w 207"/>
                <a:gd name="T5" fmla="*/ 53 h 53"/>
                <a:gd name="T6" fmla="*/ 0 w 207"/>
                <a:gd name="T7" fmla="*/ 53 h 53"/>
                <a:gd name="T8" fmla="*/ 0 w 207"/>
                <a:gd name="T9" fmla="*/ 35 h 53"/>
                <a:gd name="T10" fmla="*/ 44 w 207"/>
                <a:gd name="T11" fmla="*/ 35 h 53"/>
                <a:gd name="T12" fmla="*/ 58 w 207"/>
                <a:gd name="T13" fmla="*/ 11 h 53"/>
                <a:gd name="T14" fmla="*/ 66 w 207"/>
                <a:gd name="T15" fmla="*/ 0 h 53"/>
                <a:gd name="T16" fmla="*/ 104 w 207"/>
                <a:gd name="T17" fmla="*/ 0 h 53"/>
                <a:gd name="T18" fmla="*/ 141 w 207"/>
                <a:gd name="T19" fmla="*/ 0 h 53"/>
                <a:gd name="T20" fmla="*/ 149 w 207"/>
                <a:gd name="T21" fmla="*/ 11 h 53"/>
                <a:gd name="T22" fmla="*/ 163 w 207"/>
                <a:gd name="T23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53">
                  <a:moveTo>
                    <a:pt x="163" y="35"/>
                  </a:moveTo>
                  <a:cubicBezTo>
                    <a:pt x="207" y="35"/>
                    <a:pt x="207" y="35"/>
                    <a:pt x="207" y="35"/>
                  </a:cubicBezTo>
                  <a:cubicBezTo>
                    <a:pt x="207" y="53"/>
                    <a:pt x="207" y="53"/>
                    <a:pt x="20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8" y="31"/>
                    <a:pt x="53" y="24"/>
                    <a:pt x="58" y="11"/>
                  </a:cubicBezTo>
                  <a:cubicBezTo>
                    <a:pt x="58" y="11"/>
                    <a:pt x="61" y="1"/>
                    <a:pt x="66" y="0"/>
                  </a:cubicBezTo>
                  <a:cubicBezTo>
                    <a:pt x="69" y="0"/>
                    <a:pt x="86" y="0"/>
                    <a:pt x="104" y="0"/>
                  </a:cubicBezTo>
                  <a:cubicBezTo>
                    <a:pt x="121" y="0"/>
                    <a:pt x="138" y="0"/>
                    <a:pt x="141" y="0"/>
                  </a:cubicBezTo>
                  <a:cubicBezTo>
                    <a:pt x="146" y="1"/>
                    <a:pt x="149" y="11"/>
                    <a:pt x="149" y="11"/>
                  </a:cubicBezTo>
                  <a:cubicBezTo>
                    <a:pt x="154" y="24"/>
                    <a:pt x="159" y="31"/>
                    <a:pt x="163" y="35"/>
                  </a:cubicBezTo>
                  <a:close/>
                </a:path>
              </a:pathLst>
            </a:cu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3"/>
            <p:cNvSpPr>
              <a:spLocks/>
            </p:cNvSpPr>
            <p:nvPr/>
          </p:nvSpPr>
          <p:spPr bwMode="auto">
            <a:xfrm>
              <a:off x="4340225" y="2546237"/>
              <a:ext cx="784225" cy="322262"/>
            </a:xfrm>
            <a:custGeom>
              <a:avLst/>
              <a:gdLst>
                <a:gd name="T0" fmla="*/ 85 w 129"/>
                <a:gd name="T1" fmla="*/ 35 h 53"/>
                <a:gd name="T2" fmla="*/ 71 w 129"/>
                <a:gd name="T3" fmla="*/ 11 h 53"/>
                <a:gd name="T4" fmla="*/ 63 w 129"/>
                <a:gd name="T5" fmla="*/ 0 h 53"/>
                <a:gd name="T6" fmla="*/ 26 w 129"/>
                <a:gd name="T7" fmla="*/ 0 h 53"/>
                <a:gd name="T8" fmla="*/ 0 w 129"/>
                <a:gd name="T9" fmla="*/ 0 h 53"/>
                <a:gd name="T10" fmla="*/ 59 w 129"/>
                <a:gd name="T11" fmla="*/ 53 h 53"/>
                <a:gd name="T12" fmla="*/ 129 w 129"/>
                <a:gd name="T13" fmla="*/ 53 h 53"/>
                <a:gd name="T14" fmla="*/ 129 w 129"/>
                <a:gd name="T15" fmla="*/ 35 h 53"/>
                <a:gd name="T16" fmla="*/ 85 w 129"/>
                <a:gd name="T17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53">
                  <a:moveTo>
                    <a:pt x="85" y="35"/>
                  </a:moveTo>
                  <a:cubicBezTo>
                    <a:pt x="81" y="31"/>
                    <a:pt x="76" y="24"/>
                    <a:pt x="71" y="11"/>
                  </a:cubicBezTo>
                  <a:cubicBezTo>
                    <a:pt x="71" y="11"/>
                    <a:pt x="68" y="1"/>
                    <a:pt x="63" y="0"/>
                  </a:cubicBezTo>
                  <a:cubicBezTo>
                    <a:pt x="60" y="0"/>
                    <a:pt x="43" y="0"/>
                    <a:pt x="26" y="0"/>
                  </a:cubicBezTo>
                  <a:cubicBezTo>
                    <a:pt x="16" y="0"/>
                    <a:pt x="7" y="0"/>
                    <a:pt x="0" y="0"/>
                  </a:cubicBezTo>
                  <a:cubicBezTo>
                    <a:pt x="21" y="15"/>
                    <a:pt x="41" y="33"/>
                    <a:pt x="59" y="53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9" y="35"/>
                    <a:pt x="129" y="35"/>
                    <a:pt x="129" y="35"/>
                  </a:cubicBezTo>
                  <a:lnTo>
                    <a:pt x="85" y="35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3267571" y="1287955"/>
            <a:ext cx="260885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7200" b="1" dirty="0" smtClean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PART1</a:t>
            </a:r>
            <a:endParaRPr lang="zh-CN" altLang="en-US" sz="1200" dirty="0">
              <a:solidFill>
                <a:srgbClr val="1C2B38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299089" y="3911446"/>
            <a:ext cx="25458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Row </a:t>
            </a:r>
            <a:r>
              <a:rPr lang="en-US" altLang="zh-CN" sz="3200" b="1" dirty="0" smtClean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Key Type</a:t>
            </a:r>
            <a:endParaRPr lang="zh-CN" altLang="en-US" sz="3200" b="1" dirty="0">
              <a:solidFill>
                <a:srgbClr val="1C2B38"/>
              </a:solidFill>
              <a:latin typeface="+mj-lt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040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07314" y="192622"/>
            <a:ext cx="18565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Row Key </a:t>
            </a:r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Type</a:t>
            </a:r>
            <a:endParaRPr lang="zh-CN" altLang="en-US" sz="2000" b="1" dirty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2050" name="Picture 2" descr="“Row Key Type Sequential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472" y="671238"/>
            <a:ext cx="5883067" cy="441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37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07314" y="192622"/>
            <a:ext cx="18565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Row Key </a:t>
            </a:r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Type</a:t>
            </a:r>
            <a:endParaRPr lang="zh-CN" altLang="en-US" sz="2000" b="1" dirty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98" y="1110677"/>
            <a:ext cx="7834322" cy="343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7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07314" y="192622"/>
            <a:ext cx="18565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Row Key </a:t>
            </a:r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Type</a:t>
            </a:r>
            <a:endParaRPr lang="zh-CN" altLang="en-US" sz="2000" b="1" dirty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98" y="1612141"/>
            <a:ext cx="8222950" cy="274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77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3301</TotalTime>
  <Words>116</Words>
  <Application>Microsoft Office PowerPoint</Application>
  <PresentationFormat>On-screen Show (16:9)</PresentationFormat>
  <Paragraphs>67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宋体</vt:lpstr>
      <vt:lpstr>Arial Unicode MS</vt:lpstr>
      <vt:lpstr>Calibri</vt:lpstr>
      <vt:lpstr>自定义设计方案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ran xu</cp:lastModifiedBy>
  <cp:revision>307</cp:revision>
  <dcterms:modified xsi:type="dcterms:W3CDTF">2017-04-01T22:25:35Z</dcterms:modified>
</cp:coreProperties>
</file>