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7.jpg" ContentType="image/pn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9" r:id="rId4"/>
    <p:sldId id="290" r:id="rId5"/>
    <p:sldId id="291" r:id="rId6"/>
    <p:sldId id="292" r:id="rId7"/>
    <p:sldId id="259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2" r:id="rId16"/>
    <p:sldId id="260" r:id="rId17"/>
    <p:sldId id="288" r:id="rId18"/>
    <p:sldId id="273" r:id="rId19"/>
    <p:sldId id="287" r:id="rId20"/>
    <p:sldId id="266" r:id="rId21"/>
    <p:sldId id="277" r:id="rId22"/>
    <p:sldId id="278" r:id="rId23"/>
    <p:sldId id="279" r:id="rId24"/>
    <p:sldId id="275" r:id="rId25"/>
    <p:sldId id="276" r:id="rId26"/>
    <p:sldId id="280" r:id="rId27"/>
    <p:sldId id="282" r:id="rId28"/>
    <p:sldId id="281" r:id="rId29"/>
    <p:sldId id="267" r:id="rId30"/>
    <p:sldId id="285" r:id="rId31"/>
    <p:sldId id="286" r:id="rId32"/>
    <p:sldId id="283" r:id="rId33"/>
    <p:sldId id="284" r:id="rId34"/>
    <p:sldId id="261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Arial Unicode MS" panose="02010600030101010101" charset="-122"/>
      <p:regular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8524E8-F18D-4925-8788-3BA63FD10D9F}">
          <p14:sldIdLst>
            <p14:sldId id="256"/>
            <p14:sldId id="257"/>
            <p14:sldId id="289"/>
            <p14:sldId id="290"/>
            <p14:sldId id="291"/>
            <p14:sldId id="292"/>
            <p14:sldId id="259"/>
            <p14:sldId id="263"/>
            <p14:sldId id="264"/>
            <p14:sldId id="265"/>
            <p14:sldId id="269"/>
            <p14:sldId id="270"/>
            <p14:sldId id="271"/>
            <p14:sldId id="272"/>
            <p14:sldId id="262"/>
            <p14:sldId id="260"/>
            <p14:sldId id="288"/>
            <p14:sldId id="273"/>
            <p14:sldId id="287"/>
            <p14:sldId id="266"/>
            <p14:sldId id="277"/>
            <p14:sldId id="278"/>
            <p14:sldId id="279"/>
            <p14:sldId id="275"/>
            <p14:sldId id="276"/>
            <p14:sldId id="280"/>
            <p14:sldId id="282"/>
            <p14:sldId id="281"/>
            <p14:sldId id="267"/>
            <p14:sldId id="285"/>
            <p14:sldId id="286"/>
            <p14:sldId id="283"/>
            <p14:sldId id="284"/>
            <p14:sldId id="261"/>
          </p14:sldIdLst>
        </p14:section>
        <p14:section name="无标题节" id="{295C8A62-12AE-4459-83D9-E34DB479808F}">
          <p14:sldIdLst/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16" pos="386">
          <p15:clr>
            <a:srgbClr val="A4A3A4"/>
          </p15:clr>
        </p15:guide>
        <p15:guide id="17" pos="5375">
          <p15:clr>
            <a:srgbClr val="A4A3A4"/>
          </p15:clr>
        </p15:guide>
        <p15:guide id="18" orient="horz" pos="1620" userDrawn="1">
          <p15:clr>
            <a:srgbClr val="A4A3A4"/>
          </p15:clr>
        </p15:guide>
        <p15:guide id="19" orient="horz" pos="2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B38"/>
    <a:srgbClr val="151F29"/>
    <a:srgbClr val="FC611F"/>
    <a:srgbClr val="FFC543"/>
    <a:srgbClr val="F34D03"/>
    <a:srgbClr val="343A42"/>
    <a:srgbClr val="FEAF00"/>
    <a:srgbClr val="FFCC5B"/>
    <a:srgbClr val="EAA200"/>
    <a:srgbClr val="D6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0542" autoAdjust="0"/>
  </p:normalViewPr>
  <p:slideViewPr>
    <p:cSldViewPr snapToGrid="0">
      <p:cViewPr varScale="1">
        <p:scale>
          <a:sx n="148" d="100"/>
          <a:sy n="148" d="100"/>
        </p:scale>
        <p:origin x="498" y="108"/>
      </p:cViewPr>
      <p:guideLst>
        <p:guide pos="2880"/>
        <p:guide pos="386"/>
        <p:guide pos="5375"/>
        <p:guide orient="horz" pos="1620"/>
        <p:guide orient="horz" pos="2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B35E-2B52-46A9-B487-11FFF08415F9}" type="datetimeFigureOut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BF4F-2F03-42A8-A044-974FC80D27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8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FDA-07A8-45FD-A46A-DFD73DA7AABA}" type="datetimeFigureOut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B06F-26D1-4B27-BADA-80ECDEEE8B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9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7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2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Neo4j-Twitter-Graph-Visualization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3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5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B06F-26D1-4B27-BADA-80ECDEEE8BC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4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DAB2-564E-4532-81D9-99F974405A41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4B0C-A1BD-45C6-8646-14FE5DDBB0A6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472F-A5DA-4179-B9F8-99F9FACC98FA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19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5126A41-347E-4916-BBAE-EA725A5E32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8539966" y="214157"/>
            <a:ext cx="359569" cy="522682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49248" y="261670"/>
            <a:ext cx="2133600" cy="274637"/>
          </a:xfrm>
        </p:spPr>
        <p:txBody>
          <a:bodyPr/>
          <a:lstStyle>
            <a:lvl1pPr algn="ctr">
              <a:defRPr sz="1600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252-7B8A-42FB-B731-A593BE82547B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479A-F0E9-408E-AC96-12A50DF6DFD5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6493-6163-4328-B0E8-1451112E27BD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05B-AFAC-47C2-9CCD-15FF9FAC62EE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CB3-27E0-44FC-A32A-88810EDA6F90}" type="datetime1">
              <a:rPr lang="zh-CN" altLang="en-US" smtClean="0"/>
              <a:pPr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1031"/>
          <p:cNvSpPr txBox="1"/>
          <p:nvPr/>
        </p:nvSpPr>
        <p:spPr>
          <a:xfrm>
            <a:off x="2505575" y="3284704"/>
            <a:ext cx="4132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C2B38"/>
                </a:solidFill>
              </a:rPr>
              <a:t>The Pilot Of </a:t>
            </a:r>
            <a:r>
              <a:rPr lang="en-US" altLang="zh-CN" sz="4000" b="1" dirty="0" err="1" smtClean="0">
                <a:solidFill>
                  <a:srgbClr val="1C2B38"/>
                </a:solidFill>
              </a:rPr>
              <a:t>HBase</a:t>
            </a:r>
            <a:endParaRPr lang="zh-CN" altLang="en-US" sz="4000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2445264" y="4085936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C2B38"/>
                </a:solidFill>
                <a:latin typeface="+mj-lt"/>
              </a:rPr>
              <a:t>2017.3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4725" y="4085936"/>
            <a:ext cx="90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1C2B38"/>
                </a:solidFill>
                <a:latin typeface="+mj-lt"/>
              </a:rPr>
              <a:t>XenRon</a:t>
            </a:r>
            <a:endParaRPr lang="zh-CN" altLang="en-US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80" y="491313"/>
            <a:ext cx="3489888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4588" y="193152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CAP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Theorem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647700"/>
            <a:ext cx="4391025" cy="389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035"/>
          <p:cNvSpPr/>
          <p:nvPr/>
        </p:nvSpPr>
        <p:spPr>
          <a:xfrm>
            <a:off x="6477000" y="4666915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1C2B38"/>
                </a:solidFill>
              </a:rPr>
              <a:t>Professor Eric A. Brewer</a:t>
            </a:r>
          </a:p>
          <a:p>
            <a:r>
              <a:rPr lang="en-US" altLang="zh-CN" sz="800" dirty="0">
                <a:solidFill>
                  <a:srgbClr val="1C2B38"/>
                </a:solidFill>
              </a:rPr>
              <a:t>University of California at Berkeley</a:t>
            </a:r>
            <a:endParaRPr lang="zh-CN" altLang="en-US" sz="8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9096" y="214038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Cassandra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13" y="2013098"/>
            <a:ext cx="3725919" cy="2797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971107"/>
            <a:ext cx="4933507" cy="37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2082" y="235302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MongoDB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64677" y="1009215"/>
            <a:ext cx="4084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1C2B38"/>
                </a:solidFill>
              </a:rPr>
              <a:t>Official Website</a:t>
            </a:r>
            <a:r>
              <a:rPr lang="zh-CN" altLang="en-US" sz="1600" dirty="0">
                <a:solidFill>
                  <a:srgbClr val="1C2B38"/>
                </a:solidFill>
              </a:rPr>
              <a:t> </a:t>
            </a:r>
            <a:r>
              <a:rPr lang="en-US" altLang="zh-CN" sz="1600" dirty="0">
                <a:solidFill>
                  <a:srgbClr val="1C2B38"/>
                </a:solidFill>
              </a:rPr>
              <a:t>: https://www.mongodb.org</a:t>
            </a:r>
            <a:r>
              <a:rPr lang="en-US" altLang="zh-CN" sz="1600" dirty="0" smtClean="0">
                <a:solidFill>
                  <a:srgbClr val="1C2B38"/>
                </a:solidFill>
              </a:rPr>
              <a:t>/</a:t>
            </a:r>
          </a:p>
          <a:p>
            <a:r>
              <a:rPr lang="en-US" altLang="zh-CN" sz="1600" dirty="0" smtClean="0">
                <a:solidFill>
                  <a:srgbClr val="1C2B38"/>
                </a:solidFill>
              </a:rPr>
              <a:t>The latest stable Release : v3.0.4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" y="912360"/>
            <a:ext cx="1410490" cy="4344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" y="1690845"/>
            <a:ext cx="3137977" cy="9358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" y="2723588"/>
            <a:ext cx="4175051" cy="20875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14" y="1593990"/>
            <a:ext cx="3445382" cy="1167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14" y="2723588"/>
            <a:ext cx="3701486" cy="928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14" y="3651993"/>
            <a:ext cx="3169858" cy="6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2082" y="235302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MongoDB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2" y="743712"/>
            <a:ext cx="5284538" cy="40835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794922"/>
            <a:ext cx="1769656" cy="13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5921" y="235302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Neo4j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48" y="743712"/>
            <a:ext cx="5821708" cy="41625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970" y="4736956"/>
            <a:ext cx="4736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C2B38"/>
                </a:solidFill>
              </a:rPr>
              <a:t>http://</a:t>
            </a:r>
            <a:r>
              <a:rPr lang="en-US" altLang="zh-CN" sz="1600" dirty="0" smtClean="0">
                <a:solidFill>
                  <a:srgbClr val="1C2B38"/>
                </a:solidFill>
              </a:rPr>
              <a:t>neo4j.com/docs/stable/cypher-query-lang.html</a:t>
            </a:r>
            <a:endParaRPr lang="en-US" altLang="zh-CN" sz="1600" dirty="0">
              <a:solidFill>
                <a:srgbClr val="1C2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8019" y="3911446"/>
            <a:ext cx="2367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Hbase</a:t>
            </a:r>
            <a:r>
              <a:rPr lang="en-US" altLang="zh-CN" sz="32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Origin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0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3064" y="224902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BigTable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1035"/>
          <p:cNvSpPr/>
          <p:nvPr/>
        </p:nvSpPr>
        <p:spPr>
          <a:xfrm>
            <a:off x="6499247" y="4854113"/>
            <a:ext cx="23246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1C2B38"/>
                </a:solidFill>
                <a:latin typeface="+mj-lt"/>
              </a:rPr>
              <a:t>https://</a:t>
            </a:r>
            <a:r>
              <a:rPr lang="en-US" altLang="zh-CN" sz="800" dirty="0" smtClean="0">
                <a:solidFill>
                  <a:srgbClr val="1C2B38"/>
                </a:solidFill>
                <a:latin typeface="+mj-lt"/>
              </a:rPr>
              <a:t>research.google.com/archive/bigtable.html</a:t>
            </a:r>
            <a:endParaRPr lang="zh-CN" altLang="en-US" sz="800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1026" name="Picture 2" descr="“google bigtabl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625012"/>
            <a:ext cx="6096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8645" y="193071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C61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endParaRPr lang="zh-CN" altLang="en-US" sz="2000" b="1" dirty="0">
              <a:solidFill>
                <a:srgbClr val="FC611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80" y="743712"/>
            <a:ext cx="5305425" cy="3390900"/>
          </a:xfrm>
          <a:prstGeom prst="rect">
            <a:avLst/>
          </a:prstGeom>
        </p:spPr>
      </p:pic>
      <p:sp>
        <p:nvSpPr>
          <p:cNvPr id="9" name="TextBox 4110"/>
          <p:cNvSpPr txBox="1"/>
          <p:nvPr/>
        </p:nvSpPr>
        <p:spPr>
          <a:xfrm>
            <a:off x="3053864" y="4342017"/>
            <a:ext cx="473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1C2B38"/>
                </a:solidFill>
              </a:rPr>
              <a:t>http://www.oracle.com/technetwork/java/eol-135779.html</a:t>
            </a:r>
            <a:endParaRPr lang="en-US" altLang="zh-CN" sz="1400" b="1" dirty="0">
              <a:solidFill>
                <a:srgbClr val="1C2B38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920261"/>
            <a:ext cx="1465426" cy="15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939" y="224902"/>
            <a:ext cx="2026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Versions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95" y="743712"/>
            <a:ext cx="4119149" cy="4203042"/>
          </a:xfrm>
          <a:prstGeom prst="rect">
            <a:avLst/>
          </a:prstGeom>
        </p:spPr>
      </p:pic>
      <p:sp>
        <p:nvSpPr>
          <p:cNvPr id="8" name="矩形 1035"/>
          <p:cNvSpPr/>
          <p:nvPr/>
        </p:nvSpPr>
        <p:spPr>
          <a:xfrm>
            <a:off x="6791347" y="4731310"/>
            <a:ext cx="21371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1C2B38"/>
                </a:solidFill>
                <a:latin typeface="+mj-lt"/>
              </a:rPr>
              <a:t>https://hbase.apache.org/book.html#hadoop</a:t>
            </a:r>
            <a:endParaRPr lang="zh-CN" altLang="en-US" sz="8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939" y="224902"/>
            <a:ext cx="2026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HBase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Versions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1035"/>
          <p:cNvSpPr/>
          <p:nvPr/>
        </p:nvSpPr>
        <p:spPr>
          <a:xfrm>
            <a:off x="6791347" y="4731310"/>
            <a:ext cx="1720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1C2B38"/>
                </a:solidFill>
                <a:latin typeface="+mj-lt"/>
              </a:rPr>
              <a:t>https://</a:t>
            </a:r>
            <a:r>
              <a:rPr lang="en-US" altLang="zh-CN" sz="800" dirty="0" smtClean="0">
                <a:solidFill>
                  <a:srgbClr val="1C2B38"/>
                </a:solidFill>
                <a:latin typeface="+mj-lt"/>
              </a:rPr>
              <a:t>hbase.apache.org/book.html</a:t>
            </a:r>
            <a:endParaRPr lang="zh-CN" altLang="en-US" sz="800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56" y="738381"/>
            <a:ext cx="6212563" cy="39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559370" y="2234057"/>
            <a:ext cx="3896763" cy="858274"/>
            <a:chOff x="149428" y="1874598"/>
            <a:chExt cx="3896763" cy="858274"/>
          </a:xfrm>
          <a:solidFill>
            <a:srgbClr val="1C2B38"/>
          </a:solidFill>
        </p:grpSpPr>
        <p:sp>
          <p:nvSpPr>
            <p:cNvPr id="51" name="圆角矩形 50"/>
            <p:cNvSpPr/>
            <p:nvPr/>
          </p:nvSpPr>
          <p:spPr>
            <a:xfrm rot="10800000">
              <a:off x="399987" y="1874598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1C2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6200000">
              <a:off x="190576" y="2148552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5"/>
          <p:cNvGrpSpPr>
            <a:grpSpLocks/>
          </p:cNvGrpSpPr>
          <p:nvPr/>
        </p:nvGrpSpPr>
        <p:grpSpPr bwMode="auto">
          <a:xfrm>
            <a:off x="601709" y="1277655"/>
            <a:ext cx="3902075" cy="857250"/>
            <a:chOff x="258284" y="2184339"/>
            <a:chExt cx="3902236" cy="858274"/>
          </a:xfrm>
        </p:grpSpPr>
        <p:sp>
          <p:nvSpPr>
            <p:cNvPr id="42" name="圆角矩形 41"/>
            <p:cNvSpPr/>
            <p:nvPr/>
          </p:nvSpPr>
          <p:spPr>
            <a:xfrm>
              <a:off x="258284" y="2184339"/>
              <a:ext cx="3646637" cy="858274"/>
            </a:xfrm>
            <a:prstGeom prst="roundRect">
              <a:avLst>
                <a:gd name="adj" fmla="val 10275"/>
              </a:avLst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3945303" y="2487267"/>
              <a:ext cx="174834" cy="255599"/>
            </a:xfrm>
            <a:prstGeom prst="triangle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flipH="1">
            <a:off x="553897" y="4131851"/>
            <a:ext cx="3902236" cy="858274"/>
            <a:chOff x="2252" y="2211771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4058" y="3175005"/>
            <a:ext cx="3902236" cy="858274"/>
            <a:chOff x="258284" y="2184339"/>
            <a:chExt cx="3902236" cy="858274"/>
          </a:xfrm>
          <a:solidFill>
            <a:srgbClr val="464F5A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248549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47369" y="1296288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62348" y="3186729"/>
            <a:ext cx="86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11487" y="417480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8511" y="2264035"/>
            <a:ext cx="84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472086"/>
            <a:ext cx="4011840" cy="830997"/>
            <a:chOff x="2558254" y="691542"/>
            <a:chExt cx="4011840" cy="830997"/>
          </a:xfrm>
        </p:grpSpPr>
        <p:sp>
          <p:nvSpPr>
            <p:cNvPr id="2049" name="TextBox 2048"/>
            <p:cNvSpPr txBox="1"/>
            <p:nvPr/>
          </p:nvSpPr>
          <p:spPr>
            <a:xfrm>
              <a:off x="3106439" y="691542"/>
              <a:ext cx="29311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1C2B38"/>
                  </a:solidFill>
                  <a:latin typeface="+mj-lt"/>
                </a:rPr>
                <a:t>CONTENTS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559226" y="1433168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NoSQL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8993" y="4331427"/>
            <a:ext cx="2638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Environment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52100" y="3330101"/>
            <a:ext cx="173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Architecture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5" y="3158510"/>
            <a:ext cx="1917361" cy="1837885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174504" y="2432361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Origin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组合 52"/>
          <p:cNvGrpSpPr/>
          <p:nvPr/>
        </p:nvGrpSpPr>
        <p:grpSpPr>
          <a:xfrm rot="10800000" flipH="1">
            <a:off x="4896749" y="1255269"/>
            <a:ext cx="3902236" cy="858274"/>
            <a:chOff x="2252" y="2211771"/>
            <a:chExt cx="3902236" cy="8582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8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44"/>
          <p:cNvSpPr/>
          <p:nvPr/>
        </p:nvSpPr>
        <p:spPr>
          <a:xfrm>
            <a:off x="6523063" y="1411379"/>
            <a:ext cx="15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Quick Start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96164" y="1303083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05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62" name="组合 52"/>
          <p:cNvGrpSpPr/>
          <p:nvPr/>
        </p:nvGrpSpPr>
        <p:grpSpPr>
          <a:xfrm rot="10800000" flipH="1">
            <a:off x="4896749" y="2206890"/>
            <a:ext cx="3902236" cy="858274"/>
            <a:chOff x="2252" y="2211771"/>
            <a:chExt cx="3902236" cy="8582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3" name="圆角矩形 53"/>
            <p:cNvSpPr/>
            <p:nvPr/>
          </p:nvSpPr>
          <p:spPr>
            <a:xfrm>
              <a:off x="258284" y="2211771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4"/>
            <p:cNvSpPr/>
            <p:nvPr/>
          </p:nvSpPr>
          <p:spPr>
            <a:xfrm rot="16200000">
              <a:off x="43400" y="2500579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 44"/>
          <p:cNvSpPr/>
          <p:nvPr/>
        </p:nvSpPr>
        <p:spPr>
          <a:xfrm>
            <a:off x="6174244" y="2332224"/>
            <a:ext cx="2257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Reference </a:t>
            </a:r>
            <a:r>
              <a:rPr lang="en-US" altLang="zh-CN" sz="2400" dirty="0" smtClean="0">
                <a:solidFill>
                  <a:schemeClr val="bg1"/>
                </a:solidFill>
              </a:rPr>
              <a:t>Books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96164" y="2223928"/>
            <a:ext cx="8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06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49446" y="3911446"/>
            <a:ext cx="2245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architecture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8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043" y="22260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098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035812"/>
            <a:ext cx="50387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043" y="22260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27819"/>
            <a:ext cx="7485321" cy="3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043" y="22260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12" y="1190130"/>
            <a:ext cx="5410576" cy="33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“hbase architectu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8" y="1010002"/>
            <a:ext cx="6877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26"/>
          <p:cNvSpPr/>
          <p:nvPr/>
        </p:nvSpPr>
        <p:spPr>
          <a:xfrm>
            <a:off x="502920" y="25608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1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06512"/>
            <a:ext cx="68961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26"/>
          <p:cNvSpPr/>
          <p:nvPr/>
        </p:nvSpPr>
        <p:spPr>
          <a:xfrm>
            <a:off x="502920" y="256082"/>
            <a:ext cx="152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07030" y="3911446"/>
            <a:ext cx="3529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HBase</a:t>
            </a:r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Environment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7760" y="195834"/>
            <a:ext cx="997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Docker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9" y="1485284"/>
            <a:ext cx="7410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5318" y="195834"/>
            <a:ext cx="1042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 UI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2" name="Picture 2" descr="“hbase web ui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664600"/>
            <a:ext cx="5771649" cy="4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0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PART5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35919" y="3911446"/>
            <a:ext cx="2072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Quick Start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090696" y="1287955"/>
            <a:ext cx="2962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61906" y="3911446"/>
            <a:ext cx="1420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524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4679" y="198170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Quick Start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2" y="1190660"/>
            <a:ext cx="7123276" cy="30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9"/>
          <p:cNvSpPr/>
          <p:nvPr/>
        </p:nvSpPr>
        <p:spPr>
          <a:xfrm>
            <a:off x="283464" y="914256"/>
            <a:ext cx="63395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1C2B38"/>
                </a:solidFill>
              </a:rPr>
              <a:t>hbase</a:t>
            </a:r>
            <a:r>
              <a:rPr lang="en-US" altLang="zh-CN" sz="1600" dirty="0">
                <a:solidFill>
                  <a:srgbClr val="1C2B38"/>
                </a:solidFill>
              </a:rPr>
              <a:t>(main):0xx:0&gt;status</a:t>
            </a:r>
          </a:p>
          <a:p>
            <a:r>
              <a:rPr lang="en-US" altLang="zh-CN" sz="1600" dirty="0" err="1">
                <a:solidFill>
                  <a:srgbClr val="1C2B38"/>
                </a:solidFill>
              </a:rPr>
              <a:t>hbase</a:t>
            </a:r>
            <a:r>
              <a:rPr lang="en-US" altLang="zh-CN" sz="1600" dirty="0">
                <a:solidFill>
                  <a:srgbClr val="1C2B38"/>
                </a:solidFill>
              </a:rPr>
              <a:t>(main):0xx:0&gt;version</a:t>
            </a:r>
          </a:p>
          <a:p>
            <a:r>
              <a:rPr lang="en-US" altLang="zh-CN" sz="1600" dirty="0" err="1">
                <a:solidFill>
                  <a:srgbClr val="1C2B38"/>
                </a:solidFill>
              </a:rPr>
              <a:t>hbase</a:t>
            </a:r>
            <a:r>
              <a:rPr lang="en-US" altLang="zh-CN" sz="1600" dirty="0">
                <a:solidFill>
                  <a:srgbClr val="1C2B38"/>
                </a:solidFill>
              </a:rPr>
              <a:t>(main):0xx:0&gt;create '</a:t>
            </a:r>
            <a:r>
              <a:rPr lang="en-US" altLang="zh-CN" sz="1600" dirty="0" err="1">
                <a:solidFill>
                  <a:srgbClr val="1C2B38"/>
                </a:solidFill>
              </a:rPr>
              <a:t>member','member_id','address','info</a:t>
            </a:r>
            <a:r>
              <a:rPr lang="en-US" altLang="zh-CN" sz="1600" dirty="0">
                <a:solidFill>
                  <a:srgbClr val="1C2B38"/>
                </a:solidFill>
              </a:rPr>
              <a:t>'</a:t>
            </a:r>
          </a:p>
          <a:p>
            <a:r>
              <a:rPr lang="en-US" altLang="zh-CN" sz="1600" dirty="0" err="1">
                <a:solidFill>
                  <a:srgbClr val="1C2B38"/>
                </a:solidFill>
              </a:rPr>
              <a:t>hbase</a:t>
            </a:r>
            <a:r>
              <a:rPr lang="en-US" altLang="zh-CN" sz="1600" dirty="0">
                <a:solidFill>
                  <a:srgbClr val="1C2B38"/>
                </a:solidFill>
              </a:rPr>
              <a:t>(main):0xx:0&gt;list</a:t>
            </a:r>
          </a:p>
          <a:p>
            <a:r>
              <a:rPr lang="en-US" altLang="zh-CN" sz="1600" dirty="0" err="1">
                <a:solidFill>
                  <a:srgbClr val="1C2B38"/>
                </a:solidFill>
              </a:rPr>
              <a:t>hbase</a:t>
            </a:r>
            <a:r>
              <a:rPr lang="en-US" altLang="zh-CN" sz="1600" dirty="0">
                <a:solidFill>
                  <a:srgbClr val="1C2B38"/>
                </a:solidFill>
              </a:rPr>
              <a:t>(main):0xx:0&gt;describe </a:t>
            </a:r>
            <a:r>
              <a:rPr lang="en-US" altLang="zh-CN" sz="1600" dirty="0" smtClean="0">
                <a:solidFill>
                  <a:srgbClr val="1C2B38"/>
                </a:solidFill>
              </a:rPr>
              <a:t>'member‘</a:t>
            </a:r>
          </a:p>
          <a:p>
            <a:endParaRPr lang="en-US" altLang="zh-CN" sz="1600" dirty="0">
              <a:solidFill>
                <a:srgbClr val="1C2B38"/>
              </a:solidFill>
            </a:endParaRPr>
          </a:p>
          <a:p>
            <a:endParaRPr lang="en-US" altLang="zh-CN" sz="1600" dirty="0" smtClean="0">
              <a:solidFill>
                <a:srgbClr val="1C2B38"/>
              </a:solidFill>
            </a:endParaRPr>
          </a:p>
          <a:p>
            <a:r>
              <a:rPr lang="en-US" altLang="zh-CN" sz="1600" dirty="0">
                <a:solidFill>
                  <a:srgbClr val="1C2B38"/>
                </a:solidFill>
              </a:rPr>
              <a:t>https://hbase.apache.org/book.html</a:t>
            </a:r>
          </a:p>
        </p:txBody>
      </p:sp>
      <p:sp>
        <p:nvSpPr>
          <p:cNvPr id="8" name="矩形 26"/>
          <p:cNvSpPr/>
          <p:nvPr/>
        </p:nvSpPr>
        <p:spPr>
          <a:xfrm>
            <a:off x="474679" y="198170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Quick Start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67571" y="1287955"/>
            <a:ext cx="2608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PART6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5953" y="3911446"/>
            <a:ext cx="3012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Reference Books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9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2300" y="198170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Books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 descr="“hbase definitive guid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01" y="883412"/>
            <a:ext cx="3002280" cy="39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“hbase definitive guid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883412"/>
            <a:ext cx="3185017" cy="39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946396" y="1287955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The End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4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667" y="203552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80" y="743712"/>
            <a:ext cx="6304680" cy="41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3586" y="20452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50" y="536307"/>
            <a:ext cx="5533702" cy="45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73586" y="20452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34"/>
          <p:cNvSpPr/>
          <p:nvPr/>
        </p:nvSpPr>
        <p:spPr>
          <a:xfrm>
            <a:off x="283464" y="1015716"/>
            <a:ext cx="7680885" cy="318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迭代式 </a:t>
            </a:r>
            <a:r>
              <a:rPr lang="en-US" altLang="zh-CN" sz="4800" b="1" dirty="0" err="1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MapReduce</a:t>
            </a:r>
            <a:endParaRPr lang="en-US" altLang="zh-CN" sz="48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48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依赖关系组合式 </a:t>
            </a:r>
            <a:r>
              <a:rPr lang="en-US" altLang="zh-CN" sz="4800" b="1" dirty="0" err="1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MapReduce</a:t>
            </a:r>
            <a:endParaRPr lang="en-US" altLang="zh-CN" sz="48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4800" b="1" dirty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链式 </a:t>
            </a:r>
            <a:r>
              <a:rPr lang="en-US" altLang="zh-CN" sz="4800" b="1" dirty="0" err="1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MapReduce</a:t>
            </a:r>
            <a:endParaRPr lang="en-US" altLang="zh-CN" sz="4800" b="1" dirty="0" smtClean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48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900" dirty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http://www.cnblogs.com/liqizhou/archive/2012/05/14/2499653.html</a:t>
            </a:r>
            <a:endParaRPr lang="zh-CN" altLang="en-US" sz="9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3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86285" y="627534"/>
            <a:ext cx="3571431" cy="3180603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244328" y="1287955"/>
            <a:ext cx="26553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200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09000" y="3911446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NoSQL</a:t>
            </a:r>
            <a:endParaRPr lang="zh-CN" altLang="en-US" sz="3200" b="1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5479" y="193152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DB-Engines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Ranking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1035"/>
          <p:cNvSpPr/>
          <p:nvPr/>
        </p:nvSpPr>
        <p:spPr>
          <a:xfrm>
            <a:off x="6965212" y="4666915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1C2B38"/>
                </a:solidFill>
              </a:rPr>
              <a:t>http://db-engines.com/en/ranking</a:t>
            </a:r>
            <a:endParaRPr lang="zh-CN" altLang="en-US" sz="800" dirty="0">
              <a:solidFill>
                <a:srgbClr val="1C2B38"/>
              </a:solidFill>
            </a:endParaRPr>
          </a:p>
          <a:p>
            <a:r>
              <a:rPr lang="en-US" altLang="zh-CN" sz="800" dirty="0" smtClean="0">
                <a:solidFill>
                  <a:srgbClr val="1C2B38"/>
                </a:solidFill>
                <a:latin typeface="+mj-lt"/>
              </a:rPr>
              <a:t>http</a:t>
            </a:r>
            <a:r>
              <a:rPr lang="en-US" altLang="zh-CN" sz="800" dirty="0">
                <a:solidFill>
                  <a:srgbClr val="1C2B38"/>
                </a:solidFill>
                <a:latin typeface="+mj-lt"/>
              </a:rPr>
              <a:t>://</a:t>
            </a:r>
            <a:r>
              <a:rPr lang="en-US" altLang="zh-CN" sz="800" dirty="0" smtClean="0">
                <a:solidFill>
                  <a:srgbClr val="1C2B38"/>
                </a:solidFill>
                <a:latin typeface="+mj-lt"/>
              </a:rPr>
              <a:t>db-engines.com/en/ranking_trend</a:t>
            </a:r>
            <a:endParaRPr lang="zh-CN" altLang="en-US" sz="800" dirty="0">
              <a:solidFill>
                <a:srgbClr val="1C2B38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66" t="6366" r="7816" b="4748"/>
          <a:stretch/>
        </p:blipFill>
        <p:spPr>
          <a:xfrm>
            <a:off x="283464" y="914246"/>
            <a:ext cx="3651251" cy="328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35" t="7232" r="5288" b="30666"/>
          <a:stretch/>
        </p:blipFill>
        <p:spPr>
          <a:xfrm>
            <a:off x="4159287" y="914246"/>
            <a:ext cx="44259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3464" y="286512"/>
            <a:ext cx="155448" cy="4572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02920" y="286512"/>
            <a:ext cx="0" cy="4572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4063" y="193152"/>
            <a:ext cx="237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History of </a:t>
            </a:r>
            <a:r>
              <a:rPr lang="en-US" altLang="zh-CN" sz="2000" b="1" dirty="0" smtClean="0">
                <a:solidFill>
                  <a:srgbClr val="FC611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SQL</a:t>
            </a:r>
            <a:endParaRPr lang="zh-CN" altLang="en-US" sz="2000" b="1" dirty="0">
              <a:solidFill>
                <a:srgbClr val="FC611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644062"/>
            <a:ext cx="5619718" cy="421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200</Words>
  <Application>Microsoft Office PowerPoint</Application>
  <PresentationFormat>On-screen Show (16:9)</PresentationFormat>
  <Paragraphs>112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Arial</vt:lpstr>
      <vt:lpstr>宋体</vt:lpstr>
      <vt:lpstr>Arial Unicode MS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ran xu</cp:lastModifiedBy>
  <cp:revision>300</cp:revision>
  <dcterms:modified xsi:type="dcterms:W3CDTF">2017-03-18T22:08:22Z</dcterms:modified>
</cp:coreProperties>
</file>