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3.jpg" ContentType="image/jpeg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3" r:id="rId4"/>
    <p:sldId id="285" r:id="rId5"/>
    <p:sldId id="284" r:id="rId6"/>
    <p:sldId id="286" r:id="rId7"/>
    <p:sldId id="259" r:id="rId8"/>
    <p:sldId id="264" r:id="rId9"/>
    <p:sldId id="279" r:id="rId10"/>
    <p:sldId id="278" r:id="rId11"/>
    <p:sldId id="266" r:id="rId12"/>
    <p:sldId id="280" r:id="rId13"/>
    <p:sldId id="267" r:id="rId14"/>
    <p:sldId id="261" r:id="rId15"/>
    <p:sldId id="268" r:id="rId16"/>
    <p:sldId id="269" r:id="rId17"/>
    <p:sldId id="262" r:id="rId18"/>
    <p:sldId id="270" r:id="rId19"/>
    <p:sldId id="281" r:id="rId20"/>
    <p:sldId id="271" r:id="rId21"/>
    <p:sldId id="263" r:id="rId22"/>
    <p:sldId id="272" r:id="rId23"/>
    <p:sldId id="273" r:id="rId24"/>
    <p:sldId id="265" r:id="rId25"/>
    <p:sldId id="274" r:id="rId26"/>
    <p:sldId id="282" r:id="rId27"/>
    <p:sldId id="287" r:id="rId28"/>
    <p:sldId id="288" r:id="rId29"/>
    <p:sldId id="260" r:id="rId30"/>
  </p:sldIdLst>
  <p:sldSz cx="9144000" cy="5143500" type="screen16x9"/>
  <p:notesSz cx="6858000" cy="9144000"/>
  <p:embeddedFontLst>
    <p:embeddedFont>
      <p:font typeface="Arial Unicode MS" panose="02010600030101010101" charset="-122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83"/>
            <p14:sldId id="285"/>
            <p14:sldId id="284"/>
            <p14:sldId id="286"/>
            <p14:sldId id="259"/>
            <p14:sldId id="264"/>
            <p14:sldId id="279"/>
            <p14:sldId id="278"/>
            <p14:sldId id="266"/>
            <p14:sldId id="280"/>
            <p14:sldId id="267"/>
            <p14:sldId id="261"/>
            <p14:sldId id="268"/>
            <p14:sldId id="269"/>
            <p14:sldId id="262"/>
            <p14:sldId id="270"/>
            <p14:sldId id="281"/>
            <p14:sldId id="271"/>
            <p14:sldId id="263"/>
            <p14:sldId id="272"/>
            <p14:sldId id="273"/>
            <p14:sldId id="265"/>
            <p14:sldId id="274"/>
            <p14:sldId id="282"/>
            <p14:sldId id="287"/>
            <p14:sldId id="288"/>
            <p14:sldId id="260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7001" autoAdjust="0"/>
  </p:normalViewPr>
  <p:slideViewPr>
    <p:cSldViewPr snapToGrid="0">
      <p:cViewPr varScale="1">
        <p:scale>
          <a:sx n="128" d="100"/>
          <a:sy n="128" d="100"/>
        </p:scale>
        <p:origin x="1362" y="120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3249368" y="3284704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1C2B38"/>
                </a:solidFill>
              </a:rPr>
              <a:t>Hbase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 Shell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08593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2017.2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08593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9" y="504933"/>
            <a:ext cx="772585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013" y="214038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 Family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872941"/>
            <a:ext cx="7909577" cy="1825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2813197"/>
            <a:ext cx="7909577" cy="21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8218" y="214038"/>
            <a:ext cx="827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1035"/>
          <p:cNvSpPr/>
          <p:nvPr/>
        </p:nvSpPr>
        <p:spPr>
          <a:xfrm>
            <a:off x="263752" y="859416"/>
            <a:ext cx="3183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1C2B38"/>
                </a:solidFill>
              </a:rPr>
              <a:t>Rowkey</a:t>
            </a:r>
            <a:r>
              <a:rPr lang="en-US" altLang="zh-CN" sz="1400" dirty="0">
                <a:solidFill>
                  <a:srgbClr val="1C2B38"/>
                </a:solidFill>
              </a:rPr>
              <a:t> + column + timestamp -&gt; </a:t>
            </a:r>
            <a:r>
              <a:rPr lang="en-US" altLang="zh-CN" sz="1400" dirty="0" smtClean="0">
                <a:solidFill>
                  <a:srgbClr val="1C2B38"/>
                </a:solidFill>
              </a:rPr>
              <a:t>value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4098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8" y="1282897"/>
            <a:ext cx="7107104" cy="357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8218" y="214038"/>
            <a:ext cx="827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7" y="1762577"/>
            <a:ext cx="8345853" cy="2748588"/>
          </a:xfrm>
          <a:prstGeom prst="rect">
            <a:avLst/>
          </a:prstGeom>
        </p:spPr>
      </p:pic>
      <p:sp>
        <p:nvSpPr>
          <p:cNvPr id="8" name="矩形 1035"/>
          <p:cNvSpPr/>
          <p:nvPr/>
        </p:nvSpPr>
        <p:spPr>
          <a:xfrm>
            <a:off x="361187" y="1099256"/>
            <a:ext cx="3183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1C2B38"/>
                </a:solidFill>
              </a:rPr>
              <a:t>Rowkey</a:t>
            </a:r>
            <a:r>
              <a:rPr lang="en-US" altLang="zh-CN" sz="1400" dirty="0">
                <a:solidFill>
                  <a:srgbClr val="1C2B38"/>
                </a:solidFill>
              </a:rPr>
              <a:t> + column + timestamp -&gt; </a:t>
            </a:r>
            <a:r>
              <a:rPr lang="en-US" altLang="zh-CN" sz="1400" dirty="0" smtClean="0">
                <a:solidFill>
                  <a:srgbClr val="1C2B38"/>
                </a:solidFill>
              </a:rPr>
              <a:t>value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10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3389" y="214038"/>
            <a:ext cx="2371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RDBMS VS </a:t>
            </a:r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9" y="1208504"/>
            <a:ext cx="8310622" cy="3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40960" y="3911446"/>
            <a:ext cx="2462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HDFS Storage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0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1205694"/>
            <a:ext cx="7959933" cy="32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1035"/>
          <p:cNvSpPr/>
          <p:nvPr/>
        </p:nvSpPr>
        <p:spPr>
          <a:xfrm>
            <a:off x="361187" y="1099256"/>
            <a:ext cx="84605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/.</a:t>
            </a:r>
            <a:r>
              <a:rPr lang="en-US" altLang="zh-CN" sz="1400" dirty="0" err="1">
                <a:solidFill>
                  <a:srgbClr val="1C2B38"/>
                </a:solidFill>
              </a:rPr>
              <a:t>tmp</a:t>
            </a:r>
            <a:r>
              <a:rPr lang="en-US" altLang="zh-CN" sz="1400" dirty="0">
                <a:solidFill>
                  <a:srgbClr val="1C2B38"/>
                </a:solidFill>
              </a:rPr>
              <a:t>: </a:t>
            </a:r>
            <a:r>
              <a:rPr lang="zh-CN" altLang="en-US" sz="1400" dirty="0">
                <a:solidFill>
                  <a:srgbClr val="1C2B38"/>
                </a:solidFill>
              </a:rPr>
              <a:t>临时目录，当对表做创建和删除操作时，会将表</a:t>
            </a:r>
            <a:r>
              <a:rPr lang="en-US" altLang="zh-CN" sz="1400" dirty="0">
                <a:solidFill>
                  <a:srgbClr val="1C2B38"/>
                </a:solidFill>
              </a:rPr>
              <a:t>move</a:t>
            </a:r>
            <a:r>
              <a:rPr lang="zh-CN" altLang="en-US" sz="1400" dirty="0">
                <a:solidFill>
                  <a:srgbClr val="1C2B38"/>
                </a:solidFill>
              </a:rPr>
              <a:t>到该目录下，然后进行操作</a:t>
            </a:r>
            <a:r>
              <a:rPr lang="zh-CN" altLang="en-US" sz="1400" dirty="0" smtClean="0">
                <a:solidFill>
                  <a:srgbClr val="1C2B38"/>
                </a:solidFill>
              </a:rPr>
              <a:t>。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endParaRPr lang="zh-CN" altLang="en-US" sz="1400" dirty="0">
              <a:solidFill>
                <a:srgbClr val="1C2B38"/>
              </a:solidFill>
            </a:endParaRPr>
          </a:p>
          <a:p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WALs:RegionServer</a:t>
            </a:r>
            <a:r>
              <a:rPr lang="zh-CN" altLang="en-US" sz="1400" dirty="0">
                <a:solidFill>
                  <a:srgbClr val="1C2B38"/>
                </a:solidFill>
              </a:rPr>
              <a:t>在处理数据插入和删除的过程中记录操作内容的一种日志，在</a:t>
            </a:r>
            <a:r>
              <a:rPr lang="en-US" altLang="zh-CN" sz="1400" dirty="0">
                <a:solidFill>
                  <a:srgbClr val="1C2B38"/>
                </a:solidFill>
              </a:rPr>
              <a:t>0.94</a:t>
            </a:r>
            <a:r>
              <a:rPr lang="zh-CN" altLang="en-US" sz="1400" dirty="0">
                <a:solidFill>
                  <a:srgbClr val="1C2B38"/>
                </a:solidFill>
              </a:rPr>
              <a:t>叫</a:t>
            </a:r>
            <a:r>
              <a:rPr lang="en-US" altLang="zh-CN" sz="1400" dirty="0">
                <a:solidFill>
                  <a:srgbClr val="1C2B38"/>
                </a:solidFill>
              </a:rPr>
              <a:t>.</a:t>
            </a:r>
            <a:r>
              <a:rPr lang="en-US" altLang="zh-CN" sz="1400" dirty="0" smtClean="0">
                <a:solidFill>
                  <a:srgbClr val="1C2B38"/>
                </a:solidFill>
              </a:rPr>
              <a:t>logs</a:t>
            </a:r>
          </a:p>
          <a:p>
            <a:endParaRPr lang="en-US" altLang="zh-CN" sz="1400" dirty="0">
              <a:solidFill>
                <a:srgbClr val="1C2B38"/>
              </a:solidFill>
            </a:endParaRPr>
          </a:p>
          <a:p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/data:</a:t>
            </a:r>
            <a:r>
              <a:rPr lang="zh-CN" altLang="en-US" sz="1400" dirty="0">
                <a:solidFill>
                  <a:srgbClr val="1C2B38"/>
                </a:solidFill>
              </a:rPr>
              <a:t>核心目录，存储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zh-CN" altLang="en-US" sz="1400" dirty="0">
                <a:solidFill>
                  <a:srgbClr val="1C2B38"/>
                </a:solidFill>
              </a:rPr>
              <a:t>表的数据</a:t>
            </a:r>
          </a:p>
          <a:p>
            <a:r>
              <a:rPr lang="zh-CN" altLang="en-US" sz="1400" dirty="0">
                <a:solidFill>
                  <a:srgbClr val="1C2B38"/>
                </a:solidFill>
              </a:rPr>
              <a:t>默认情况下该目录下有两个目录</a:t>
            </a:r>
          </a:p>
          <a:p>
            <a:r>
              <a:rPr lang="en-US" altLang="zh-CN" sz="1400" dirty="0">
                <a:solidFill>
                  <a:srgbClr val="1C2B38"/>
                </a:solidFill>
              </a:rPr>
              <a:t>– 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/data/default:</a:t>
            </a:r>
            <a:r>
              <a:rPr lang="zh-CN" altLang="en-US" sz="1400" dirty="0">
                <a:solidFill>
                  <a:srgbClr val="1C2B38"/>
                </a:solidFill>
              </a:rPr>
              <a:t>当在用户创建表的时候，没有指定</a:t>
            </a:r>
            <a:r>
              <a:rPr lang="en-US" altLang="zh-CN" sz="1400" dirty="0">
                <a:solidFill>
                  <a:srgbClr val="1C2B38"/>
                </a:solidFill>
              </a:rPr>
              <a:t>namespace</a:t>
            </a:r>
            <a:r>
              <a:rPr lang="zh-CN" altLang="en-US" sz="1400" dirty="0">
                <a:solidFill>
                  <a:srgbClr val="1C2B38"/>
                </a:solidFill>
              </a:rPr>
              <a:t>时，表就创建在此目录</a:t>
            </a:r>
            <a:r>
              <a:rPr lang="zh-CN" altLang="en-US" sz="1400" dirty="0" smtClean="0">
                <a:solidFill>
                  <a:srgbClr val="1C2B38"/>
                </a:solidFill>
              </a:rPr>
              <a:t>下</a:t>
            </a:r>
            <a:endParaRPr lang="zh-CN" altLang="en-US" sz="1400" dirty="0">
              <a:solidFill>
                <a:srgbClr val="1C2B38"/>
              </a:solidFill>
            </a:endParaRPr>
          </a:p>
          <a:p>
            <a:r>
              <a:rPr lang="en-US" altLang="zh-CN" sz="1400" dirty="0">
                <a:solidFill>
                  <a:srgbClr val="1C2B38"/>
                </a:solidFill>
              </a:rPr>
              <a:t>– 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/data/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zh-CN" altLang="en-US" sz="1400" dirty="0">
                <a:solidFill>
                  <a:srgbClr val="1C2B38"/>
                </a:solidFill>
              </a:rPr>
              <a:t>：系统内部创建的表，</a:t>
            </a:r>
            <a:r>
              <a:rPr lang="en-US" altLang="zh-CN" sz="1400" dirty="0" err="1">
                <a:solidFill>
                  <a:srgbClr val="1C2B38"/>
                </a:solidFill>
              </a:rPr>
              <a:t>hbase:meta</a:t>
            </a:r>
            <a:r>
              <a:rPr lang="en-US" altLang="zh-CN" sz="1400" dirty="0">
                <a:solidFill>
                  <a:srgbClr val="1C2B38"/>
                </a:solidFill>
              </a:rPr>
              <a:t>; namespace</a:t>
            </a:r>
          </a:p>
          <a:p>
            <a:endParaRPr lang="en-US" altLang="zh-CN" sz="1400" dirty="0">
              <a:solidFill>
                <a:srgbClr val="1C2B38"/>
              </a:solidFill>
            </a:endParaRPr>
          </a:p>
          <a:p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/hbase.id:</a:t>
            </a:r>
            <a:r>
              <a:rPr lang="zh-CN" altLang="en-US" sz="1400" dirty="0">
                <a:solidFill>
                  <a:srgbClr val="1C2B38"/>
                </a:solidFill>
              </a:rPr>
              <a:t>存储集群唯一</a:t>
            </a:r>
            <a:r>
              <a:rPr lang="en-US" altLang="zh-CN" sz="1400" dirty="0">
                <a:solidFill>
                  <a:srgbClr val="1C2B38"/>
                </a:solidFill>
              </a:rPr>
              <a:t>cluster id, (UUID</a:t>
            </a:r>
            <a:r>
              <a:rPr lang="en-US" altLang="zh-CN" sz="1400" dirty="0" smtClean="0">
                <a:solidFill>
                  <a:srgbClr val="1C2B38"/>
                </a:solidFill>
              </a:rPr>
              <a:t>)</a:t>
            </a:r>
          </a:p>
          <a:p>
            <a:endParaRPr lang="en-US" altLang="zh-CN" sz="1400" dirty="0">
              <a:solidFill>
                <a:srgbClr val="1C2B38"/>
              </a:solidFill>
            </a:endParaRPr>
          </a:p>
          <a:p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hbase.version</a:t>
            </a:r>
            <a:r>
              <a:rPr lang="en-US" altLang="zh-CN" sz="1400" dirty="0">
                <a:solidFill>
                  <a:srgbClr val="1C2B38"/>
                </a:solidFill>
              </a:rPr>
              <a:t>:</a:t>
            </a:r>
            <a:r>
              <a:rPr lang="zh-CN" altLang="en-US" sz="1400" dirty="0">
                <a:solidFill>
                  <a:srgbClr val="1C2B38"/>
                </a:solidFill>
              </a:rPr>
              <a:t>集群版本</a:t>
            </a:r>
            <a:r>
              <a:rPr lang="zh-CN" altLang="en-US" sz="1400" dirty="0" smtClean="0">
                <a:solidFill>
                  <a:srgbClr val="1C2B38"/>
                </a:solidFill>
              </a:rPr>
              <a:t>号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endParaRPr lang="zh-CN" altLang="en-US" sz="1400" dirty="0">
              <a:solidFill>
                <a:srgbClr val="1C2B38"/>
              </a:solidFill>
            </a:endParaRPr>
          </a:p>
          <a:p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oldWALs</a:t>
            </a:r>
            <a:r>
              <a:rPr lang="en-US" altLang="zh-CN" sz="1400" dirty="0">
                <a:solidFill>
                  <a:srgbClr val="1C2B38"/>
                </a:solidFill>
              </a:rPr>
              <a:t>:</a:t>
            </a:r>
          </a:p>
          <a:p>
            <a:r>
              <a:rPr lang="en-US" altLang="zh-CN" sz="1400" dirty="0">
                <a:solidFill>
                  <a:srgbClr val="1C2B38"/>
                </a:solidFill>
              </a:rPr>
              <a:t>– </a:t>
            </a:r>
            <a:r>
              <a:rPr lang="zh-CN" altLang="en-US" sz="1400" dirty="0">
                <a:solidFill>
                  <a:srgbClr val="1C2B38"/>
                </a:solidFill>
              </a:rPr>
              <a:t>对应</a:t>
            </a:r>
            <a:r>
              <a:rPr lang="en-US" altLang="zh-CN" sz="1400" dirty="0">
                <a:solidFill>
                  <a:srgbClr val="1C2B38"/>
                </a:solidFill>
              </a:rPr>
              <a:t>0.94</a:t>
            </a:r>
            <a:r>
              <a:rPr lang="zh-CN" altLang="en-US" sz="1400" dirty="0">
                <a:solidFill>
                  <a:srgbClr val="1C2B38"/>
                </a:solidFill>
              </a:rPr>
              <a:t>版本中的</a:t>
            </a:r>
            <a:r>
              <a:rPr lang="en-US" altLang="zh-CN" sz="1400" dirty="0">
                <a:solidFill>
                  <a:srgbClr val="1C2B38"/>
                </a:solidFill>
              </a:rPr>
              <a:t>.</a:t>
            </a:r>
            <a:r>
              <a:rPr lang="en-US" altLang="zh-CN" sz="1400" dirty="0" err="1">
                <a:solidFill>
                  <a:srgbClr val="1C2B38"/>
                </a:solidFill>
              </a:rPr>
              <a:t>oldlogs</a:t>
            </a:r>
            <a:r>
              <a:rPr lang="zh-CN" altLang="en-US" sz="1400" dirty="0">
                <a:solidFill>
                  <a:srgbClr val="1C2B38"/>
                </a:solidFill>
              </a:rPr>
              <a:t>目录，</a:t>
            </a:r>
          </a:p>
          <a:p>
            <a:r>
              <a:rPr lang="en-US" altLang="zh-CN" sz="1400" dirty="0">
                <a:solidFill>
                  <a:srgbClr val="1C2B38"/>
                </a:solidFill>
              </a:rPr>
              <a:t>– </a:t>
            </a:r>
            <a:r>
              <a:rPr lang="zh-CN" altLang="en-US" sz="1400" dirty="0">
                <a:solidFill>
                  <a:srgbClr val="1C2B38"/>
                </a:solidFill>
              </a:rPr>
              <a:t>当</a:t>
            </a:r>
            <a:r>
              <a:rPr lang="en-US" altLang="zh-CN" sz="1400" dirty="0">
                <a:solidFill>
                  <a:srgbClr val="1C2B38"/>
                </a:solidFill>
              </a:rPr>
              <a:t>/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/WALs</a:t>
            </a:r>
            <a:r>
              <a:rPr lang="zh-CN" altLang="en-US" sz="1400" dirty="0">
                <a:solidFill>
                  <a:srgbClr val="1C2B38"/>
                </a:solidFill>
              </a:rPr>
              <a:t>目录中的</a:t>
            </a:r>
            <a:r>
              <a:rPr lang="en-US" altLang="zh-CN" sz="1400" dirty="0">
                <a:solidFill>
                  <a:srgbClr val="1C2B38"/>
                </a:solidFill>
              </a:rPr>
              <a:t>logs</a:t>
            </a:r>
            <a:r>
              <a:rPr lang="zh-CN" altLang="en-US" sz="1400" dirty="0">
                <a:solidFill>
                  <a:srgbClr val="1C2B38"/>
                </a:solidFill>
              </a:rPr>
              <a:t>没有用之后，会将这些文件移到此目录下，</a:t>
            </a:r>
            <a:r>
              <a:rPr lang="en-US" altLang="zh-CN" sz="1400" dirty="0" err="1">
                <a:solidFill>
                  <a:srgbClr val="1C2B38"/>
                </a:solidFill>
              </a:rPr>
              <a:t>Hmaster</a:t>
            </a:r>
            <a:r>
              <a:rPr lang="zh-CN" altLang="en-US" sz="1400" dirty="0">
                <a:solidFill>
                  <a:srgbClr val="1C2B38"/>
                </a:solidFill>
              </a:rPr>
              <a:t>会定期进行清理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7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68498" y="3911446"/>
            <a:ext cx="1007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Shell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5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3323" y="214038"/>
            <a:ext cx="756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Shell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51" y="908189"/>
            <a:ext cx="7600669" cy="40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1035"/>
          <p:cNvSpPr/>
          <p:nvPr/>
        </p:nvSpPr>
        <p:spPr>
          <a:xfrm>
            <a:off x="361187" y="1099256"/>
            <a:ext cx="846052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C2B38"/>
                </a:solidFill>
              </a:rPr>
              <a:t>General  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 shell commands</a:t>
            </a:r>
          </a:p>
          <a:p>
            <a:endParaRPr lang="en-US" altLang="zh-CN" sz="1400" dirty="0">
              <a:solidFill>
                <a:srgbClr val="1C2B38"/>
              </a:solidFill>
            </a:endParaRPr>
          </a:p>
          <a:p>
            <a:r>
              <a:rPr lang="en-US" altLang="zh-CN" sz="1400" dirty="0" smtClean="0">
                <a:solidFill>
                  <a:srgbClr val="1C2B38"/>
                </a:solidFill>
              </a:rPr>
              <a:t>status</a:t>
            </a:r>
          </a:p>
          <a:p>
            <a:r>
              <a:rPr lang="en-US" altLang="zh-CN" sz="1400" dirty="0" smtClean="0">
                <a:solidFill>
                  <a:srgbClr val="1C2B38"/>
                </a:solidFill>
              </a:rPr>
              <a:t>Show </a:t>
            </a:r>
            <a:r>
              <a:rPr lang="en-US" altLang="zh-CN" sz="1400" dirty="0">
                <a:solidFill>
                  <a:srgbClr val="1C2B38"/>
                </a:solidFill>
              </a:rPr>
              <a:t>cluster status. Can be ‘summary’, ‘simple’, or ‘detailed’. The</a:t>
            </a:r>
          </a:p>
          <a:p>
            <a:r>
              <a:rPr lang="en-US" altLang="zh-CN" sz="1400" dirty="0">
                <a:solidFill>
                  <a:srgbClr val="1C2B38"/>
                </a:solidFill>
              </a:rPr>
              <a:t>default is ‘summary’.</a:t>
            </a:r>
          </a:p>
          <a:p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&gt; status</a:t>
            </a:r>
          </a:p>
          <a:p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&gt; status ‘simple’</a:t>
            </a:r>
          </a:p>
          <a:p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&gt; status ‘summary’</a:t>
            </a:r>
          </a:p>
          <a:p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&gt; status ‘detailed’</a:t>
            </a:r>
          </a:p>
          <a:p>
            <a:endParaRPr lang="en-US" altLang="zh-CN" sz="1400" dirty="0">
              <a:solidFill>
                <a:srgbClr val="1C2B38"/>
              </a:solidFill>
            </a:endParaRPr>
          </a:p>
          <a:p>
            <a:r>
              <a:rPr lang="en-US" altLang="zh-CN" sz="1400" dirty="0" smtClean="0">
                <a:solidFill>
                  <a:srgbClr val="1C2B38"/>
                </a:solidFill>
              </a:rPr>
              <a:t>version</a:t>
            </a:r>
          </a:p>
          <a:p>
            <a:r>
              <a:rPr lang="en-US" altLang="zh-CN" sz="1400" dirty="0" smtClean="0">
                <a:solidFill>
                  <a:srgbClr val="1C2B38"/>
                </a:solidFill>
              </a:rPr>
              <a:t>Output </a:t>
            </a:r>
            <a:r>
              <a:rPr lang="en-US" altLang="zh-CN" sz="1400" dirty="0">
                <a:solidFill>
                  <a:srgbClr val="1C2B38"/>
                </a:solidFill>
              </a:rPr>
              <a:t>this 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 </a:t>
            </a:r>
            <a:r>
              <a:rPr lang="en-US" altLang="zh-CN" sz="1400" dirty="0" err="1">
                <a:solidFill>
                  <a:srgbClr val="1C2B38"/>
                </a:solidFill>
              </a:rPr>
              <a:t>versionUsage</a:t>
            </a:r>
            <a:r>
              <a:rPr lang="en-US" altLang="zh-CN" sz="1400" dirty="0">
                <a:solidFill>
                  <a:srgbClr val="1C2B38"/>
                </a:solidFill>
              </a:rPr>
              <a:t>:</a:t>
            </a:r>
          </a:p>
          <a:p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&gt; version</a:t>
            </a:r>
          </a:p>
          <a:p>
            <a:endParaRPr lang="en-US" altLang="zh-CN" sz="1400" dirty="0">
              <a:solidFill>
                <a:srgbClr val="1C2B38"/>
              </a:solidFill>
            </a:endParaRPr>
          </a:p>
          <a:p>
            <a:r>
              <a:rPr lang="en-US" altLang="zh-CN" sz="1400" dirty="0" err="1" smtClean="0">
                <a:solidFill>
                  <a:srgbClr val="1C2B38"/>
                </a:solidFill>
              </a:rPr>
              <a:t>whoami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r>
              <a:rPr lang="en-US" altLang="zh-CN" sz="1400" dirty="0" smtClean="0">
                <a:solidFill>
                  <a:srgbClr val="1C2B38"/>
                </a:solidFill>
              </a:rPr>
              <a:t>Show </a:t>
            </a:r>
            <a:r>
              <a:rPr lang="en-US" altLang="zh-CN" sz="1400" dirty="0">
                <a:solidFill>
                  <a:srgbClr val="1C2B38"/>
                </a:solidFill>
              </a:rPr>
              <a:t>the current </a:t>
            </a:r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 </a:t>
            </a:r>
            <a:r>
              <a:rPr lang="en-US" altLang="zh-CN" sz="1400" dirty="0" err="1">
                <a:solidFill>
                  <a:srgbClr val="1C2B38"/>
                </a:solidFill>
              </a:rPr>
              <a:t>user.Usage</a:t>
            </a:r>
            <a:r>
              <a:rPr lang="en-US" altLang="zh-CN" sz="1400" dirty="0">
                <a:solidFill>
                  <a:srgbClr val="1C2B38"/>
                </a:solidFill>
              </a:rPr>
              <a:t>:</a:t>
            </a:r>
          </a:p>
          <a:p>
            <a:r>
              <a:rPr lang="en-US" altLang="zh-CN" sz="1400" dirty="0" err="1">
                <a:solidFill>
                  <a:srgbClr val="1C2B38"/>
                </a:solidFill>
              </a:rPr>
              <a:t>hbase</a:t>
            </a:r>
            <a:r>
              <a:rPr lang="en-US" altLang="zh-CN" sz="1400" dirty="0">
                <a:solidFill>
                  <a:srgbClr val="1C2B38"/>
                </a:solidFill>
              </a:rPr>
              <a:t>&gt; </a:t>
            </a:r>
            <a:r>
              <a:rPr lang="en-US" altLang="zh-CN" sz="1400" dirty="0" err="1">
                <a:solidFill>
                  <a:srgbClr val="1C2B38"/>
                </a:solidFill>
              </a:rPr>
              <a:t>whoami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3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23405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27765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4131851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4058" y="3175005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29628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18672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1487" y="417480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26403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396135" y="1433168"/>
            <a:ext cx="1349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Structure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00189" y="4331427"/>
            <a:ext cx="1636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File Storage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27069" y="3330101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Shell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40939" y="2432361"/>
            <a:ext cx="1859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HDFS Storage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组合 52"/>
          <p:cNvGrpSpPr/>
          <p:nvPr/>
        </p:nvGrpSpPr>
        <p:grpSpPr>
          <a:xfrm rot="10800000" flipH="1">
            <a:off x="4896749" y="1255269"/>
            <a:ext cx="3902236" cy="858274"/>
            <a:chOff x="2252" y="2211771"/>
            <a:chExt cx="3902236" cy="8582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8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44"/>
          <p:cNvSpPr/>
          <p:nvPr/>
        </p:nvSpPr>
        <p:spPr>
          <a:xfrm>
            <a:off x="6707024" y="1411379"/>
            <a:ext cx="119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Exercise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96164" y="1303083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05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 descr="“hbas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49" y="2786893"/>
            <a:ext cx="3988549" cy="176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9744" y="214038"/>
            <a:ext cx="1798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Versions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8" y="2154415"/>
            <a:ext cx="8897410" cy="13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PART4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89752" y="3911446"/>
            <a:ext cx="2164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File Storage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 descr="“hbase table roo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7" y="942063"/>
            <a:ext cx="6702340" cy="3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" y="984885"/>
            <a:ext cx="8077412" cy="37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122" name="Picture 2" descr="“hbase hstor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47" y="1158399"/>
            <a:ext cx="53911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3937" y="214038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15" y="614148"/>
            <a:ext cx="4990975" cy="42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PART5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9044" y="3911446"/>
            <a:ext cx="1705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Use Case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4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5203" y="214038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 Case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33" y="1022044"/>
            <a:ext cx="691611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5203" y="214038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 Case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899489"/>
            <a:ext cx="4528379" cy="254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07" y="2381011"/>
            <a:ext cx="4511307" cy="25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5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6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906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609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80" y="743712"/>
            <a:ext cx="6304680" cy="41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3586" y="204520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113429"/>
            <a:ext cx="4131442" cy="3383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97" y="1030983"/>
            <a:ext cx="3891677" cy="3844977"/>
          </a:xfrm>
          <a:prstGeom prst="rect">
            <a:avLst/>
          </a:prstGeom>
        </p:spPr>
      </p:pic>
      <p:sp>
        <p:nvSpPr>
          <p:cNvPr id="8" name="矩形 1035"/>
          <p:cNvSpPr/>
          <p:nvPr/>
        </p:nvSpPr>
        <p:spPr>
          <a:xfrm>
            <a:off x="283464" y="839789"/>
            <a:ext cx="108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1C2B38"/>
                </a:solidFill>
              </a:rPr>
              <a:t>Hadoop 1.x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9" name="矩形 1035"/>
          <p:cNvSpPr/>
          <p:nvPr/>
        </p:nvSpPr>
        <p:spPr>
          <a:xfrm>
            <a:off x="4333306" y="723206"/>
            <a:ext cx="1085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1C2B38"/>
                </a:solidFill>
              </a:rPr>
              <a:t>Hadoop 2.x</a:t>
            </a:r>
            <a:endParaRPr lang="zh-CN" altLang="en-US" sz="14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9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5043" y="222602"/>
            <a:ext cx="152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27819"/>
            <a:ext cx="7485321" cy="3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44328" y="1287955"/>
            <a:ext cx="2655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87687" y="3911446"/>
            <a:ext cx="1768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Structure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013" y="214038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 Family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50" name="Picture 2" descr="“hbase column familie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6" y="743712"/>
            <a:ext cx="7858053" cy="40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013" y="214038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 Family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074" name="Picture 2" descr="“hbase column familie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150572"/>
            <a:ext cx="8147515" cy="35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7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389</Words>
  <Application>Microsoft Office PowerPoint</Application>
  <PresentationFormat>On-screen Show (16:9)</PresentationFormat>
  <Paragraphs>104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宋体</vt:lpstr>
      <vt:lpstr>Arial Unicode MS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303</cp:revision>
  <dcterms:modified xsi:type="dcterms:W3CDTF">2017-03-25T21:41:19Z</dcterms:modified>
</cp:coreProperties>
</file>