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204700" cy="6858000"/>
  <p:notesSz cx="6858000" cy="9144000"/>
  <p:defaultTextStyle>
    <a:lvl1pPr>
      <a:defRPr>
        <a:latin typeface="微软雅黑"/>
        <a:ea typeface="微软雅黑"/>
        <a:cs typeface="微软雅黑"/>
        <a:sym typeface="微软雅黑"/>
      </a:defRPr>
    </a:lvl1pPr>
    <a:lvl2pPr indent="544662">
      <a:defRPr>
        <a:latin typeface="微软雅黑"/>
        <a:ea typeface="微软雅黑"/>
        <a:cs typeface="微软雅黑"/>
        <a:sym typeface="微软雅黑"/>
      </a:defRPr>
    </a:lvl2pPr>
    <a:lvl3pPr indent="1089324">
      <a:defRPr>
        <a:latin typeface="微软雅黑"/>
        <a:ea typeface="微软雅黑"/>
        <a:cs typeface="微软雅黑"/>
        <a:sym typeface="微软雅黑"/>
      </a:defRPr>
    </a:lvl3pPr>
    <a:lvl4pPr indent="1633987">
      <a:defRPr>
        <a:latin typeface="微软雅黑"/>
        <a:ea typeface="微软雅黑"/>
        <a:cs typeface="微软雅黑"/>
        <a:sym typeface="微软雅黑"/>
      </a:defRPr>
    </a:lvl4pPr>
    <a:lvl5pPr indent="2178648">
      <a:defRPr>
        <a:latin typeface="微软雅黑"/>
        <a:ea typeface="微软雅黑"/>
        <a:cs typeface="微软雅黑"/>
        <a:sym typeface="微软雅黑"/>
      </a:defRPr>
    </a:lvl5pPr>
    <a:lvl6pPr indent="2723312">
      <a:defRPr>
        <a:latin typeface="微软雅黑"/>
        <a:ea typeface="微软雅黑"/>
        <a:cs typeface="微软雅黑"/>
        <a:sym typeface="微软雅黑"/>
      </a:defRPr>
    </a:lvl6pPr>
    <a:lvl7pPr indent="3267974">
      <a:defRPr>
        <a:latin typeface="微软雅黑"/>
        <a:ea typeface="微软雅黑"/>
        <a:cs typeface="微软雅黑"/>
        <a:sym typeface="微软雅黑"/>
      </a:defRPr>
    </a:lvl7pPr>
    <a:lvl8pPr indent="3812637">
      <a:defRPr>
        <a:latin typeface="微软雅黑"/>
        <a:ea typeface="微软雅黑"/>
        <a:cs typeface="微软雅黑"/>
        <a:sym typeface="微软雅黑"/>
      </a:defRPr>
    </a:lvl8pPr>
    <a:lvl9pPr indent="4357299">
      <a:defRPr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7FD13B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EB80A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1AB39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FD13B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734898" y="6346279"/>
            <a:ext cx="4228872" cy="56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OpenCV从入门到应用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第一版     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罗韵(WeChat:LaurenLuoYun, 请备注来自该课程)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" y="6228353"/>
            <a:ext cx="12204701" cy="294641"/>
            <a:chOff x="0" y="0"/>
            <a:chExt cx="12204699" cy="294640"/>
          </a:xfrm>
        </p:grpSpPr>
        <p:sp>
          <p:nvSpPr>
            <p:cNvPr id="14" name="Shape 14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" name="Shape 16"/>
            <p:cNvSpPr/>
            <p:nvPr/>
          </p:nvSpPr>
          <p:spPr>
            <a:xfrm>
              <a:off x="4372357" y="-1"/>
              <a:ext cx="340499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18" name="Shape 18"/>
          <p:cNvSpPr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 lvl="0">
              <a:defRPr b="0" sz="1800"/>
            </a:pPr>
            <a:r>
              <a:rPr b="1" sz="43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915353" y="3872811"/>
            <a:ext cx="8543291" cy="71454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Font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One</a:t>
            </a:r>
            <a:endParaRPr b="1" sz="1700">
              <a:solidFill>
                <a:srgbClr val="888888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Two</a:t>
            </a:r>
            <a:endParaRPr b="1" sz="1700">
              <a:solidFill>
                <a:srgbClr val="888888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Three</a:t>
            </a:r>
            <a:endParaRPr b="1" sz="1700">
              <a:solidFill>
                <a:srgbClr val="888888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Four</a:t>
            </a:r>
            <a:endParaRPr b="1" sz="1700">
              <a:solidFill>
                <a:srgbClr val="888888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1700">
                <a:solidFill>
                  <a:srgbClr val="888888"/>
                </a:solidFill>
              </a:rPr>
              <a:t>Body Level Five</a:t>
            </a:r>
          </a:p>
        </p:txBody>
      </p:sp>
      <p:pic>
        <p:nvPicPr>
          <p:cNvPr id="20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 lvl="0">
              <a:defRPr b="0" sz="1800"/>
            </a:pPr>
            <a:r>
              <a:rPr b="1" sz="38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34" name="Shape 34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rPr>
              <a:t>Thanks</a:t>
            </a:r>
          </a:p>
        </p:txBody>
      </p:sp>
      <p:sp>
        <p:nvSpPr>
          <p:cNvPr id="36" name="Shape 36"/>
          <p:cNvSpPr/>
          <p:nvPr/>
        </p:nvSpPr>
        <p:spPr>
          <a:xfrm>
            <a:off x="9300277" y="3531823"/>
            <a:ext cx="2395894" cy="87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lvl="0" algn="r"/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</a:rPr>
              <a:t>时间</a:t>
            </a:r>
          </a:p>
        </p:txBody>
      </p:sp>
      <p:pic>
        <p:nvPicPr>
          <p:cNvPr id="37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8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7" name="Group 7"/>
          <p:cNvGrpSpPr/>
          <p:nvPr/>
        </p:nvGrpSpPr>
        <p:grpSpPr>
          <a:xfrm>
            <a:off x="0" y="6235485"/>
            <a:ext cx="12204700" cy="294641"/>
            <a:chOff x="0" y="0"/>
            <a:chExt cx="12204699" cy="294640"/>
          </a:xfrm>
        </p:grpSpPr>
        <p:sp>
          <p:nvSpPr>
            <p:cNvPr id="4" name="Shape 4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5" name="Shape 5"/>
            <p:cNvSpPr/>
            <p:nvPr/>
          </p:nvSpPr>
          <p:spPr>
            <a:xfrm>
              <a:off x="4468468" y="-1"/>
              <a:ext cx="32677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/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6" name="Shape 6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pic>
        <p:nvPicPr>
          <p:cNvPr id="8" name="image1.png" descr="炼数成金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 lvl="0">
              <a:defRPr b="0" sz="1800"/>
            </a:pPr>
            <a:r>
              <a:rPr b="1" sz="29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 lvl="0">
              <a:defRPr sz="1800"/>
            </a:pPr>
            <a:r>
              <a:rPr sz="1900"/>
              <a:t>Body Level One</a:t>
            </a:r>
            <a:endParaRPr sz="1900"/>
          </a:p>
          <a:p>
            <a:pPr lvl="1">
              <a:defRPr sz="1800"/>
            </a:pPr>
            <a:r>
              <a:rPr sz="1900"/>
              <a:t>Body Level Two</a:t>
            </a:r>
            <a:endParaRPr sz="1900"/>
          </a:p>
          <a:p>
            <a:pPr lvl="2">
              <a:defRPr sz="1800"/>
            </a:pPr>
            <a:r>
              <a:rPr sz="1900"/>
              <a:t>Body Level Three</a:t>
            </a:r>
            <a:endParaRPr sz="1900"/>
          </a:p>
          <a:p>
            <a:pPr lvl="3">
              <a:defRPr sz="1800"/>
            </a:pPr>
            <a:r>
              <a:rPr sz="1900"/>
              <a:t>Body Level Four</a:t>
            </a:r>
            <a:endParaRPr sz="1900"/>
          </a:p>
          <a:p>
            <a:pPr lvl="4">
              <a:defRPr sz="1800"/>
            </a:pPr>
            <a:r>
              <a:rPr sz="1900"/>
              <a:t>Body Level Five</a:t>
            </a:r>
          </a:p>
        </p:txBody>
      </p:sp>
      <p:sp>
        <p:nvSpPr>
          <p:cNvPr id="11" name="Shape 11"/>
          <p:cNvSpPr/>
          <p:nvPr/>
        </p:nvSpPr>
        <p:spPr>
          <a:xfrm>
            <a:off x="734898" y="6346279"/>
            <a:ext cx="4228872" cy="56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 lvl="0"/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OpenCV从入门到应用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第一版     讲师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solidFill>
                  <a:srgbClr val="888888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罗韵(WeChat:LaurenLuoYun, 请备注来自该课程)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spd="med" advClick="1"/>
  <p:txStyles>
    <p:titleStyle>
      <a:lvl1pPr>
        <a:defRPr b="1" sz="2900">
          <a:latin typeface="微软雅黑"/>
          <a:ea typeface="微软雅黑"/>
          <a:cs typeface="微软雅黑"/>
          <a:sym typeface="微软雅黑"/>
        </a:defRPr>
      </a:lvl1pPr>
      <a:lvl2pPr>
        <a:defRPr b="1" sz="2900">
          <a:latin typeface="微软雅黑"/>
          <a:ea typeface="微软雅黑"/>
          <a:cs typeface="微软雅黑"/>
          <a:sym typeface="微软雅黑"/>
        </a:defRPr>
      </a:lvl2pPr>
      <a:lvl3pPr>
        <a:defRPr b="1" sz="2900">
          <a:latin typeface="微软雅黑"/>
          <a:ea typeface="微软雅黑"/>
          <a:cs typeface="微软雅黑"/>
          <a:sym typeface="微软雅黑"/>
        </a:defRPr>
      </a:lvl3pPr>
      <a:lvl4pPr>
        <a:defRPr b="1" sz="2900">
          <a:latin typeface="微软雅黑"/>
          <a:ea typeface="微软雅黑"/>
          <a:cs typeface="微软雅黑"/>
          <a:sym typeface="微软雅黑"/>
        </a:defRPr>
      </a:lvl4pPr>
      <a:lvl5pPr>
        <a:defRPr b="1" sz="2900">
          <a:latin typeface="微软雅黑"/>
          <a:ea typeface="微软雅黑"/>
          <a:cs typeface="微软雅黑"/>
          <a:sym typeface="微软雅黑"/>
        </a:defRPr>
      </a:lvl5pPr>
      <a:lvl6pPr indent="544662">
        <a:defRPr b="1" sz="2900">
          <a:latin typeface="微软雅黑"/>
          <a:ea typeface="微软雅黑"/>
          <a:cs typeface="微软雅黑"/>
          <a:sym typeface="微软雅黑"/>
        </a:defRPr>
      </a:lvl6pPr>
      <a:lvl7pPr indent="1089324">
        <a:defRPr b="1" sz="2900">
          <a:latin typeface="微软雅黑"/>
          <a:ea typeface="微软雅黑"/>
          <a:cs typeface="微软雅黑"/>
          <a:sym typeface="微软雅黑"/>
        </a:defRPr>
      </a:lvl7pPr>
      <a:lvl8pPr indent="1633987">
        <a:defRPr b="1" sz="2900">
          <a:latin typeface="微软雅黑"/>
          <a:ea typeface="微软雅黑"/>
          <a:cs typeface="微软雅黑"/>
          <a:sym typeface="微软雅黑"/>
        </a:defRPr>
      </a:lvl8pPr>
      <a:lvl9pPr indent="2178648">
        <a:defRPr b="1" sz="2900"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indent="-408497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■"/>
        <a:defRPr sz="1900">
          <a:latin typeface="微软雅黑"/>
          <a:ea typeface="微软雅黑"/>
          <a:cs typeface="微软雅黑"/>
          <a:sym typeface="微软雅黑"/>
        </a:defRPr>
      </a:lvl1pPr>
      <a:lvl2pPr marL="925124" indent="-38046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2pPr>
      <a:lvl3pPr marL="1458917" indent="-36959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3pPr>
      <a:lvl4pPr marL="2032009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–"/>
        <a:defRPr sz="1900">
          <a:latin typeface="微软雅黑"/>
          <a:ea typeface="微软雅黑"/>
          <a:cs typeface="微软雅黑"/>
          <a:sym typeface="微软雅黑"/>
        </a:defRPr>
      </a:lvl4pPr>
      <a:lvl5pPr marL="2576672" indent="-398022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»"/>
        <a:defRPr sz="1900">
          <a:latin typeface="微软雅黑"/>
          <a:ea typeface="微软雅黑"/>
          <a:cs typeface="微软雅黑"/>
          <a:sym typeface="微软雅黑"/>
        </a:defRPr>
      </a:lvl5pPr>
      <a:lvl6pPr marL="2938907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6pPr>
      <a:lvl7pPr marL="3483569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7pPr>
      <a:lvl8pPr marL="4028232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8pPr>
      <a:lvl9pPr marL="4572894" indent="-215595">
        <a:lnSpc>
          <a:spcPct val="150000"/>
        </a:lnSpc>
        <a:spcBef>
          <a:spcPts val="400"/>
        </a:spcBef>
        <a:buClr>
          <a:srgbClr val="00576E"/>
        </a:buClr>
        <a:buSzPct val="100000"/>
        <a:buFont typeface="Wingdings"/>
        <a:buChar char="•"/>
        <a:defRPr sz="1900">
          <a:latin typeface="微软雅黑"/>
          <a:ea typeface="微软雅黑"/>
          <a:cs typeface="微软雅黑"/>
          <a:sym typeface="微软雅黑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54466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108932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63398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2178648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723312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3267974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812637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4357299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cv.org/quickstart.html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/>
            </a:pPr>
            <a:r>
              <a:rPr b="1" sz="2900"/>
              <a:t>Linux安装 </a:t>
            </a:r>
            <a:r>
              <a:rPr b="1" sz="29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http://opencv.org/quickstart.html</a:t>
            </a:r>
            <a:r>
              <a:rPr b="1" sz="2900"/>
              <a:t> 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286357" y="1104394"/>
            <a:ext cx="10984231" cy="566045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第一步：安装源码前先安装好需要的第三方环境</a:t>
            </a:r>
            <a:endParaRPr sz="1900"/>
          </a:p>
          <a:p>
            <a:pPr lvl="0">
              <a:defRPr sz="1800"/>
            </a:pPr>
            <a:r>
              <a:rPr sz="1900"/>
              <a:t>[compiler] sudo apt-get install build-essential</a:t>
            </a:r>
            <a:endParaRPr sz="1900"/>
          </a:p>
          <a:p>
            <a:pPr lvl="0">
              <a:defRPr sz="1800"/>
            </a:pPr>
            <a:r>
              <a:rPr sz="1900"/>
              <a:t>[required] sudo apt-get install cmake git libgtk2.0-dev pkg-config libavcodec-dev libavformat-dev libswscale-dev</a:t>
            </a:r>
            <a:endParaRPr sz="1900"/>
          </a:p>
          <a:p>
            <a:pPr lvl="0">
              <a:defRPr sz="1800"/>
            </a:pPr>
            <a:r>
              <a:rPr sz="1900"/>
              <a:t>[optional] sudo apt-get install python-dev python-numpy libtbb2 libtbb-dev libjpeg-dev libpng-dev libtiff-dev libjasper-dev libdc1394-22-dev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法律声明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 b="1" sz="3300"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/>
            </a:pPr>
            <a:r>
              <a:rPr b="1" sz="2900"/>
              <a:t>炼数成金逆向收费式网络课程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Dataguru</a:t>
            </a:r>
            <a:r>
              <a:rPr b="1" sz="190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 sz="1900">
              <a:solidFill>
                <a:srgbClr val="003399"/>
              </a:solidFill>
            </a:endParaRPr>
          </a:p>
          <a:p>
            <a:pPr lvl="0">
              <a:defRPr sz="1800"/>
            </a:pPr>
            <a:r>
              <a:rPr b="1" sz="190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 sz="1900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6" name="Screen Shot 2016-08-16 at 5.52.31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5981" y="1204118"/>
            <a:ext cx="7472738" cy="4785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根目录结构：</a:t>
            </a: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endParaRPr sz="1900"/>
          </a:p>
          <a:p>
            <a:pPr lvl="0">
              <a:defRPr sz="1800"/>
            </a:pPr>
            <a:r>
              <a:rPr sz="1900"/>
              <a:t>第二步： 使用cmake编译源码（包括opencv_contrib部分）</a:t>
            </a:r>
          </a:p>
        </p:txBody>
      </p:sp>
      <p:pic>
        <p:nvPicPr>
          <p:cNvPr id="50" name="QQ20160816-0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648" y="2087612"/>
            <a:ext cx="63627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Screen Shot 2016-08-16 at 11.19.2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930" y="4149255"/>
            <a:ext cx="6907030" cy="846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常见问题：ippicv_linux_20151201.tgz国内被墙了，有时候下载不成功或者提出hash值不对</a:t>
            </a:r>
          </a:p>
        </p:txBody>
      </p:sp>
      <p:pic>
        <p:nvPicPr>
          <p:cNvPr id="55" name="Screen Shot 2016-08-16 at 11.26.3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123" y="1644812"/>
            <a:ext cx="5878117" cy="4254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解决方法: </a:t>
            </a:r>
            <a:endParaRPr sz="1900"/>
          </a:p>
          <a:p>
            <a:pPr lvl="0">
              <a:defRPr sz="1800"/>
            </a:pPr>
            <a:r>
              <a:rPr sz="1900"/>
              <a:t>把需要的文件从百度云盘的源码资料中替换到对应的目录（&lt;opencv目录&gt;/3rdparty/ippicv/downloads/linux-808b791a6eac9ed78d32a7666804320e/ippicv_linux_20151201.tgz）</a:t>
            </a:r>
          </a:p>
        </p:txBody>
      </p:sp>
      <p:pic>
        <p:nvPicPr>
          <p:cNvPr id="59" name="QQ20160816-1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189" y="2781312"/>
            <a:ext cx="89154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cmake成功：</a:t>
            </a:r>
          </a:p>
        </p:txBody>
      </p:sp>
      <p:pic>
        <p:nvPicPr>
          <p:cNvPr id="63" name="QQ20160817-0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1633" y="1709588"/>
            <a:ext cx="6464301" cy="441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最后一步，编译安装，大概需要15~20分钟</a:t>
            </a:r>
          </a:p>
        </p:txBody>
      </p:sp>
      <p:pic>
        <p:nvPicPr>
          <p:cNvPr id="67" name="QQ20160817-1@2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696" y="1707951"/>
            <a:ext cx="64897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安装好后的库文件：</a:t>
            </a:r>
          </a:p>
        </p:txBody>
      </p:sp>
      <p:pic>
        <p:nvPicPr>
          <p:cNvPr id="71" name="Screen Shot 2016-08-17 at 11.24.48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1817" y="1568688"/>
            <a:ext cx="4001856" cy="4660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900"/>
              <a:t>运行测试代码</a:t>
            </a:r>
          </a:p>
        </p:txBody>
      </p:sp>
      <p:pic>
        <p:nvPicPr>
          <p:cNvPr id="75" name="Screen Shot 2016-08-18 at 12.24.12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1491" y="1594354"/>
            <a:ext cx="8156461" cy="4866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FD13B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