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 snapToGrid="0">
      <p:cViewPr>
        <p:scale>
          <a:sx n="33" d="100"/>
          <a:sy n="33" d="100"/>
        </p:scale>
        <p:origin x="917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677-2333-4163-9508-6CAA87FA0B6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159-4B0D-4C29-92BB-943CD25A5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677-2333-4163-9508-6CAA87FA0B6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159-4B0D-4C29-92BB-943CD25A5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677-2333-4163-9508-6CAA87FA0B6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159-4B0D-4C29-92BB-943CD25A5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72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677-2333-4163-9508-6CAA87FA0B6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159-4B0D-4C29-92BB-943CD25A5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2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677-2333-4163-9508-6CAA87FA0B6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159-4B0D-4C29-92BB-943CD25A5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62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677-2333-4163-9508-6CAA87FA0B6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159-4B0D-4C29-92BB-943CD25A5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84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677-2333-4163-9508-6CAA87FA0B6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159-4B0D-4C29-92BB-943CD25A5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3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677-2333-4163-9508-6CAA87FA0B6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159-4B0D-4C29-92BB-943CD25A5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05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677-2333-4163-9508-6CAA87FA0B6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159-4B0D-4C29-92BB-943CD25A5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5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677-2333-4163-9508-6CAA87FA0B6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159-4B0D-4C29-92BB-943CD25A5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21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677-2333-4163-9508-6CAA87FA0B6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159-4B0D-4C29-92BB-943CD25A5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22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5677-2333-4163-9508-6CAA87FA0B68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7159-4B0D-4C29-92BB-943CD25A5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38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8A79F-E960-4810-8D82-D264A4116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41719"/>
            <a:ext cx="21383624" cy="2743201"/>
          </a:xfrm>
        </p:spPr>
        <p:txBody>
          <a:bodyPr>
            <a:normAutofit fontScale="90000"/>
          </a:bodyPr>
          <a:lstStyle/>
          <a:p>
            <a:r>
              <a:rPr lang="de-DE" sz="20200" b="1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Textkörper)"/>
                <a:cs typeface="Times New Roman" panose="02020603050405020304" pitchFamily="18" charset="0"/>
              </a:rPr>
              <a:t>Sync</a:t>
            </a:r>
            <a:r>
              <a:rPr lang="de-DE" sz="20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Textkörper)"/>
                <a:cs typeface="Times New Roman" panose="02020603050405020304" pitchFamily="18" charset="0"/>
              </a:rPr>
              <a:t>-</a:t>
            </a:r>
            <a:r>
              <a:rPr lang="de-DE" sz="202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Textkörper)"/>
                <a:cs typeface="Times New Roman" panose="02020603050405020304" pitchFamily="18" charset="0"/>
              </a:rPr>
              <a:t>Party</a:t>
            </a:r>
            <a:endParaRPr lang="de-DE" sz="16800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(Textkörper)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9C1EE5-B50E-4872-9A0D-143CDC9ED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9" y="26021248"/>
            <a:ext cx="12435780" cy="21600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D62A6-2D11-4BCD-BBF1-EEF2C1320698}"/>
              </a:ext>
            </a:extLst>
          </p:cNvPr>
          <p:cNvCxnSpPr>
            <a:cxnSpLocks/>
          </p:cNvCxnSpPr>
          <p:nvPr/>
        </p:nvCxnSpPr>
        <p:spPr>
          <a:xfrm>
            <a:off x="13499811" y="25661248"/>
            <a:ext cx="0" cy="28800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E10A065-2EB4-4E2A-A971-75D4715650D9}"/>
              </a:ext>
            </a:extLst>
          </p:cNvPr>
          <p:cNvCxnSpPr>
            <a:cxnSpLocks/>
          </p:cNvCxnSpPr>
          <p:nvPr/>
        </p:nvCxnSpPr>
        <p:spPr>
          <a:xfrm>
            <a:off x="719812" y="25661248"/>
            <a:ext cx="199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131560A9-3699-410A-8ED2-DBB3BAE3306F}"/>
              </a:ext>
            </a:extLst>
          </p:cNvPr>
          <p:cNvCxnSpPr>
            <a:cxnSpLocks/>
          </p:cNvCxnSpPr>
          <p:nvPr/>
        </p:nvCxnSpPr>
        <p:spPr>
          <a:xfrm>
            <a:off x="719812" y="28541248"/>
            <a:ext cx="199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528944D-0773-4E74-B9EC-06BE4B0A5915}"/>
              </a:ext>
            </a:extLst>
          </p:cNvPr>
          <p:cNvSpPr txBox="1"/>
          <p:nvPr/>
        </p:nvSpPr>
        <p:spPr>
          <a:xfrm>
            <a:off x="714569" y="28635192"/>
            <a:ext cx="19964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Calibri (Textkörper)"/>
                <a:cs typeface="Times New Roman" panose="02020603050405020304" pitchFamily="18" charset="0"/>
              </a:rPr>
              <a:t>Team 04 – </a:t>
            </a:r>
            <a:r>
              <a:rPr lang="de-DE" sz="3200" dirty="0" err="1">
                <a:latin typeface="Calibri (Textkörper)"/>
                <a:cs typeface="Times New Roman" panose="02020603050405020304" pitchFamily="18" charset="0"/>
              </a:rPr>
              <a:t>Sync</a:t>
            </a:r>
            <a:r>
              <a:rPr lang="de-DE" sz="3200" dirty="0">
                <a:latin typeface="Calibri (Textkörper)"/>
                <a:cs typeface="Times New Roman" panose="02020603050405020304" pitchFamily="18" charset="0"/>
              </a:rPr>
              <a:t>-Party</a:t>
            </a:r>
          </a:p>
          <a:p>
            <a:pPr algn="ctr"/>
            <a:r>
              <a:rPr lang="de-DE" sz="3200" dirty="0">
                <a:latin typeface="Calibri (Textkörper)"/>
                <a:cs typeface="Times New Roman" panose="02020603050405020304" pitchFamily="18" charset="0"/>
              </a:rPr>
              <a:t>Johannes </a:t>
            </a:r>
            <a:r>
              <a:rPr lang="de-DE" sz="3200" dirty="0" err="1">
                <a:latin typeface="Calibri (Textkörper)"/>
                <a:cs typeface="Times New Roman" panose="02020603050405020304" pitchFamily="18" charset="0"/>
              </a:rPr>
              <a:t>Eichenseer</a:t>
            </a:r>
            <a:r>
              <a:rPr lang="de-DE" sz="3200" dirty="0">
                <a:latin typeface="Calibri (Textkörper)"/>
                <a:cs typeface="Times New Roman" panose="02020603050405020304" pitchFamily="18" charset="0"/>
              </a:rPr>
              <a:t> | Simon Hölzl | Adrian </a:t>
            </a:r>
            <a:r>
              <a:rPr lang="de-DE" sz="3200" dirty="0" err="1">
                <a:latin typeface="Calibri (Textkörper)"/>
                <a:cs typeface="Times New Roman" panose="02020603050405020304" pitchFamily="18" charset="0"/>
              </a:rPr>
              <a:t>Leher</a:t>
            </a:r>
            <a:r>
              <a:rPr lang="de-DE" sz="3200" dirty="0">
                <a:latin typeface="Calibri (Textkörper)"/>
                <a:cs typeface="Times New Roman" panose="02020603050405020304" pitchFamily="18" charset="0"/>
              </a:rPr>
              <a:t> | Luu Ngoc Tran | Andrej Utz 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526E85B1-D668-43D6-8FFD-7822EC969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889" y="26187987"/>
            <a:ext cx="6822924" cy="1830468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99F045AC-880C-4036-A2B5-2A84F21B51D2}"/>
              </a:ext>
            </a:extLst>
          </p:cNvPr>
          <p:cNvSpPr txBox="1"/>
          <p:nvPr/>
        </p:nvSpPr>
        <p:spPr>
          <a:xfrm>
            <a:off x="1806904" y="3157293"/>
            <a:ext cx="17769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Calibri (Textkörper)"/>
              </a:rPr>
              <a:t>Automatisches synchrones Fahren mehrerer Raspberry Pi Modellautos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2B9019E-187A-42DD-8855-7F1DBA515C03}"/>
              </a:ext>
            </a:extLst>
          </p:cNvPr>
          <p:cNvSpPr txBox="1"/>
          <p:nvPr/>
        </p:nvSpPr>
        <p:spPr>
          <a:xfrm>
            <a:off x="1912544" y="20909961"/>
            <a:ext cx="17558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800" dirty="0"/>
          </a:p>
          <a:p>
            <a:pPr algn="just"/>
            <a:r>
              <a:rPr lang="de-DE" sz="4800" dirty="0"/>
              <a:t>Das Ziel des Projekts ist ein Prototyp, welches mit sich selbst skalierbar erweitert werden kann.</a:t>
            </a:r>
          </a:p>
          <a:p>
            <a:pPr algn="just"/>
            <a:r>
              <a:rPr lang="de-DE" sz="4800" dirty="0"/>
              <a:t>Der Schwarm soll dann synchron miteinander fahren, dies wird durch Ultraschall-Sensoren und Webcams sichergestellt.</a:t>
            </a:r>
          </a:p>
          <a:p>
            <a:pPr algn="just"/>
            <a:endParaRPr lang="de-DE" sz="4800" dirty="0">
              <a:latin typeface="+mj-lt"/>
            </a:endParaRPr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EBE14574-F04F-490E-888C-7F05E952EFAA}"/>
              </a:ext>
            </a:extLst>
          </p:cNvPr>
          <p:cNvSpPr/>
          <p:nvPr/>
        </p:nvSpPr>
        <p:spPr>
          <a:xfrm rot="16200000">
            <a:off x="14168819" y="5400000"/>
            <a:ext cx="4355656" cy="328384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C063EFC-B26E-4157-BF03-0CE4A0484ED6}"/>
              </a:ext>
            </a:extLst>
          </p:cNvPr>
          <p:cNvSpPr/>
          <p:nvPr/>
        </p:nvSpPr>
        <p:spPr>
          <a:xfrm rot="16200000">
            <a:off x="2859151" y="5400000"/>
            <a:ext cx="4355656" cy="32838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6439D28-50CD-4A33-82F2-91E3F437A5B5}"/>
              </a:ext>
            </a:extLst>
          </p:cNvPr>
          <p:cNvGrpSpPr/>
          <p:nvPr/>
        </p:nvGrpSpPr>
        <p:grpSpPr>
          <a:xfrm>
            <a:off x="1479935" y="7132877"/>
            <a:ext cx="18423737" cy="11838811"/>
            <a:chOff x="1465340" y="5768648"/>
            <a:chExt cx="18423737" cy="11838811"/>
          </a:xfrm>
        </p:grpSpPr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3349A3BE-D8D0-4773-94E6-D05F74E80348}"/>
                </a:ext>
              </a:extLst>
            </p:cNvPr>
            <p:cNvSpPr txBox="1"/>
            <p:nvPr/>
          </p:nvSpPr>
          <p:spPr>
            <a:xfrm>
              <a:off x="1465340" y="15299135"/>
              <a:ext cx="621782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dirty="0">
                  <a:latin typeface="Calibri (Textkörper)"/>
                </a:rPr>
                <a:t>Abstandsmessung durch Ultraschall-Sensor und Webcam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9C7B9D1E-9F14-4C59-A760-7DF332EDF767}"/>
                </a:ext>
              </a:extLst>
            </p:cNvPr>
            <p:cNvSpPr txBox="1"/>
            <p:nvPr/>
          </p:nvSpPr>
          <p:spPr>
            <a:xfrm>
              <a:off x="13671248" y="15296320"/>
              <a:ext cx="621782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800" dirty="0">
                  <a:latin typeface="Calibri (Textkörper)"/>
                </a:rPr>
                <a:t>Synchronisation der Knoten mithilfe von WLAN</a:t>
              </a:r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E8D6028-8C39-41DC-A0A0-F02116ACA45C}"/>
                </a:ext>
              </a:extLst>
            </p:cNvPr>
            <p:cNvGrpSpPr/>
            <p:nvPr/>
          </p:nvGrpSpPr>
          <p:grpSpPr>
            <a:xfrm>
              <a:off x="2719624" y="5768648"/>
              <a:ext cx="15944364" cy="11825242"/>
              <a:chOff x="2719624" y="5768648"/>
              <a:chExt cx="15944364" cy="11825242"/>
            </a:xfrm>
          </p:grpSpPr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7FD85C2D-CE04-4048-94B9-BA98F6B38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3341" y="13881147"/>
                <a:ext cx="4527735" cy="3712743"/>
              </a:xfrm>
              <a:prstGeom prst="rect">
                <a:avLst/>
              </a:prstGeom>
            </p:spPr>
          </p:pic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52709F00-1BEF-4B43-9138-4C8D77B4B4CF}"/>
                  </a:ext>
                </a:extLst>
              </p:cNvPr>
              <p:cNvGrpSpPr/>
              <p:nvPr/>
            </p:nvGrpSpPr>
            <p:grpSpPr>
              <a:xfrm>
                <a:off x="2719624" y="5768648"/>
                <a:ext cx="15944364" cy="8567996"/>
                <a:chOff x="2719624" y="5768648"/>
                <a:chExt cx="15944364" cy="8567996"/>
              </a:xfrm>
            </p:grpSpPr>
            <p:grpSp>
              <p:nvGrpSpPr>
                <p:cNvPr id="112" name="Gruppieren 111">
                  <a:extLst>
                    <a:ext uri="{FF2B5EF4-FFF2-40B4-BE49-F238E27FC236}">
                      <a16:creationId xmlns:a16="http://schemas.microsoft.com/office/drawing/2014/main" id="{46DE9381-8A76-4403-81AA-C21E46DCBCC7}"/>
                    </a:ext>
                  </a:extLst>
                </p:cNvPr>
                <p:cNvGrpSpPr/>
                <p:nvPr/>
              </p:nvGrpSpPr>
              <p:grpSpPr>
                <a:xfrm>
                  <a:off x="2719624" y="5768648"/>
                  <a:ext cx="4638177" cy="8567996"/>
                  <a:chOff x="4679994" y="9720000"/>
                  <a:chExt cx="3997527" cy="7653007"/>
                </a:xfrm>
              </p:grpSpPr>
              <p:sp>
                <p:nvSpPr>
                  <p:cNvPr id="22" name="Bogen 21">
                    <a:extLst>
                      <a:ext uri="{FF2B5EF4-FFF2-40B4-BE49-F238E27FC236}">
                        <a16:creationId xmlns:a16="http://schemas.microsoft.com/office/drawing/2014/main" id="{A0F7E940-7293-4730-8D0B-813BA62E8F5B}"/>
                      </a:ext>
                    </a:extLst>
                  </p:cNvPr>
                  <p:cNvSpPr/>
                  <p:nvPr/>
                </p:nvSpPr>
                <p:spPr>
                  <a:xfrm flipH="1">
                    <a:off x="4961021" y="9720000"/>
                    <a:ext cx="3407326" cy="3194597"/>
                  </a:xfrm>
                  <a:prstGeom prst="arc">
                    <a:avLst>
                      <a:gd name="adj1" fmla="val 10763134"/>
                      <a:gd name="adj2" fmla="val 0"/>
                    </a:avLst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8" name="Gerader Verbinder 27">
                    <a:extLst>
                      <a:ext uri="{FF2B5EF4-FFF2-40B4-BE49-F238E27FC236}">
                        <a16:creationId xmlns:a16="http://schemas.microsoft.com/office/drawing/2014/main" id="{C4A1FFA0-F824-462B-8529-147D37ACB51D}"/>
                      </a:ext>
                    </a:extLst>
                  </p:cNvPr>
                  <p:cNvCxnSpPr>
                    <a:cxnSpLocks/>
                    <a:stCxn id="22" idx="2"/>
                  </p:cNvCxnSpPr>
                  <p:nvPr/>
                </p:nvCxnSpPr>
                <p:spPr>
                  <a:xfrm>
                    <a:off x="4961021" y="11317299"/>
                    <a:ext cx="49961" cy="4806235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rader Verbinder 28">
                    <a:extLst>
                      <a:ext uri="{FF2B5EF4-FFF2-40B4-BE49-F238E27FC236}">
                        <a16:creationId xmlns:a16="http://schemas.microsoft.com/office/drawing/2014/main" id="{E2B95FE4-38EF-4803-95BB-A887F310AB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68347" y="11317298"/>
                    <a:ext cx="0" cy="480623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Gruppieren 34">
                    <a:extLst>
                      <a:ext uri="{FF2B5EF4-FFF2-40B4-BE49-F238E27FC236}">
                        <a16:creationId xmlns:a16="http://schemas.microsoft.com/office/drawing/2014/main" id="{88AC8E0E-3C6B-4C4F-8608-AFAE1D52D2E3}"/>
                      </a:ext>
                    </a:extLst>
                  </p:cNvPr>
                  <p:cNvGrpSpPr/>
                  <p:nvPr/>
                </p:nvGrpSpPr>
                <p:grpSpPr>
                  <a:xfrm>
                    <a:off x="4679994" y="11247123"/>
                    <a:ext cx="612001" cy="1367260"/>
                    <a:chOff x="2944080" y="12507012"/>
                    <a:chExt cx="612001" cy="1367260"/>
                  </a:xfrm>
                </p:grpSpPr>
                <p:sp>
                  <p:nvSpPr>
                    <p:cNvPr id="30" name="Ellipse 29">
                      <a:extLst>
                        <a:ext uri="{FF2B5EF4-FFF2-40B4-BE49-F238E27FC236}">
                          <a16:creationId xmlns:a16="http://schemas.microsoft.com/office/drawing/2014/main" id="{193E3C2E-F8FA-40DD-8AA0-4FD3BABF1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250701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" name="Ellipse 32">
                      <a:extLst>
                        <a:ext uri="{FF2B5EF4-FFF2-40B4-BE49-F238E27FC236}">
                          <a16:creationId xmlns:a16="http://schemas.microsoft.com/office/drawing/2014/main" id="{58F174FD-1CE3-4697-BBF1-AA344F0D6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326227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" name="Rechteck 33">
                      <a:extLst>
                        <a:ext uri="{FF2B5EF4-FFF2-40B4-BE49-F238E27FC236}">
                          <a16:creationId xmlns:a16="http://schemas.microsoft.com/office/drawing/2014/main" id="{04DF9827-2A32-4455-AA9F-DE63C4B53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0" y="12811220"/>
                      <a:ext cx="611997" cy="757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36" name="Gruppieren 35">
                    <a:extLst>
                      <a:ext uri="{FF2B5EF4-FFF2-40B4-BE49-F238E27FC236}">
                        <a16:creationId xmlns:a16="http://schemas.microsoft.com/office/drawing/2014/main" id="{E74C418B-89CC-4962-B6FE-C550BB402BE9}"/>
                      </a:ext>
                    </a:extLst>
                  </p:cNvPr>
                  <p:cNvGrpSpPr/>
                  <p:nvPr/>
                </p:nvGrpSpPr>
                <p:grpSpPr>
                  <a:xfrm>
                    <a:off x="8061200" y="11175493"/>
                    <a:ext cx="612001" cy="1367260"/>
                    <a:chOff x="2944080" y="12507012"/>
                    <a:chExt cx="612001" cy="1367260"/>
                  </a:xfrm>
                </p:grpSpPr>
                <p:sp>
                  <p:nvSpPr>
                    <p:cNvPr id="37" name="Ellipse 36">
                      <a:extLst>
                        <a:ext uri="{FF2B5EF4-FFF2-40B4-BE49-F238E27FC236}">
                          <a16:creationId xmlns:a16="http://schemas.microsoft.com/office/drawing/2014/main" id="{1C6D3BB8-F935-4849-A3EC-FD944E5E6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250701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8" name="Ellipse 37">
                      <a:extLst>
                        <a:ext uri="{FF2B5EF4-FFF2-40B4-BE49-F238E27FC236}">
                          <a16:creationId xmlns:a16="http://schemas.microsoft.com/office/drawing/2014/main" id="{AEC5408F-16D3-491E-9E05-E8DDA4377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326227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9" name="Rechteck 38">
                      <a:extLst>
                        <a:ext uri="{FF2B5EF4-FFF2-40B4-BE49-F238E27FC236}">
                          <a16:creationId xmlns:a16="http://schemas.microsoft.com/office/drawing/2014/main" id="{9CFCAE13-7169-4E92-AD1C-76725CD66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0" y="12811220"/>
                      <a:ext cx="611997" cy="757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83" name="Gruppieren 82">
                    <a:extLst>
                      <a:ext uri="{FF2B5EF4-FFF2-40B4-BE49-F238E27FC236}">
                        <a16:creationId xmlns:a16="http://schemas.microsoft.com/office/drawing/2014/main" id="{2662636B-DD07-4BCD-A9D3-DFDE004C3D35}"/>
                      </a:ext>
                    </a:extLst>
                  </p:cNvPr>
                  <p:cNvGrpSpPr/>
                  <p:nvPr/>
                </p:nvGrpSpPr>
                <p:grpSpPr>
                  <a:xfrm>
                    <a:off x="5010982" y="16084651"/>
                    <a:ext cx="3357363" cy="1288356"/>
                    <a:chOff x="5010982" y="15282432"/>
                    <a:chExt cx="3357363" cy="1288356"/>
                  </a:xfrm>
                </p:grpSpPr>
                <p:cxnSp>
                  <p:nvCxnSpPr>
                    <p:cNvPr id="43" name="Gerader Verbinder 42">
                      <a:extLst>
                        <a:ext uri="{FF2B5EF4-FFF2-40B4-BE49-F238E27FC236}">
                          <a16:creationId xmlns:a16="http://schemas.microsoft.com/office/drawing/2014/main" id="{395564F2-1424-4BC8-9B3C-5EAFB8D295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10982" y="15283188"/>
                      <a:ext cx="215025" cy="914400"/>
                    </a:xfrm>
                    <a:prstGeom prst="line">
                      <a:avLst/>
                    </a:prstGeom>
                    <a:ln w="635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Gerader Verbinder 44">
                      <a:extLst>
                        <a:ext uri="{FF2B5EF4-FFF2-40B4-BE49-F238E27FC236}">
                          <a16:creationId xmlns:a16="http://schemas.microsoft.com/office/drawing/2014/main" id="{D60612EE-3899-4338-AA81-FEC51EED89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153320" y="15282432"/>
                      <a:ext cx="215025" cy="914400"/>
                    </a:xfrm>
                    <a:prstGeom prst="line">
                      <a:avLst/>
                    </a:prstGeom>
                    <a:ln w="635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Bogen 45">
                      <a:extLst>
                        <a:ext uri="{FF2B5EF4-FFF2-40B4-BE49-F238E27FC236}">
                          <a16:creationId xmlns:a16="http://schemas.microsoft.com/office/drawing/2014/main" id="{1DFAA549-B703-402D-905E-0D97129E1CA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226007" y="15757080"/>
                      <a:ext cx="2927311" cy="813708"/>
                    </a:xfrm>
                    <a:prstGeom prst="arc">
                      <a:avLst>
                        <a:gd name="adj1" fmla="val 10778916"/>
                        <a:gd name="adj2" fmla="val 0"/>
                      </a:avLst>
                    </a:prstGeom>
                    <a:ln w="635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7" name="Gruppieren 46">
                    <a:extLst>
                      <a:ext uri="{FF2B5EF4-FFF2-40B4-BE49-F238E27FC236}">
                        <a16:creationId xmlns:a16="http://schemas.microsoft.com/office/drawing/2014/main" id="{3F8DCA1E-4F62-4CBB-B2CE-CF0BA077E399}"/>
                      </a:ext>
                    </a:extLst>
                  </p:cNvPr>
                  <p:cNvGrpSpPr/>
                  <p:nvPr/>
                </p:nvGrpSpPr>
                <p:grpSpPr>
                  <a:xfrm>
                    <a:off x="8065520" y="14796398"/>
                    <a:ext cx="612001" cy="1367260"/>
                    <a:chOff x="2944080" y="12507012"/>
                    <a:chExt cx="612001" cy="1367260"/>
                  </a:xfrm>
                </p:grpSpPr>
                <p:sp>
                  <p:nvSpPr>
                    <p:cNvPr id="48" name="Ellipse 47">
                      <a:extLst>
                        <a:ext uri="{FF2B5EF4-FFF2-40B4-BE49-F238E27FC236}">
                          <a16:creationId xmlns:a16="http://schemas.microsoft.com/office/drawing/2014/main" id="{BB7965CB-9BAA-4EA7-B11F-B44007CCD4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250701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9" name="Ellipse 48">
                      <a:extLst>
                        <a:ext uri="{FF2B5EF4-FFF2-40B4-BE49-F238E27FC236}">
                          <a16:creationId xmlns:a16="http://schemas.microsoft.com/office/drawing/2014/main" id="{306782A4-5C45-493C-AFD8-46DE6AD82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326227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Rechteck 49">
                      <a:extLst>
                        <a:ext uri="{FF2B5EF4-FFF2-40B4-BE49-F238E27FC236}">
                          <a16:creationId xmlns:a16="http://schemas.microsoft.com/office/drawing/2014/main" id="{45AC527B-C255-46D4-94EF-BD43F10E9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0" y="12811220"/>
                      <a:ext cx="611997" cy="757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D6C22E77-616F-4E1D-8269-5DA9DA9F1C78}"/>
                      </a:ext>
                    </a:extLst>
                  </p:cNvPr>
                  <p:cNvGrpSpPr/>
                  <p:nvPr/>
                </p:nvGrpSpPr>
                <p:grpSpPr>
                  <a:xfrm>
                    <a:off x="4679997" y="14795563"/>
                    <a:ext cx="612001" cy="1367260"/>
                    <a:chOff x="2944080" y="12507012"/>
                    <a:chExt cx="612001" cy="1367260"/>
                  </a:xfrm>
                </p:grpSpPr>
                <p:sp>
                  <p:nvSpPr>
                    <p:cNvPr id="52" name="Ellipse 51">
                      <a:extLst>
                        <a:ext uri="{FF2B5EF4-FFF2-40B4-BE49-F238E27FC236}">
                          <a16:creationId xmlns:a16="http://schemas.microsoft.com/office/drawing/2014/main" id="{23B00295-78D4-452D-9603-0D0199BA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250701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3" name="Ellipse 52">
                      <a:extLst>
                        <a:ext uri="{FF2B5EF4-FFF2-40B4-BE49-F238E27FC236}">
                          <a16:creationId xmlns:a16="http://schemas.microsoft.com/office/drawing/2014/main" id="{5D8CE725-A0FB-4E6B-9B77-BD2ABF9A7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326227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4" name="Rechteck 53">
                      <a:extLst>
                        <a:ext uri="{FF2B5EF4-FFF2-40B4-BE49-F238E27FC236}">
                          <a16:creationId xmlns:a16="http://schemas.microsoft.com/office/drawing/2014/main" id="{1323E889-8AED-41E4-9735-BDA12924A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0" y="12811220"/>
                      <a:ext cx="611997" cy="757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pic>
              <p:nvPicPr>
                <p:cNvPr id="138" name="Grafik 137">
                  <a:extLst>
                    <a:ext uri="{FF2B5EF4-FFF2-40B4-BE49-F238E27FC236}">
                      <a16:creationId xmlns:a16="http://schemas.microsoft.com/office/drawing/2014/main" id="{C194BFE9-E455-4E3C-A57C-2B05351366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5825" y="9308958"/>
                  <a:ext cx="3711080" cy="2067297"/>
                </a:xfrm>
                <a:prstGeom prst="rect">
                  <a:avLst/>
                </a:prstGeom>
              </p:spPr>
            </p:pic>
            <p:grpSp>
              <p:nvGrpSpPr>
                <p:cNvPr id="139" name="Gruppieren 138">
                  <a:extLst>
                    <a:ext uri="{FF2B5EF4-FFF2-40B4-BE49-F238E27FC236}">
                      <a16:creationId xmlns:a16="http://schemas.microsoft.com/office/drawing/2014/main" id="{F2083D78-47F8-43C7-836B-5A8C4A095C8E}"/>
                    </a:ext>
                  </a:extLst>
                </p:cNvPr>
                <p:cNvGrpSpPr/>
                <p:nvPr/>
              </p:nvGrpSpPr>
              <p:grpSpPr>
                <a:xfrm>
                  <a:off x="14025811" y="5768648"/>
                  <a:ext cx="4638177" cy="8567996"/>
                  <a:chOff x="4679994" y="9720000"/>
                  <a:chExt cx="3997527" cy="7653007"/>
                </a:xfrm>
              </p:grpSpPr>
              <p:sp>
                <p:nvSpPr>
                  <p:cNvPr id="140" name="Bogen 139">
                    <a:extLst>
                      <a:ext uri="{FF2B5EF4-FFF2-40B4-BE49-F238E27FC236}">
                        <a16:creationId xmlns:a16="http://schemas.microsoft.com/office/drawing/2014/main" id="{FA419110-4323-45B4-9A29-5AA4DA2EDB74}"/>
                      </a:ext>
                    </a:extLst>
                  </p:cNvPr>
                  <p:cNvSpPr/>
                  <p:nvPr/>
                </p:nvSpPr>
                <p:spPr>
                  <a:xfrm flipH="1">
                    <a:off x="4961021" y="9720000"/>
                    <a:ext cx="3407326" cy="3194597"/>
                  </a:xfrm>
                  <a:prstGeom prst="arc">
                    <a:avLst>
                      <a:gd name="adj1" fmla="val 10763134"/>
                      <a:gd name="adj2" fmla="val 0"/>
                    </a:avLst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141" name="Gerader Verbinder 140">
                    <a:extLst>
                      <a:ext uri="{FF2B5EF4-FFF2-40B4-BE49-F238E27FC236}">
                        <a16:creationId xmlns:a16="http://schemas.microsoft.com/office/drawing/2014/main" id="{661E72FF-86FE-4125-B15B-98187B676F0B}"/>
                      </a:ext>
                    </a:extLst>
                  </p:cNvPr>
                  <p:cNvCxnSpPr>
                    <a:cxnSpLocks/>
                    <a:stCxn id="140" idx="2"/>
                  </p:cNvCxnSpPr>
                  <p:nvPr/>
                </p:nvCxnSpPr>
                <p:spPr>
                  <a:xfrm>
                    <a:off x="4961021" y="11317299"/>
                    <a:ext cx="49961" cy="4806235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Gerader Verbinder 141">
                    <a:extLst>
                      <a:ext uri="{FF2B5EF4-FFF2-40B4-BE49-F238E27FC236}">
                        <a16:creationId xmlns:a16="http://schemas.microsoft.com/office/drawing/2014/main" id="{87AA4B6C-AD50-46D0-A424-C82B698044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68347" y="11317298"/>
                    <a:ext cx="0" cy="480623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3" name="Gruppieren 142">
                    <a:extLst>
                      <a:ext uri="{FF2B5EF4-FFF2-40B4-BE49-F238E27FC236}">
                        <a16:creationId xmlns:a16="http://schemas.microsoft.com/office/drawing/2014/main" id="{98DABA6D-CB7A-42AA-B1A6-E44202862B00}"/>
                      </a:ext>
                    </a:extLst>
                  </p:cNvPr>
                  <p:cNvGrpSpPr/>
                  <p:nvPr/>
                </p:nvGrpSpPr>
                <p:grpSpPr>
                  <a:xfrm>
                    <a:off x="4679994" y="11247123"/>
                    <a:ext cx="612001" cy="1367260"/>
                    <a:chOff x="2944080" y="12507012"/>
                    <a:chExt cx="612001" cy="1367260"/>
                  </a:xfrm>
                </p:grpSpPr>
                <p:sp>
                  <p:nvSpPr>
                    <p:cNvPr id="160" name="Ellipse 159">
                      <a:extLst>
                        <a:ext uri="{FF2B5EF4-FFF2-40B4-BE49-F238E27FC236}">
                          <a16:creationId xmlns:a16="http://schemas.microsoft.com/office/drawing/2014/main" id="{FC9D6598-598B-44AC-B729-555C044AE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250701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1" name="Ellipse 160">
                      <a:extLst>
                        <a:ext uri="{FF2B5EF4-FFF2-40B4-BE49-F238E27FC236}">
                          <a16:creationId xmlns:a16="http://schemas.microsoft.com/office/drawing/2014/main" id="{C59CADC7-2471-4A5C-9FA1-465FB8864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326227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2" name="Rechteck 161">
                      <a:extLst>
                        <a:ext uri="{FF2B5EF4-FFF2-40B4-BE49-F238E27FC236}">
                          <a16:creationId xmlns:a16="http://schemas.microsoft.com/office/drawing/2014/main" id="{5CA57C2F-4F4C-4873-8297-9BB3C9F12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0" y="12811220"/>
                      <a:ext cx="611997" cy="757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44" name="Gruppieren 143">
                    <a:extLst>
                      <a:ext uri="{FF2B5EF4-FFF2-40B4-BE49-F238E27FC236}">
                        <a16:creationId xmlns:a16="http://schemas.microsoft.com/office/drawing/2014/main" id="{455FC9AF-C103-4B80-910E-74614650D92B}"/>
                      </a:ext>
                    </a:extLst>
                  </p:cNvPr>
                  <p:cNvGrpSpPr/>
                  <p:nvPr/>
                </p:nvGrpSpPr>
                <p:grpSpPr>
                  <a:xfrm>
                    <a:off x="8061200" y="11175493"/>
                    <a:ext cx="612001" cy="1367260"/>
                    <a:chOff x="2944080" y="12507012"/>
                    <a:chExt cx="612001" cy="1367260"/>
                  </a:xfrm>
                </p:grpSpPr>
                <p:sp>
                  <p:nvSpPr>
                    <p:cNvPr id="157" name="Ellipse 156">
                      <a:extLst>
                        <a:ext uri="{FF2B5EF4-FFF2-40B4-BE49-F238E27FC236}">
                          <a16:creationId xmlns:a16="http://schemas.microsoft.com/office/drawing/2014/main" id="{D86F6CE3-BF8F-4238-9B04-93E7C2694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250701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8" name="Ellipse 157">
                      <a:extLst>
                        <a:ext uri="{FF2B5EF4-FFF2-40B4-BE49-F238E27FC236}">
                          <a16:creationId xmlns:a16="http://schemas.microsoft.com/office/drawing/2014/main" id="{57724D71-1ED2-4C67-851F-13A8F58A95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326227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9" name="Rechteck 158">
                      <a:extLst>
                        <a:ext uri="{FF2B5EF4-FFF2-40B4-BE49-F238E27FC236}">
                          <a16:creationId xmlns:a16="http://schemas.microsoft.com/office/drawing/2014/main" id="{46BF0364-8A7B-4596-8960-12EDEA72A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0" y="12811220"/>
                      <a:ext cx="611997" cy="757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45" name="Gruppieren 144">
                    <a:extLst>
                      <a:ext uri="{FF2B5EF4-FFF2-40B4-BE49-F238E27FC236}">
                        <a16:creationId xmlns:a16="http://schemas.microsoft.com/office/drawing/2014/main" id="{9A27CB02-8249-4CEA-9727-5C69DCA6AD7B}"/>
                      </a:ext>
                    </a:extLst>
                  </p:cNvPr>
                  <p:cNvGrpSpPr/>
                  <p:nvPr/>
                </p:nvGrpSpPr>
                <p:grpSpPr>
                  <a:xfrm>
                    <a:off x="5010982" y="16084651"/>
                    <a:ext cx="3357363" cy="1288356"/>
                    <a:chOff x="5010982" y="15282432"/>
                    <a:chExt cx="3357363" cy="1288356"/>
                  </a:xfrm>
                </p:grpSpPr>
                <p:cxnSp>
                  <p:nvCxnSpPr>
                    <p:cNvPr id="154" name="Gerader Verbinder 153">
                      <a:extLst>
                        <a:ext uri="{FF2B5EF4-FFF2-40B4-BE49-F238E27FC236}">
                          <a16:creationId xmlns:a16="http://schemas.microsoft.com/office/drawing/2014/main" id="{966BB4E9-C79C-4852-B0AE-D08C79E84F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10982" y="15283188"/>
                      <a:ext cx="215025" cy="914400"/>
                    </a:xfrm>
                    <a:prstGeom prst="line">
                      <a:avLst/>
                    </a:prstGeom>
                    <a:ln w="635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Gerader Verbinder 154">
                      <a:extLst>
                        <a:ext uri="{FF2B5EF4-FFF2-40B4-BE49-F238E27FC236}">
                          <a16:creationId xmlns:a16="http://schemas.microsoft.com/office/drawing/2014/main" id="{D33507FF-4ABA-4EE5-A083-D96325DE1BC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153320" y="15282432"/>
                      <a:ext cx="215025" cy="914400"/>
                    </a:xfrm>
                    <a:prstGeom prst="line">
                      <a:avLst/>
                    </a:prstGeom>
                    <a:ln w="635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6" name="Bogen 155">
                      <a:extLst>
                        <a:ext uri="{FF2B5EF4-FFF2-40B4-BE49-F238E27FC236}">
                          <a16:creationId xmlns:a16="http://schemas.microsoft.com/office/drawing/2014/main" id="{A842DFCD-988A-4B4A-AEE9-5C47EDF05AF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226007" y="15757080"/>
                      <a:ext cx="2927311" cy="813708"/>
                    </a:xfrm>
                    <a:prstGeom prst="arc">
                      <a:avLst>
                        <a:gd name="adj1" fmla="val 10778916"/>
                        <a:gd name="adj2" fmla="val 0"/>
                      </a:avLst>
                    </a:prstGeom>
                    <a:ln w="635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46" name="Gruppieren 145">
                    <a:extLst>
                      <a:ext uri="{FF2B5EF4-FFF2-40B4-BE49-F238E27FC236}">
                        <a16:creationId xmlns:a16="http://schemas.microsoft.com/office/drawing/2014/main" id="{AAC3E725-BA89-46A1-8C8F-B77149C3A9BF}"/>
                      </a:ext>
                    </a:extLst>
                  </p:cNvPr>
                  <p:cNvGrpSpPr/>
                  <p:nvPr/>
                </p:nvGrpSpPr>
                <p:grpSpPr>
                  <a:xfrm>
                    <a:off x="8065520" y="14796398"/>
                    <a:ext cx="612001" cy="1367260"/>
                    <a:chOff x="2944080" y="12507012"/>
                    <a:chExt cx="612001" cy="1367260"/>
                  </a:xfrm>
                </p:grpSpPr>
                <p:sp>
                  <p:nvSpPr>
                    <p:cNvPr id="151" name="Ellipse 150">
                      <a:extLst>
                        <a:ext uri="{FF2B5EF4-FFF2-40B4-BE49-F238E27FC236}">
                          <a16:creationId xmlns:a16="http://schemas.microsoft.com/office/drawing/2014/main" id="{9B9E2A31-47C0-45E2-92F6-2CFED26AC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250701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2" name="Ellipse 151">
                      <a:extLst>
                        <a:ext uri="{FF2B5EF4-FFF2-40B4-BE49-F238E27FC236}">
                          <a16:creationId xmlns:a16="http://schemas.microsoft.com/office/drawing/2014/main" id="{A777E611-B37E-44D3-82C8-C1D70CA4D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326227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3" name="Rechteck 152">
                      <a:extLst>
                        <a:ext uri="{FF2B5EF4-FFF2-40B4-BE49-F238E27FC236}">
                          <a16:creationId xmlns:a16="http://schemas.microsoft.com/office/drawing/2014/main" id="{8441C6A4-1F55-45EE-AD1B-086C01C53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0" y="12811220"/>
                      <a:ext cx="611997" cy="757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147" name="Gruppieren 146">
                    <a:extLst>
                      <a:ext uri="{FF2B5EF4-FFF2-40B4-BE49-F238E27FC236}">
                        <a16:creationId xmlns:a16="http://schemas.microsoft.com/office/drawing/2014/main" id="{CF743941-42B5-4CE9-92EC-8AB9E054E0A1}"/>
                      </a:ext>
                    </a:extLst>
                  </p:cNvPr>
                  <p:cNvGrpSpPr/>
                  <p:nvPr/>
                </p:nvGrpSpPr>
                <p:grpSpPr>
                  <a:xfrm>
                    <a:off x="4679997" y="14795563"/>
                    <a:ext cx="612001" cy="1367260"/>
                    <a:chOff x="2944080" y="12507012"/>
                    <a:chExt cx="612001" cy="1367260"/>
                  </a:xfrm>
                </p:grpSpPr>
                <p:sp>
                  <p:nvSpPr>
                    <p:cNvPr id="148" name="Ellipse 147">
                      <a:extLst>
                        <a:ext uri="{FF2B5EF4-FFF2-40B4-BE49-F238E27FC236}">
                          <a16:creationId xmlns:a16="http://schemas.microsoft.com/office/drawing/2014/main" id="{B0ACC9D9-DA20-41C7-8EC1-F796E9386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250701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49" name="Ellipse 148">
                      <a:extLst>
                        <a:ext uri="{FF2B5EF4-FFF2-40B4-BE49-F238E27FC236}">
                          <a16:creationId xmlns:a16="http://schemas.microsoft.com/office/drawing/2014/main" id="{4867A2D6-03A3-41B4-BCD4-1FE87759E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1" y="13262272"/>
                      <a:ext cx="612000" cy="612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0" name="Rechteck 149">
                      <a:extLst>
                        <a:ext uri="{FF2B5EF4-FFF2-40B4-BE49-F238E27FC236}">
                          <a16:creationId xmlns:a16="http://schemas.microsoft.com/office/drawing/2014/main" id="{289ABCB1-6427-4E19-A539-967AAE02E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4080" y="12811220"/>
                      <a:ext cx="611997" cy="757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pic>
              <p:nvPicPr>
                <p:cNvPr id="163" name="Grafik 162">
                  <a:extLst>
                    <a:ext uri="{FF2B5EF4-FFF2-40B4-BE49-F238E27FC236}">
                      <a16:creationId xmlns:a16="http://schemas.microsoft.com/office/drawing/2014/main" id="{3D367B50-0870-4DA0-A16F-1D54E3C789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02012" y="9308958"/>
                  <a:ext cx="3711080" cy="2067297"/>
                </a:xfrm>
                <a:prstGeom prst="rect">
                  <a:avLst/>
                </a:prstGeom>
              </p:spPr>
            </p:pic>
            <p:pic>
              <p:nvPicPr>
                <p:cNvPr id="41" name="Grafik 40">
                  <a:extLst>
                    <a:ext uri="{FF2B5EF4-FFF2-40B4-BE49-F238E27FC236}">
                      <a16:creationId xmlns:a16="http://schemas.microsoft.com/office/drawing/2014/main" id="{37CC34E9-BE5B-43CA-9757-C3857C4CCA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9147363" y="10625438"/>
                  <a:ext cx="2897466" cy="3288556"/>
                </a:xfrm>
                <a:prstGeom prst="rect">
                  <a:avLst/>
                </a:prstGeom>
              </p:spPr>
            </p:pic>
            <p:pic>
              <p:nvPicPr>
                <p:cNvPr id="6" name="Grafik 5">
                  <a:extLst>
                    <a:ext uri="{FF2B5EF4-FFF2-40B4-BE49-F238E27FC236}">
                      <a16:creationId xmlns:a16="http://schemas.microsoft.com/office/drawing/2014/main" id="{0967183A-6A92-479D-9D4D-C143C08F53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20622" y="7045657"/>
                  <a:ext cx="2550949" cy="25509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78457BA9-7538-4A27-ADEA-09EA5900EBBB}"/>
              </a:ext>
            </a:extLst>
          </p:cNvPr>
          <p:cNvSpPr txBox="1"/>
          <p:nvPr/>
        </p:nvSpPr>
        <p:spPr>
          <a:xfrm>
            <a:off x="5135064" y="19370307"/>
            <a:ext cx="11113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latin typeface="Calibri (Textkörper)"/>
              </a:rPr>
              <a:t>Steuerung aller Fahrzeuge mittels einem Controller</a:t>
            </a:r>
          </a:p>
        </p:txBody>
      </p:sp>
    </p:spTree>
    <p:extLst>
      <p:ext uri="{BB962C8B-B14F-4D97-AF65-F5344CB8AC3E}">
        <p14:creationId xmlns:p14="http://schemas.microsoft.com/office/powerpoint/2010/main" val="144975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(Textkörper)</vt:lpstr>
      <vt:lpstr>Calibri Light</vt:lpstr>
      <vt:lpstr>Times New Roman</vt:lpstr>
      <vt:lpstr>Office</vt:lpstr>
      <vt:lpstr>Sync-Party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Sync-Party</dc:title>
  <dc:creator>Ngoc-PC</dc:creator>
  <cp:lastModifiedBy>Ngoc-PC</cp:lastModifiedBy>
  <cp:revision>35</cp:revision>
  <dcterms:created xsi:type="dcterms:W3CDTF">2018-04-04T21:59:00Z</dcterms:created>
  <dcterms:modified xsi:type="dcterms:W3CDTF">2018-04-05T12:54:47Z</dcterms:modified>
</cp:coreProperties>
</file>