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59" r:id="rId9"/>
    <p:sldId id="265" r:id="rId10"/>
    <p:sldId id="262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FD39E-24C7-40FB-9F02-F23813969025}" type="datetimeFigureOut">
              <a:rPr lang="en-IN" smtClean="0"/>
              <a:pPr/>
              <a:t>07-03-2013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C2F54-83D0-4DA4-A741-A73184FC396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1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7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9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dirty="0" smtClean="0"/>
              <a:t>Note: Right now, it is obvious that “</a:t>
            </a:r>
            <a:r>
              <a:rPr lang="en-IN" dirty="0" err="1" smtClean="0"/>
              <a:t>Coding”Junit</a:t>
            </a:r>
            <a:r>
              <a:rPr lang="en-IN" dirty="0" smtClean="0"/>
              <a:t>” is the most constrained.</a:t>
            </a:r>
            <a:r>
              <a:rPr lang="en-IN" baseline="0" dirty="0" smtClean="0"/>
              <a:t> However, it can be because of genuine overloading of the “</a:t>
            </a:r>
            <a:r>
              <a:rPr lang="en-IN" baseline="0" dirty="0" err="1" smtClean="0"/>
              <a:t>Coding+Junit</a:t>
            </a:r>
            <a:r>
              <a:rPr lang="en-IN" baseline="0" dirty="0" smtClean="0"/>
              <a:t>” lane OR because of overloading in the next lane (Functional Test Automation lane). If Functional Test Automation guys are overloaded, card will be waiting in the “</a:t>
            </a:r>
            <a:r>
              <a:rPr lang="en-IN" baseline="0" dirty="0" err="1" smtClean="0"/>
              <a:t>Coding+Junit</a:t>
            </a:r>
            <a:r>
              <a:rPr lang="en-IN" baseline="0" dirty="0" smtClean="0"/>
              <a:t>” lane EVEN IF “</a:t>
            </a:r>
            <a:r>
              <a:rPr lang="en-IN" baseline="0" dirty="0" err="1" smtClean="0"/>
              <a:t>Coding+Junit</a:t>
            </a:r>
            <a:r>
              <a:rPr lang="en-IN" baseline="0" dirty="0" smtClean="0"/>
              <a:t>” is completed. </a:t>
            </a:r>
          </a:p>
          <a:p>
            <a:r>
              <a:rPr lang="en-IN" baseline="0" dirty="0" smtClean="0"/>
              <a:t>To solve this issue, it is helpful to split the “Coding + </a:t>
            </a:r>
            <a:r>
              <a:rPr lang="en-IN" baseline="0" dirty="0" err="1" smtClean="0"/>
              <a:t>Junit</a:t>
            </a:r>
            <a:r>
              <a:rPr lang="en-IN" baseline="0" dirty="0" smtClean="0"/>
              <a:t>” lane into 2 lanes: a) Coding + </a:t>
            </a:r>
            <a:r>
              <a:rPr lang="en-IN" baseline="0" dirty="0" err="1" smtClean="0"/>
              <a:t>Junit</a:t>
            </a:r>
            <a:r>
              <a:rPr lang="en-IN" baseline="0" dirty="0" smtClean="0"/>
              <a:t> In Progress b) Coding + </a:t>
            </a:r>
            <a:r>
              <a:rPr lang="en-IN" baseline="0" dirty="0" err="1" smtClean="0"/>
              <a:t>Junit</a:t>
            </a:r>
            <a:r>
              <a:rPr lang="en-IN" baseline="0" dirty="0" smtClean="0"/>
              <a:t> Done. This will help you to understand which of the two is actually getting bottlenecked in your real execution.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224F7-68EB-4EA7-B531-E4C38A0A35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53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72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22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71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61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5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224F7-68EB-4EA7-B531-E4C38A0A35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4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1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9DA1229C-2DC1-49BF-8EA3-8605A19A649B}" type="datetime1">
              <a:rPr lang="en-US" smtClean="0"/>
              <a:pPr algn="ctr" eaLnBrk="1" latinLnBrk="0" hangingPunct="1"/>
              <a:t>3/7/2013</a:t>
            </a:fld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46A-05A0-40AB-81C0-E4527717BA33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AB8302-732F-44EC-9297-8F8FB43B5F4D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AF49-5DAA-471D-B216-F217C8A02CDD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9A2997-08AD-47F1-8426-DED4FA7FC37B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29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29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 algn="r">
              <a:defRPr/>
            </a:lvl1pPr>
          </a:lstStyle>
          <a:p>
            <a:fld id="{6391481C-2236-4A52-8DBA-A36EDDB07A27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 algn="l">
              <a:defRPr/>
            </a:lvl1pPr>
          </a:lstStyle>
          <a:p>
            <a:r>
              <a:rPr lang="en-US" dirty="0" smtClean="0"/>
              <a:t>Sudipta Lahiri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F8DA-A32D-4BB9-86BB-3E310E4BBAA8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C523-45DB-449C-AA09-24BF8360A745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A05E-312C-40F5-9AD6-756D38FF12E9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FE2DC85-3ED9-4451-9C0D-C5A40B868222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81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53336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11666-DDAB-47E3-9876-532192B61680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4825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Sudipta Lahiri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2367" y="476514"/>
            <a:ext cx="1101884" cy="373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1rs495wssgmt5w0/Rising%20-%20Deception%20and%20Estimatio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9392"/>
            <a:ext cx="9144000" cy="60500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Improving Predictability using Kanban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Sudipta Lahiri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DEE3D4CB-4A7F-4DF4-84D0-AD3D669ADBC9}" type="datetime1">
              <a:rPr lang="en-US" smtClean="0"/>
              <a:pPr algn="ctr" eaLnBrk="1" latinLnBrk="0" hangingPunct="1"/>
              <a:t>3/7/2013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" y="4564721"/>
            <a:ext cx="1835696" cy="776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Product demo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Lets do some “what-if” analysis...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summary...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046767"/>
            <a:ext cx="2743200" cy="4572000"/>
          </a:xfrm>
        </p:spPr>
        <p:txBody>
          <a:bodyPr/>
          <a:lstStyle/>
          <a:p>
            <a:r>
              <a:rPr lang="en-IN" sz="2000" dirty="0" smtClean="0"/>
              <a:t>30 cards</a:t>
            </a:r>
          </a:p>
          <a:p>
            <a:r>
              <a:rPr lang="en-IN" sz="2000" dirty="0" smtClean="0"/>
              <a:t>With a team of 3:</a:t>
            </a:r>
          </a:p>
          <a:p>
            <a:pPr lvl="1"/>
            <a:r>
              <a:rPr lang="en-IN" sz="1800" dirty="0" smtClean="0"/>
              <a:t>1 Designer</a:t>
            </a:r>
          </a:p>
          <a:p>
            <a:pPr lvl="1"/>
            <a:r>
              <a:rPr lang="en-IN" sz="1800" dirty="0" smtClean="0"/>
              <a:t>1 Developer</a:t>
            </a:r>
          </a:p>
          <a:p>
            <a:pPr lvl="1"/>
            <a:r>
              <a:rPr lang="en-IN" sz="1800" dirty="0" smtClean="0"/>
              <a:t>1 Tester</a:t>
            </a:r>
          </a:p>
          <a:p>
            <a:r>
              <a:rPr lang="en-IN" sz="2100" dirty="0" smtClean="0"/>
              <a:t>Cycle time: 1756</a:t>
            </a:r>
            <a:endParaRPr lang="en-IN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0D2A4CAC-E3F7-41B8-92FC-92F3E7846C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 l="17083" t="57038" r="58333" b="9630"/>
          <a:stretch>
            <a:fillRect/>
          </a:stretch>
        </p:blipFill>
        <p:spPr bwMode="auto">
          <a:xfrm>
            <a:off x="609600" y="4953000"/>
            <a:ext cx="2397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333" t="59260" r="83750" b="20741"/>
          <a:stretch>
            <a:fillRect/>
          </a:stretch>
        </p:blipFill>
        <p:spPr bwMode="auto">
          <a:xfrm>
            <a:off x="6781800" y="0"/>
            <a:ext cx="236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24200" y="20574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cards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of 5: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Designer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Developers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Tester</a:t>
            </a: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IN" dirty="0" smtClean="0">
                <a:latin typeface="+mn-lt"/>
              </a:rPr>
              <a:t>Cycle time: 495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/>
          <a:srcRect l="16667" t="57037" r="58333" b="9630"/>
          <a:stretch>
            <a:fillRect/>
          </a:stretch>
        </p:blipFill>
        <p:spPr bwMode="auto">
          <a:xfrm>
            <a:off x="3276600" y="4933950"/>
            <a:ext cx="2463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943600" y="20574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cards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 team of 5: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Designer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Developers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Tester</a:t>
            </a: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lang="en-IN" dirty="0" smtClean="0">
                <a:latin typeface="+mn-lt"/>
              </a:rPr>
              <a:t>Plus, Designers can do Development...</a:t>
            </a: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Cycle time: 459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 cstate="print"/>
          <a:srcRect l="16667" t="57407" r="58333" b="9259"/>
          <a:stretch>
            <a:fillRect/>
          </a:stretch>
        </p:blipFill>
        <p:spPr bwMode="auto">
          <a:xfrm>
            <a:off x="6019800" y="49530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Make prediction with confidence!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AF49-5DAA-471D-B216-F217C8A02CDD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Extend the algorithm to do multiple runs</a:t>
            </a:r>
          </a:p>
          <a:p>
            <a:pPr lvl="1"/>
            <a:r>
              <a:rPr lang="en-IN" dirty="0" smtClean="0"/>
              <a:t>Eliminates anomalies from a single run</a:t>
            </a:r>
          </a:p>
          <a:p>
            <a:pPr lvl="1"/>
            <a:r>
              <a:rPr lang="en-IN" dirty="0" smtClean="0"/>
              <a:t>Gives you a 95% confidence number over a large number of runs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Product demo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you...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falls in 2 buckets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Production Support or Maintenance project</a:t>
            </a:r>
          </a:p>
          <a:p>
            <a:pPr lvl="1"/>
            <a:r>
              <a:rPr lang="en-IN" dirty="0" smtClean="0"/>
              <a:t>Pipeline changes frequently</a:t>
            </a:r>
          </a:p>
          <a:p>
            <a:pPr lvl="1"/>
            <a:r>
              <a:rPr lang="en-IN" dirty="0" smtClean="0"/>
              <a:t>Prioritization changes frequently</a:t>
            </a:r>
          </a:p>
          <a:p>
            <a:r>
              <a:rPr lang="en-IN" dirty="0" smtClean="0"/>
              <a:t>Release planning is done in the following few ways:</a:t>
            </a:r>
          </a:p>
          <a:p>
            <a:pPr lvl="1"/>
            <a:r>
              <a:rPr lang="en-IN" dirty="0" smtClean="0"/>
              <a:t>Either a defined frequency</a:t>
            </a:r>
          </a:p>
          <a:p>
            <a:pPr lvl="1"/>
            <a:r>
              <a:rPr lang="en-IN" dirty="0" smtClean="0"/>
              <a:t>Around some important functionality</a:t>
            </a:r>
          </a:p>
          <a:p>
            <a:r>
              <a:rPr lang="en-IN" dirty="0" smtClean="0"/>
              <a:t>Estimation limited to primarily “key” work items</a:t>
            </a:r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Discretionary or Value Enhancing</a:t>
            </a:r>
          </a:p>
          <a:p>
            <a:r>
              <a:rPr lang="en-IN" dirty="0" smtClean="0"/>
              <a:t>Traditionally, waterfall based</a:t>
            </a:r>
          </a:p>
          <a:p>
            <a:pPr lvl="1"/>
            <a:r>
              <a:rPr lang="en-IN" dirty="0" smtClean="0"/>
              <a:t>“MS Project” like scheduling</a:t>
            </a:r>
          </a:p>
          <a:p>
            <a:pPr lvl="2"/>
            <a:r>
              <a:rPr lang="en-IN" dirty="0" smtClean="0"/>
              <a:t>WBS is made</a:t>
            </a:r>
          </a:p>
          <a:p>
            <a:pPr lvl="2"/>
            <a:r>
              <a:rPr lang="en-IN" dirty="0" smtClean="0"/>
              <a:t>Estimate is made</a:t>
            </a:r>
          </a:p>
          <a:p>
            <a:pPr lvl="2"/>
            <a:r>
              <a:rPr lang="en-IN" dirty="0" smtClean="0"/>
              <a:t>Dependencies are defined</a:t>
            </a:r>
          </a:p>
          <a:p>
            <a:pPr lvl="2"/>
            <a:r>
              <a:rPr lang="en-IN" dirty="0" smtClean="0"/>
              <a:t>As project progresses, MSP keep computing a scheduled date</a:t>
            </a:r>
          </a:p>
          <a:p>
            <a:r>
              <a:rPr lang="en-IN" dirty="0" smtClean="0"/>
              <a:t>Increasingly Agile based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Keep the lights on...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0334D31-40FB-4EB7-956A-327A8354A771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Sudipta Lahiri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Forecasting...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Quite non-committal</a:t>
            </a:r>
          </a:p>
          <a:p>
            <a:r>
              <a:rPr lang="en-IN" dirty="0" smtClean="0"/>
              <a:t>Whatever can be “fitted” in the given timeline, goes in the release</a:t>
            </a:r>
          </a:p>
          <a:p>
            <a:r>
              <a:rPr lang="en-IN" dirty="0" smtClean="0"/>
              <a:t>Trust deficit between business and IT or customer and vendor</a:t>
            </a:r>
          </a:p>
          <a:p>
            <a:pPr lvl="1"/>
            <a:r>
              <a:rPr lang="en-IN" dirty="0" smtClean="0"/>
              <a:t>Business/customer always feels that work items are over estimated</a:t>
            </a:r>
          </a:p>
          <a:p>
            <a:pPr lvl="2"/>
            <a:r>
              <a:rPr lang="en-IN" dirty="0" smtClean="0"/>
              <a:t>Extremely difficult to justify every incremental</a:t>
            </a:r>
          </a:p>
          <a:p>
            <a:pPr lvl="1"/>
            <a:r>
              <a:rPr lang="en-IN" dirty="0" smtClean="0"/>
              <a:t>Delivery always feels that customer/business does not appreciate the details</a:t>
            </a:r>
          </a:p>
          <a:p>
            <a:r>
              <a:rPr lang="en-IN" dirty="0" smtClean="0"/>
              <a:t>Estimation basis is past time sheet data</a:t>
            </a:r>
          </a:p>
          <a:p>
            <a:pPr lvl="1"/>
            <a:r>
              <a:rPr lang="en-IN" dirty="0" smtClean="0"/>
              <a:t>This too is error prone and massaged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Scheduling done with critical path tracking</a:t>
            </a:r>
          </a:p>
          <a:p>
            <a:pPr lvl="1"/>
            <a:r>
              <a:rPr lang="en-IN" dirty="0" smtClean="0"/>
              <a:t>Two key issues:</a:t>
            </a:r>
          </a:p>
          <a:p>
            <a:pPr lvl="2"/>
            <a:r>
              <a:rPr lang="en-IN" dirty="0" smtClean="0"/>
              <a:t>Scheduling is very deterministic</a:t>
            </a:r>
          </a:p>
          <a:p>
            <a:pPr lvl="3"/>
            <a:r>
              <a:rPr lang="en-IN" dirty="0" smtClean="0"/>
              <a:t>Though, it is completely based on “estimates”</a:t>
            </a:r>
          </a:p>
          <a:p>
            <a:pPr lvl="2"/>
            <a:r>
              <a:rPr lang="en-IN" dirty="0" smtClean="0"/>
              <a:t>Trust deficit and issues with estimation continue</a:t>
            </a:r>
          </a:p>
          <a:p>
            <a:r>
              <a:rPr lang="en-IN" dirty="0" smtClean="0"/>
              <a:t>With this background, there is an inherent contradiction between the estimate and the forecast</a:t>
            </a:r>
          </a:p>
          <a:p>
            <a:r>
              <a:rPr lang="en-IN" dirty="0" smtClean="0"/>
              <a:t>Further, as work progresses and projects start slipping, focus is around controlling critical path</a:t>
            </a:r>
          </a:p>
          <a:p>
            <a:pPr lvl="1"/>
            <a:r>
              <a:rPr lang="en-IN" dirty="0" smtClean="0"/>
              <a:t>Limited ability to do scenario based planning</a:t>
            </a:r>
          </a:p>
          <a:p>
            <a:pPr lvl="2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Keep the lights on...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EFBAFD-D153-4634-B580-498721286ADA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Sudipta Lahiri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quick Kanban primer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845050" y="3007296"/>
            <a:ext cx="3886200" cy="173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Visualize the Work</a:t>
            </a:r>
          </a:p>
          <a:p>
            <a:pPr lvl="1"/>
            <a:r>
              <a:rPr lang="en-US" sz="2000" dirty="0" smtClean="0"/>
              <a:t>Map your value stream</a:t>
            </a:r>
          </a:p>
          <a:p>
            <a:r>
              <a:rPr lang="en-US" sz="2400" dirty="0" smtClean="0"/>
              <a:t>Limit Work in Process (WIP)</a:t>
            </a:r>
          </a:p>
          <a:p>
            <a:r>
              <a:rPr lang="en-US" sz="2400" dirty="0" smtClean="0"/>
              <a:t>Manage Flow; Establish a Cadence</a:t>
            </a:r>
          </a:p>
          <a:p>
            <a:pPr lvl="1"/>
            <a:r>
              <a:rPr lang="en-US" sz="2000" dirty="0" smtClean="0"/>
              <a:t>Remove bottlenecks and improve the flow</a:t>
            </a:r>
          </a:p>
          <a:p>
            <a:pPr lvl="1"/>
            <a:r>
              <a:rPr lang="en-US" sz="2000" dirty="0" smtClean="0"/>
              <a:t>Increase throughput</a:t>
            </a:r>
          </a:p>
          <a:p>
            <a:r>
              <a:rPr lang="en-US" sz="2400" dirty="0" smtClean="0"/>
              <a:t>Make Process Policies Explicit</a:t>
            </a:r>
          </a:p>
          <a:p>
            <a:pPr lvl="1">
              <a:buNone/>
            </a:pPr>
            <a:r>
              <a:rPr lang="en-US" sz="2100" dirty="0" smtClean="0"/>
              <a:t>-------------------------------------</a:t>
            </a:r>
          </a:p>
          <a:p>
            <a:r>
              <a:rPr lang="en-US" sz="2400" dirty="0" smtClean="0"/>
              <a:t>Implement Feedback Loops</a:t>
            </a:r>
          </a:p>
          <a:p>
            <a:r>
              <a:rPr lang="en-US" sz="2400" dirty="0" smtClean="0"/>
              <a:t>Improve Collaboratively, Evolve Experimentally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So, how does Kanban help?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Flowing of cards is at the heart of a Kanban system</a:t>
            </a:r>
          </a:p>
          <a:p>
            <a:r>
              <a:rPr lang="en-IN" dirty="0" smtClean="0"/>
              <a:t>As cards flow,  system tracks:</a:t>
            </a:r>
          </a:p>
          <a:p>
            <a:pPr lvl="1"/>
            <a:r>
              <a:rPr lang="en-IN" dirty="0" smtClean="0"/>
              <a:t>How much each card of different type, of each size, spends on each stage of the value stream</a:t>
            </a:r>
          </a:p>
          <a:p>
            <a:pPr lvl="2"/>
            <a:r>
              <a:rPr lang="en-IN" dirty="0" smtClean="0"/>
              <a:t>Sizing is based on a approx T shirt sizing</a:t>
            </a:r>
          </a:p>
          <a:p>
            <a:pPr lvl="2"/>
            <a:r>
              <a:rPr lang="en-IN" dirty="0" smtClean="0"/>
              <a:t>Wait time and blocked time can be excluded by the system</a:t>
            </a:r>
          </a:p>
          <a:p>
            <a:r>
              <a:rPr lang="en-IN" dirty="0" smtClean="0"/>
              <a:t>Focus on low WIP limits discourages people from multitasking</a:t>
            </a:r>
          </a:p>
          <a:p>
            <a:pPr lvl="1"/>
            <a:r>
              <a:rPr lang="en-IN" dirty="0" smtClean="0"/>
              <a:t>“Stop starting; start finishing”</a:t>
            </a:r>
          </a:p>
          <a:p>
            <a:pPr lvl="1"/>
            <a:r>
              <a:rPr lang="en-IN" dirty="0" smtClean="0"/>
              <a:t>Result: calendar time = approx. actual effort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 from a Kanban system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Cycle Time = WIP/Throughput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For a given inventory of work, Cycle Time and Throughput are inversely proportional</a:t>
            </a:r>
          </a:p>
          <a:p>
            <a:pPr lvl="1"/>
            <a:r>
              <a:rPr lang="en-IN" dirty="0" smtClean="0"/>
              <a:t>Will be used interchangeably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9A2997-08AD-47F1-8426-DED4FA7FC37B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  <p:pic>
        <p:nvPicPr>
          <p:cNvPr id="11" name="Content Placeholder 10" descr="cumulative-flow-diagram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437109"/>
            <a:ext cx="3886200" cy="2875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Product demo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Predicting with CFD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48F29-578D-486E-99CA-C2CA0EBE501F}" type="datetime1">
              <a:rPr lang="en-US" smtClean="0"/>
              <a:pPr>
                <a:defRPr/>
              </a:pPr>
              <a:t>3/7/2013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F13A9B4-4765-4977-AC1F-D894A1BD12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Question remains....</a:t>
            </a:r>
            <a:endParaRPr lang="en-IN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81C-2236-4A52-8DBA-A36EDDB07A27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Sudipta Lahiri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know what we need to do...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But how we go about doing it?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Introducing “Simulation with Swift-Kanban”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with Swift-Kanban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Basis: </a:t>
            </a:r>
          </a:p>
          <a:p>
            <a:pPr lvl="1"/>
            <a:r>
              <a:rPr lang="en-IN" dirty="0" smtClean="0">
                <a:hlinkClick r:id="rId3"/>
              </a:rPr>
              <a:t>Estimates are not accurate</a:t>
            </a:r>
            <a:endParaRPr lang="en-IN" dirty="0" smtClean="0"/>
          </a:p>
          <a:p>
            <a:pPr lvl="1"/>
            <a:r>
              <a:rPr lang="en-IN" dirty="0" smtClean="0"/>
              <a:t>Even an accurate estimate fail for multiple reasons!</a:t>
            </a:r>
          </a:p>
          <a:p>
            <a:pPr lvl="1"/>
            <a:r>
              <a:rPr lang="en-IN" dirty="0" smtClean="0"/>
              <a:t>But...</a:t>
            </a:r>
          </a:p>
          <a:p>
            <a:pPr lvl="2"/>
            <a:r>
              <a:rPr lang="en-IN" dirty="0" smtClean="0"/>
              <a:t>We know that variation in effort takes a distribution pattern</a:t>
            </a:r>
          </a:p>
          <a:p>
            <a:r>
              <a:rPr lang="en-IN" dirty="0" smtClean="0"/>
              <a:t>Next:</a:t>
            </a:r>
          </a:p>
          <a:p>
            <a:pPr lvl="1"/>
            <a:r>
              <a:rPr lang="en-IN" dirty="0" smtClean="0"/>
              <a:t>We derive base data for the simulation from “actual” data</a:t>
            </a:r>
          </a:p>
          <a:p>
            <a:pPr lvl="2"/>
            <a:r>
              <a:rPr lang="en-IN" dirty="0" smtClean="0"/>
              <a:t>Not by estimates</a:t>
            </a:r>
          </a:p>
          <a:p>
            <a:pPr lvl="2"/>
            <a:r>
              <a:rPr lang="en-IN" dirty="0" smtClean="0"/>
              <a:t>Actual data based on progress of work on the board</a:t>
            </a:r>
          </a:p>
          <a:p>
            <a:pPr lvl="3"/>
            <a:r>
              <a:rPr lang="en-IN" dirty="0" smtClean="0"/>
              <a:t>Accuracy driven by the rigor of Stand-up call</a:t>
            </a:r>
          </a:p>
          <a:p>
            <a:pPr lvl="2"/>
            <a:r>
              <a:rPr lang="en-IN" dirty="0" smtClean="0"/>
              <a:t>Team/work profile</a:t>
            </a:r>
          </a:p>
          <a:p>
            <a:pPr lvl="1"/>
            <a:r>
              <a:rPr lang="en-IN" dirty="0" smtClean="0"/>
              <a:t>We do make some assumptions...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Result:</a:t>
            </a:r>
          </a:p>
          <a:p>
            <a:pPr lvl="1"/>
            <a:r>
              <a:rPr lang="en-IN" dirty="0" smtClean="0"/>
              <a:t>Simulation helps you to evaluate different options that impact your throughput/cycle time</a:t>
            </a:r>
          </a:p>
          <a:p>
            <a:pPr lvl="2"/>
            <a:r>
              <a:rPr lang="en-IN" dirty="0" smtClean="0"/>
              <a:t>You can change your team profile and see the impact</a:t>
            </a:r>
          </a:p>
          <a:p>
            <a:pPr lvl="2"/>
            <a:r>
              <a:rPr lang="en-IN" dirty="0" smtClean="0"/>
              <a:t>You can change your working model and see the impact</a:t>
            </a:r>
          </a:p>
          <a:p>
            <a:pPr lvl="1"/>
            <a:r>
              <a:rPr lang="en-IN" dirty="0" smtClean="0"/>
              <a:t>Gives you more concrete information “behind” your decision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332</TotalTime>
  <Words>837</Words>
  <Application>Microsoft Office PowerPoint</Application>
  <PresentationFormat>On-screen Show (4:3)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Median</vt:lpstr>
      <vt:lpstr>Improving Predictability using Kanban</vt:lpstr>
      <vt:lpstr>Work falls in 2 buckets</vt:lpstr>
      <vt:lpstr>Forecasting...</vt:lpstr>
      <vt:lpstr>A quick Kanban primer</vt:lpstr>
      <vt:lpstr>So, how does Kanban help?</vt:lpstr>
      <vt:lpstr>Metrics from a Kanban system</vt:lpstr>
      <vt:lpstr>Predicting with CFD</vt:lpstr>
      <vt:lpstr>Question remains....</vt:lpstr>
      <vt:lpstr>Simulation with Swift-Kanban</vt:lpstr>
      <vt:lpstr>Lets do some “what-if” analysis...</vt:lpstr>
      <vt:lpstr>In summary...</vt:lpstr>
      <vt:lpstr>Make prediction with confidence!</vt:lpstr>
      <vt:lpstr>Thank you...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Sudipta</dc:creator>
  <cp:lastModifiedBy>Ravish Patel</cp:lastModifiedBy>
  <cp:revision>13</cp:revision>
  <dcterms:created xsi:type="dcterms:W3CDTF">2013-03-04T04:02:00Z</dcterms:created>
  <dcterms:modified xsi:type="dcterms:W3CDTF">2013-03-07T10:33:16Z</dcterms:modified>
</cp:coreProperties>
</file>