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90" r:id="rId3"/>
    <p:sldId id="391" r:id="rId4"/>
    <p:sldId id="392" r:id="rId5"/>
    <p:sldId id="393" r:id="rId6"/>
    <p:sldId id="394" r:id="rId7"/>
    <p:sldId id="395" r:id="rId8"/>
    <p:sldId id="396" r:id="rId9"/>
    <p:sldId id="421" r:id="rId10"/>
    <p:sldId id="397" r:id="rId11"/>
    <p:sldId id="422" r:id="rId12"/>
    <p:sldId id="398" r:id="rId13"/>
    <p:sldId id="399" r:id="rId14"/>
    <p:sldId id="400" r:id="rId15"/>
    <p:sldId id="401" r:id="rId16"/>
    <p:sldId id="411" r:id="rId18"/>
    <p:sldId id="402" r:id="rId19"/>
    <p:sldId id="403" r:id="rId20"/>
    <p:sldId id="404" r:id="rId21"/>
    <p:sldId id="405" r:id="rId22"/>
    <p:sldId id="423" r:id="rId23"/>
    <p:sldId id="424" r:id="rId24"/>
    <p:sldId id="425" r:id="rId25"/>
    <p:sldId id="426" r:id="rId26"/>
    <p:sldId id="406" r:id="rId27"/>
    <p:sldId id="407" r:id="rId28"/>
    <p:sldId id="408" r:id="rId29"/>
    <p:sldId id="409" r:id="rId30"/>
    <p:sldId id="410" r:id="rId31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78" d="100"/>
          <a:sy n="78" d="100"/>
        </p:scale>
        <p:origin x="-17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D05E-A5C5-4A91-91C9-61B78AE89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D7FE-EDC7-4A2E-8A34-CCE4192980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D7FE-EDC7-4A2E-8A34-CCE419298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AD2CF-FD3C-4244-925B-056C80BB77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F1E5F-EE29-4FCA-AA50-5AE8A825EF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53624-AF9E-4277-B472-89D0CAB52E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7611B-B6B0-4038-ACF5-F39378FAC7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2BE92-56D5-45D7-BBA5-BC0E2CD721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57A91-5F20-49C3-8065-E649CCBFAA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8363-0627-452C-A3A7-A1C834F7CC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74B21-8845-4A2C-949C-0AC4BE39A8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F6AA0-513F-47D3-9317-5F0401C14F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DD765-4552-4F3E-9AB3-B34DC9CD2D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4F50-07C4-46B5-ADB4-9B2E380BE6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>
              <a:defRPr/>
            </a:pPr>
            <a:fld id="{3A3AF673-7905-47A7-91F3-3807C2C06EDE}" type="slidenum">
              <a:rPr lang="en-US" altLang="zh-CN"/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2" name="Picture 8" descr="BJ124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403350" y="36513"/>
            <a:ext cx="5616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三峡大学：人工智能技术</a:t>
            </a:r>
            <a:r>
              <a:rPr lang="en-US" altLang="zh-CN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0508120014X</a:t>
            </a:r>
            <a:endParaRPr lang="zh-CN" altLang="en-US" b="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smtClean="0"/>
              <a:t>讲：</a:t>
            </a:r>
            <a:r>
              <a:rPr lang="zh-CN" altLang="en-US"/>
              <a:t>贝叶</a:t>
            </a:r>
            <a:r>
              <a:rPr lang="zh-CN" altLang="en-US" smtClean="0"/>
              <a:t>斯网络</a:t>
            </a:r>
            <a:endParaRPr lang="zh-CN" altLang="en-US" dirty="0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827088" y="3886200"/>
            <a:ext cx="7777162" cy="550863"/>
          </a:xfrm>
        </p:spPr>
        <p:txBody>
          <a:bodyPr/>
          <a:lstStyle/>
          <a:p>
            <a:r>
              <a:rPr lang="en-US" altLang="zh-CN" sz="2000" dirty="0" smtClean="0"/>
              <a:t>Russel &amp; </a:t>
            </a:r>
            <a:r>
              <a:rPr lang="en-US" altLang="zh-CN" sz="2000" dirty="0" err="1" smtClean="0"/>
              <a:t>Morvig</a:t>
            </a:r>
            <a:r>
              <a:rPr lang="en-US" altLang="zh-CN" sz="2000" dirty="0" smtClean="0"/>
              <a:t>: 《</a:t>
            </a:r>
            <a:r>
              <a:rPr lang="zh-CN" altLang="en-US" sz="2000" dirty="0" smtClean="0"/>
              <a:t>人工智能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一种现代方法（第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版）</a:t>
            </a:r>
            <a:r>
              <a:rPr lang="en-US" altLang="zh-CN" sz="2000" dirty="0" smtClean="0"/>
              <a:t>》P404-450</a:t>
            </a:r>
            <a:endParaRPr lang="zh-CN" altLang="en-US" sz="2000" dirty="0" smtClean="0"/>
          </a:p>
        </p:txBody>
      </p:sp>
      <p:sp>
        <p:nvSpPr>
          <p:cNvPr id="4" name="副标题 2"/>
          <p:cNvSpPr txBox="1"/>
          <p:nvPr/>
        </p:nvSpPr>
        <p:spPr bwMode="auto">
          <a:xfrm>
            <a:off x="979488" y="5013325"/>
            <a:ext cx="77771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000" b="0" kern="0" dirty="0" smtClean="0"/>
              <a:t>徐义春  </a:t>
            </a:r>
            <a:r>
              <a:rPr lang="en-US" altLang="zh-CN" sz="2000" b="0" kern="0" dirty="0" smtClean="0"/>
              <a:t>isxyc@QQ.com</a:t>
            </a:r>
            <a:endParaRPr lang="zh-CN" altLang="en-US" sz="2000" b="0" kern="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怪兽世界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372200" y="908720"/>
          <a:ext cx="1656184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B</a:t>
                      </a:r>
                      <a:endParaRPr lang="en-US" altLang="zh-CN" sz="1050" dirty="0" smtClean="0"/>
                    </a:p>
                    <a:p>
                      <a:r>
                        <a:rPr lang="en-US" altLang="zh-CN" sz="1050" dirty="0" smtClean="0"/>
                        <a:t>OK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?</a:t>
                      </a:r>
                      <a:endParaRPr lang="zh-CN" altLang="en-US" sz="105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050" dirty="0" smtClean="0"/>
                    </a:p>
                    <a:p>
                      <a:r>
                        <a:rPr lang="en-US" altLang="zh-CN" sz="1050" dirty="0" smtClean="0"/>
                        <a:t>OK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B</a:t>
                      </a:r>
                      <a:endParaRPr lang="en-US" altLang="zh-CN" sz="1050" dirty="0" smtClean="0"/>
                    </a:p>
                    <a:p>
                      <a:r>
                        <a:rPr lang="en-US" altLang="zh-CN" sz="1050" dirty="0" smtClean="0"/>
                        <a:t>OK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639" y="2637294"/>
                <a:ext cx="8943340" cy="4098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dirty="0" smtClean="0"/>
                  <a:t> b=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</m:oMath>
                </a14:m>
                <a:r>
                  <a:rPr lang="en-US" altLang="zh-CN" b="0" dirty="0" smtClean="0"/>
                  <a:t>B(1,1) ∧B(1,2)</a:t>
                </a: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∧B(2,1)                  B:</a:t>
                </a:r>
                <a:r>
                  <a:rPr lang="zh-CN" altLang="en-US" b="0" dirty="0" smtClean="0"/>
                  <a:t>格子感觉微风</a:t>
                </a:r>
                <a:endParaRPr lang="en-US" altLang="zh-CN" b="0" dirty="0" smtClean="0"/>
              </a:p>
              <a:p>
                <a:pPr algn="l"/>
                <a:r>
                  <a:rPr lang="en-US" altLang="zh-CN" b="0" dirty="0" smtClean="0"/>
                  <a:t>Known=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</m:oMath>
                </a14:m>
                <a:r>
                  <a:rPr lang="en-US" altLang="zh-CN" b="0" dirty="0" smtClean="0"/>
                  <a:t>x(1,1)</a:t>
                </a:r>
                <a:r>
                  <a:rPr lang="en-US" altLang="zh-CN" b="0" dirty="0"/>
                  <a:t>∧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x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dirty="0">
                        <a:latin typeface="Cambria Math" panose="02040503050406030204" charset="0"/>
                      </a:rPr>
                      <m:t>∧</m:t>
                    </m:r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        x: </a:t>
                </a:r>
                <a:r>
                  <a:rPr lang="zh-CN" altLang="en-US" b="0" dirty="0" smtClean="0"/>
                  <a:t>格子有陷阱</a:t>
                </a:r>
                <a:endParaRPr lang="zh-CN" altLang="en-US" b="0" dirty="0" smtClean="0"/>
              </a:p>
              <a:p>
                <a:pPr algn="l"/>
                <a:r>
                  <a:rPr lang="en-US" altLang="zh-CN" b="0" dirty="0" smtClean="0"/>
                  <a:t>P(x(1,3)|</a:t>
                </a:r>
                <a:r>
                  <a:rPr lang="en-US" altLang="zh-CN" b="0" dirty="0" err="1" smtClean="0"/>
                  <a:t>b,know</a:t>
                </a:r>
                <a:r>
                  <a:rPr lang="en-US" altLang="zh-CN" b="0" dirty="0" smtClean="0"/>
                  <a:t>)=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𝑒𝑙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2000" b="0" i="1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𝑏𝑙</m:t>
                            </m:r>
                            <m:r>
                              <m:rPr>
                                <m:brk m:alnAt="7"/>
                              </m:rPr>
                              <a:rPr lang="en-US" altLang="zh-CN" sz="2000" b="0" i="1">
                                <a:latin typeface="Cambria Math" panose="02040503050406030204"/>
                              </a:rPr>
                              <m:t>𝑢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𝑝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𝑏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|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𝑘𝑛𝑜𝑤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𝑦𝑒𝑙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3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)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000" b="0" i="1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𝑏𝑙𝑢𝑒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)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b="0" dirty="0">
                            <a:latin typeface="Cambria Math" panose="02040503050406030204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2000" b="0" dirty="0">
                  <a:latin typeface="Cambria Math" panose="02040503050406030204" charset="0"/>
                </a:endParaRPr>
              </a:p>
              <a:p>
                <a:pPr algn="l"/>
                <a:r>
                  <a:rPr lang="en-US" altLang="zh-CN" sz="2000" b="0" dirty="0">
                    <a:latin typeface="Cambria Math" panose="02040503050406030204" charset="0"/>
                  </a:rPr>
                  <a:t>       </a:t>
                </a:r>
                <a:r>
                  <a:rPr lang="en-US" altLang="zh-CN" sz="2000" b="0" dirty="0" smtClean="0">
                    <a:sym typeface="+mn-ea"/>
                  </a:rPr>
                  <a:t>-</a:t>
                </a:r>
                <a:r>
                  <a:rPr lang="zh-CN" altLang="en-US" sz="2000" b="0" dirty="0" smtClean="0">
                    <a:sym typeface="+mn-ea"/>
                  </a:rPr>
                  <a:t>提出</a:t>
                </a:r>
                <a:r>
                  <a:rPr lang="en-US" altLang="zh-CN" sz="2000" b="0" dirty="0" smtClean="0">
                    <a:sym typeface="+mn-ea"/>
                  </a:rPr>
                  <a:t>blue</a:t>
                </a:r>
                <a:r>
                  <a:rPr lang="zh-CN" altLang="en-US" sz="2000" b="0" dirty="0" smtClean="0">
                    <a:sym typeface="+mn-ea"/>
                  </a:rPr>
                  <a:t>求和中相同部分</a:t>
                </a:r>
                <a:endParaRPr lang="en-US" altLang="zh-CN" sz="2000" b="0" dirty="0" smtClean="0"/>
              </a:p>
              <a:p>
                <a:pPr algn="l"/>
                <a:r>
                  <a:rPr lang="en-US" altLang="zh-CN" sz="2000" b="0" dirty="0" smtClean="0"/>
                  <a:t>      =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𝑒𝑙</m:t>
                        </m:r>
                      </m:sub>
                      <m:sup/>
                      <m:e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𝑏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|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2000" b="0" i="1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𝑏𝑙</m:t>
                            </m:r>
                            <m:r>
                              <m:rPr>
                                <m:brk m:alnAt="7"/>
                              </m:rPr>
                              <a:rPr lang="en-US" altLang="zh-CN" sz="2000" b="0" i="1">
                                <a:latin typeface="Cambria Math" panose="02040503050406030204"/>
                              </a:rPr>
                              <m:t>𝑢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𝑝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𝑘𝑛𝑜𝑤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𝑦𝑒𝑙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𝑏𝑙𝑢𝑒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3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sz="2000" b="0" i="1">
                        <a:latin typeface="Cambria Math" panose="02040503050406030204"/>
                      </a:rPr>
                      <m:t>)</m:t>
                    </m:r>
                  </m:oMath>
                </a14:m>
                <a:endParaRPr lang="en-US" altLang="zh-CN" sz="2000" b="0" i="1">
                  <a:latin typeface="Cambria Math" panose="02040503050406030204"/>
                </a:endParaRPr>
              </a:p>
              <a:p>
                <a:pPr algn="l"/>
                <a:r>
                  <a:rPr lang="en-US" altLang="zh-CN" sz="2000" b="0" dirty="0" smtClean="0"/>
                  <a:t>     -</a:t>
                </a:r>
                <a:r>
                  <a:rPr lang="zh-CN" altLang="en-US" sz="2000" b="0" dirty="0" smtClean="0"/>
                  <a:t>边缘概率</a:t>
                </a:r>
                <a:r>
                  <a:rPr lang="zh-CN" altLang="en-US" sz="2000" b="0" dirty="0" smtClean="0"/>
                  <a:t>计算，隐去</a:t>
                </a:r>
                <a:r>
                  <a:rPr lang="en-US" altLang="zh-CN" sz="2000" b="0" dirty="0" smtClean="0"/>
                  <a:t>blue</a:t>
                </a:r>
                <a:endParaRPr lang="en-US" altLang="zh-CN" sz="2000" b="0" dirty="0" smtClean="0"/>
              </a:p>
              <a:p>
                <a:pPr algn="l"/>
                <a:r>
                  <a:rPr lang="en-US" altLang="zh-CN" sz="2000" b="0" dirty="0" smtClean="0"/>
                  <a:t>     =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𝑒𝑙</m:t>
                        </m:r>
                      </m:sub>
                      <m:sup/>
                      <m:e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𝑏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|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b="0" i="1">
                  <a:latin typeface="Cambria Math" panose="02040503050406030204"/>
                </a:endParaRPr>
              </a:p>
              <a:p>
                <a:pPr algn="l"/>
                <a:r>
                  <a:rPr lang="en-US" altLang="zh-CN" sz="2000" b="0" i="1">
                    <a:latin typeface="Cambria Math" panose="02040503050406030204"/>
                  </a:rPr>
                  <a:t>      - </a:t>
                </a:r>
                <a:r>
                  <a:rPr lang="zh-CN" altLang="en-US" sz="2000" b="0" i="1">
                    <a:latin typeface="Cambria Math" panose="02040503050406030204"/>
                  </a:rPr>
                  <a:t>后面是独立的，</a:t>
                </a:r>
                <a:r>
                  <a:rPr lang="en-US" altLang="zh-CN" sz="2000" b="0" i="1">
                    <a:latin typeface="Cambria Math" panose="02040503050406030204"/>
                  </a:rPr>
                  <a:t>=p(know)*P(yel)*P(x(1,3))</a:t>
                </a:r>
                <a:endParaRPr lang="en-US" altLang="zh-CN" sz="2000" b="0" dirty="0" smtClean="0"/>
              </a:p>
              <a:p>
                <a:pPr algn="l"/>
                <a:r>
                  <a:rPr lang="en-US" altLang="zh-CN" sz="2000" b="0" dirty="0" smtClean="0"/>
                  <a:t>      =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′</m:t>
                    </m:r>
                    <m:r>
                      <a:rPr lang="en-US" altLang="zh-CN" sz="2000" b="0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𝑒𝑙</m:t>
                        </m:r>
                      </m:sub>
                      <m:sup/>
                      <m:e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𝑏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|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/>
                              </a:rPr>
                              <m:t>𝑦𝑒𝑙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b="0" i="1" smtClean="0">
                  <a:latin typeface="Cambria Math" panose="02040503050406030204"/>
                </a:endParaRPr>
              </a:p>
              <a:p>
                <a:pPr algn="l"/>
                <a:r>
                  <a:rPr lang="en-US" altLang="zh-CN" sz="2000" b="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8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</m:e>
                        </m:d>
                        <m:r>
                          <a:rPr lang="zh-CN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，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8</m:t>
                        </m:r>
                        <m:r>
                          <a:rPr lang="zh-CN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=&lt;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31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69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&gt; </m:t>
                    </m:r>
                  </m:oMath>
                </a14:m>
                <a:endParaRPr lang="en-US" altLang="zh-CN" sz="2000" b="0" dirty="0" smtClean="0"/>
              </a:p>
              <a:p>
                <a:pPr algn="l"/>
                <a:endParaRPr lang="en-US" altLang="zh-CN" sz="2000" b="0" dirty="0"/>
              </a:p>
              <a:p>
                <a:pPr algn="l"/>
                <a:r>
                  <a:rPr lang="en-US" altLang="zh-CN" sz="2000" b="0" dirty="0" smtClean="0"/>
                  <a:t>P(2,2|b,know)=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(0.2, 0.8*0.2*0.2)=&lt;0.86, 0.14&gt;</a:t>
                </a:r>
                <a:endParaRPr lang="zh-CN" altLang="en-US" sz="2000" b="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" y="2637294"/>
                <a:ext cx="8943340" cy="4098925"/>
              </a:xfrm>
              <a:prstGeom prst="rect">
                <a:avLst/>
              </a:prstGeom>
              <a:blipFill rotWithShape="1">
                <a:blip r:embed="rId1"/>
                <a:stretch>
                  <a:fillRect l="-2" t="-3" r="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1682" y="1484729"/>
            <a:ext cx="597666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每个格子有陷阱的概率是</a:t>
            </a:r>
            <a:r>
              <a:rPr lang="en-US" altLang="zh-CN" sz="2000" dirty="0" smtClean="0"/>
              <a:t>0.2</a:t>
            </a:r>
            <a:r>
              <a:rPr lang="zh-CN" altLang="en-US" sz="2000" dirty="0" smtClean="0"/>
              <a:t>， 且相互独立，</a:t>
            </a:r>
            <a:r>
              <a:rPr lang="en-US" altLang="zh-CN" sz="2000" dirty="0" smtClean="0"/>
              <a:t>blue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个蓝色的格子，</a:t>
            </a:r>
            <a:r>
              <a:rPr lang="en-US" altLang="zh-CN" sz="2000" dirty="0" smtClean="0"/>
              <a:t>yellow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个黄色格子，</a:t>
            </a:r>
            <a:r>
              <a:rPr lang="en-US" altLang="zh-CN" sz="2000" dirty="0" smtClean="0"/>
              <a:t> unkown</a:t>
            </a:r>
            <a:r>
              <a:rPr lang="zh-CN" altLang="en-US" sz="2000" dirty="0" smtClean="0"/>
              <a:t>是蓝色和黄色格子的汇总，目前并不</a:t>
            </a:r>
            <a:r>
              <a:rPr lang="zh-CN" altLang="en-US" sz="2000" dirty="0" smtClean="0"/>
              <a:t>了解。</a:t>
            </a:r>
            <a:endParaRPr lang="zh-CN" altLang="en-US" sz="2000" dirty="0" smtClean="0"/>
          </a:p>
        </p:txBody>
      </p:sp>
      <p:sp>
        <p:nvSpPr>
          <p:cNvPr id="6" name="线形标注 2 5"/>
          <p:cNvSpPr/>
          <p:nvPr/>
        </p:nvSpPr>
        <p:spPr>
          <a:xfrm>
            <a:off x="6155690" y="4437380"/>
            <a:ext cx="1330960" cy="11734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28"/>
              <a:gd name="adj6" fmla="val -2221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x(2,2), x(3,1)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-ft: 0.8*0.2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-tt:0.2*0.2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-tf: 0.2*0.8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7682865" y="4725035"/>
            <a:ext cx="1455420" cy="1173480"/>
          </a:xfrm>
          <a:prstGeom prst="borderCallout1">
            <a:avLst>
              <a:gd name="adj1" fmla="val 18750"/>
              <a:gd name="adj2" fmla="val -8333"/>
              <a:gd name="adj3" fmla="val 100595"/>
              <a:gd name="adj4" fmla="val -1591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x(2,2), x(3,1)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-tt:0.2*0.2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-tf: 0.2*0.8</a:t>
            </a:r>
            <a:endParaRPr kumimoji="1" lang="en-US" altLang="zh-CN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每个结点对应一个随机变量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节点指向子结点是一个有向边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每个有向边代表条件概率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child|Parent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995936" y="3933056"/>
            <a:ext cx="1512168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cavity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83768" y="4895712"/>
            <a:ext cx="2088232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toothache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076056" y="4895712"/>
            <a:ext cx="2088232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Catch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 bwMode="auto">
          <a:xfrm flipH="1">
            <a:off x="3851920" y="4670608"/>
            <a:ext cx="365468" cy="225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箭头连接符 9"/>
          <p:cNvCxnSpPr>
            <a:stCxn id="4" idx="5"/>
          </p:cNvCxnSpPr>
          <p:nvPr/>
        </p:nvCxnSpPr>
        <p:spPr bwMode="auto">
          <a:xfrm>
            <a:off x="5286652" y="4670608"/>
            <a:ext cx="221452" cy="342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1" name="椭圆 10"/>
          <p:cNvSpPr/>
          <p:nvPr/>
        </p:nvSpPr>
        <p:spPr bwMode="auto">
          <a:xfrm>
            <a:off x="467544" y="4149080"/>
            <a:ext cx="1872208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weather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6165304"/>
            <a:ext cx="387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Toothache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条件独立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贝叶斯网络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650185" cy="380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443980" y="3789045"/>
            <a:ext cx="2322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条件概率表</a:t>
            </a:r>
            <a:r>
              <a:rPr lang="en-US" altLang="zh-CN"/>
              <a:t>CPT</a:t>
            </a:r>
            <a:endParaRPr lang="en-US" altLang="zh-CN"/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</a:t>
            </a:r>
            <a:r>
              <a:rPr lang="zh-CN" altLang="en-US" dirty="0" smtClean="0"/>
              <a:t>网络的含义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完全联合概率</a:t>
            </a:r>
            <a:r>
              <a:rPr lang="zh-CN" altLang="en-US" dirty="0" smtClean="0"/>
              <a:t>分布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构造网络</a:t>
            </a:r>
            <a:endParaRPr lang="en-US" altLang="zh-CN" dirty="0" smtClean="0"/>
          </a:p>
          <a:p>
            <a:r>
              <a:rPr lang="zh-CN" altLang="en-US" dirty="0" smtClean="0"/>
              <a:t>条件依赖语句的编码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设计推理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513552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完全联合概率分布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4655"/>
            <a:ext cx="7772400" cy="446720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P(x</a:t>
            </a:r>
            <a:r>
              <a:rPr lang="en-US" altLang="zh-CN" baseline="-25000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,x</a:t>
            </a:r>
            <a:r>
              <a:rPr lang="en-US" altLang="zh-CN" baseline="-25000" dirty="0" smtClean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,…,</a:t>
            </a:r>
            <a:r>
              <a:rPr lang="en-US" altLang="zh-CN" dirty="0" err="1" smtClean="0">
                <a:sym typeface="+mn-ea"/>
              </a:rPr>
              <a:t>x</a:t>
            </a:r>
            <a:r>
              <a:rPr lang="en-US" altLang="zh-CN" baseline="-25000" dirty="0" err="1" smtClean="0">
                <a:sym typeface="+mn-ea"/>
              </a:rPr>
              <a:t>n</a:t>
            </a:r>
            <a:r>
              <a:rPr lang="en-US" altLang="zh-CN" dirty="0" smtClean="0">
                <a:sym typeface="+mn-ea"/>
              </a:rPr>
              <a:t>)=</a:t>
            </a:r>
            <a:r>
              <a:rPr lang="el-GR" altLang="zh-CN" dirty="0" smtClean="0">
                <a:sym typeface="+mn-ea"/>
              </a:rPr>
              <a:t>Π</a:t>
            </a:r>
            <a:r>
              <a:rPr lang="en-US" altLang="zh-CN" dirty="0" smtClean="0">
                <a:sym typeface="+mn-ea"/>
              </a:rPr>
              <a:t> P(x</a:t>
            </a:r>
            <a:r>
              <a:rPr lang="en-US" altLang="zh-CN" baseline="-25000" dirty="0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|x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,x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,…x</a:t>
            </a:r>
            <a:r>
              <a:rPr lang="en-US" altLang="zh-CN" baseline="-25000" dirty="0" smtClean="0">
                <a:sym typeface="+mn-ea"/>
              </a:rPr>
              <a:t>i-1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如果满足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|Parents</a:t>
            </a:r>
            <a:r>
              <a:rPr lang="en-US" altLang="zh-CN" dirty="0" smtClean="0"/>
              <a:t>(xi))=P(x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|x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,…x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lvl="2"/>
            <a:r>
              <a:rPr lang="en-US" altLang="zh-CN" dirty="0" smtClean="0">
                <a:sym typeface="+mn-ea"/>
              </a:rPr>
              <a:t>P(x</a:t>
            </a:r>
            <a:r>
              <a:rPr lang="en-US" altLang="zh-CN" baseline="-25000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,x</a:t>
            </a:r>
            <a:r>
              <a:rPr lang="en-US" altLang="zh-CN" baseline="-25000" dirty="0" smtClean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,…,</a:t>
            </a:r>
            <a:r>
              <a:rPr lang="en-US" altLang="zh-CN" dirty="0" err="1" smtClean="0">
                <a:sym typeface="+mn-ea"/>
              </a:rPr>
              <a:t>x</a:t>
            </a:r>
            <a:r>
              <a:rPr lang="en-US" altLang="zh-CN" baseline="-25000" dirty="0" err="1" smtClean="0">
                <a:sym typeface="+mn-ea"/>
              </a:rPr>
              <a:t>n</a:t>
            </a:r>
            <a:r>
              <a:rPr lang="en-US" altLang="zh-CN" dirty="0" smtClean="0">
                <a:sym typeface="+mn-ea"/>
              </a:rPr>
              <a:t>)=</a:t>
            </a:r>
            <a:r>
              <a:rPr lang="el-GR" altLang="zh-CN" dirty="0" smtClean="0">
                <a:sym typeface="+mn-ea"/>
              </a:rPr>
              <a:t>Π</a:t>
            </a:r>
            <a:r>
              <a:rPr lang="en-US" altLang="zh-CN" dirty="0" smtClean="0">
                <a:sym typeface="+mn-ea"/>
              </a:rPr>
              <a:t> P(</a:t>
            </a:r>
            <a:r>
              <a:rPr lang="en-US" altLang="zh-CN" dirty="0" err="1" smtClean="0">
                <a:sym typeface="+mn-ea"/>
              </a:rPr>
              <a:t>x</a:t>
            </a:r>
            <a:r>
              <a:rPr lang="en-US" altLang="zh-CN" baseline="-25000" dirty="0" err="1" smtClean="0">
                <a:sym typeface="+mn-ea"/>
              </a:rPr>
              <a:t>i</a:t>
            </a:r>
            <a:r>
              <a:rPr lang="en-US" altLang="zh-CN" dirty="0" err="1" smtClean="0">
                <a:sym typeface="+mn-ea"/>
              </a:rPr>
              <a:t>|Parents</a:t>
            </a:r>
            <a:r>
              <a:rPr lang="en-US" altLang="zh-CN" dirty="0" smtClean="0">
                <a:sym typeface="+mn-ea"/>
              </a:rPr>
              <a:t>(x</a:t>
            </a:r>
            <a:r>
              <a:rPr lang="en-US" altLang="zh-CN" baseline="-25000" dirty="0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))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717032"/>
            <a:ext cx="4657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完全联合概率分布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US" altLang="zh-CN" dirty="0" smtClean="0"/>
              <a:t>P(x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)=</a:t>
            </a:r>
            <a:r>
              <a:rPr lang="el-GR" altLang="zh-CN" dirty="0" smtClean="0"/>
              <a:t>Π</a:t>
            </a:r>
            <a:r>
              <a:rPr lang="en-US" altLang="zh-CN" dirty="0" smtClean="0"/>
              <a:t> P(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|Parents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r>
              <a:rPr lang="zh-CN" altLang="en-US" dirty="0" smtClean="0"/>
              <a:t>如果满足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|Parents</a:t>
            </a:r>
            <a:r>
              <a:rPr lang="en-US" altLang="zh-CN" dirty="0" smtClean="0"/>
              <a:t>(xi))=P(x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|x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,…x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对结点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Loop  k=1 to n do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,…,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k-1</a:t>
            </a:r>
            <a:r>
              <a:rPr lang="zh-CN" altLang="en-US" dirty="0" smtClean="0"/>
              <a:t>的中选择最小</a:t>
            </a:r>
            <a:r>
              <a:rPr lang="zh-CN" altLang="en-US" dirty="0"/>
              <a:t>父</a:t>
            </a:r>
            <a:r>
              <a:rPr lang="zh-CN" altLang="en-US" dirty="0" smtClean="0"/>
              <a:t>结点集合满足</a:t>
            </a:r>
            <a:r>
              <a:rPr lang="en-US" altLang="zh-CN" dirty="0" smtClean="0"/>
              <a:t>*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每个父节点到</a:t>
            </a:r>
            <a:r>
              <a:rPr lang="en-US" altLang="zh-CN" dirty="0" err="1" smtClean="0"/>
              <a:t>xk</a:t>
            </a:r>
            <a:r>
              <a:rPr lang="zh-CN" altLang="en-US" dirty="0" smtClean="0"/>
              <a:t>插入一条边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做出条件概率表</a:t>
            </a:r>
            <a:r>
              <a:rPr lang="en-US" altLang="zh-CN" dirty="0" smtClean="0"/>
              <a:t>CPT  </a:t>
            </a:r>
            <a:r>
              <a:rPr lang="en-US" altLang="zh-CN" dirty="0"/>
              <a:t>P(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|Parents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zh-CN" altLang="en-US" dirty="0"/>
              <a:t>贝叶</a:t>
            </a:r>
            <a:r>
              <a:rPr lang="zh-CN" altLang="en-US" dirty="0" smtClean="0"/>
              <a:t>斯网络得到一个稀疏网络来表达问题</a:t>
            </a:r>
            <a:endParaRPr lang="en-US" altLang="zh-CN" dirty="0" smtClean="0"/>
          </a:p>
          <a:p>
            <a:r>
              <a:rPr lang="zh-CN" altLang="en-US" dirty="0" smtClean="0"/>
              <a:t>排序如果按因果关系，网络结构会好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贝叶斯网络中的条件独立关系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的父节点，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独立于其他祖先结点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的父节点，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独立于非后代结点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的父结点、子结点、子结点的父结点，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独立于所有其他结点。</a:t>
            </a:r>
            <a:endParaRPr lang="zh-CN" altLang="en-US" dirty="0"/>
          </a:p>
        </p:txBody>
      </p:sp>
      <p:pic>
        <p:nvPicPr>
          <p:cNvPr id="3073" name="Picture 1" descr="C:\Users\Administrator\AppData\Roaming\Tencent\Users\511241308\QQ\WinTemp\RichOle\H8C9QX`3P$E@}XG`W~@GWD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6708279" cy="3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贝叶斯网络中的精确推理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是查询变量，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是证据变量，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是隐藏变量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𝑥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l-GR" altLang="zh-CN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α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𝑒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l-GR" altLang="zh-CN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α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𝑦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b|j,m</a:t>
                </a:r>
                <a:r>
                  <a:rPr lang="en-US" altLang="zh-CN" dirty="0" smtClean="0"/>
                  <a:t>)=</a:t>
                </a:r>
                <a:r>
                  <a:rPr lang="el-GR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α</m:t>
                    </m:r>
                    <m:nary>
                      <m:naryPr>
                        <m:chr m:val="∑"/>
                        <m:supHide m:val="on"/>
                        <m:ctrlPr>
                          <a:rPr lang="el-GR" altLang="zh-CN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l-GR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/>
                  <a:t>           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α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l-GR" altLang="zh-CN" i="1" dirty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𝑃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l-GR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)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B|j,m</a:t>
                </a:r>
                <a:r>
                  <a:rPr lang="en-US" altLang="zh-CN" dirty="0" smtClean="0"/>
                  <a:t>)=(0.284,0.716)</a:t>
                </a:r>
                <a:endParaRPr lang="en-US" altLang="zh-CN" dirty="0" smtClean="0"/>
              </a:p>
              <a:p>
                <a:endParaRPr lang="zh-CN" altLang="en-US" dirty="0"/>
              </a:p>
              <a:p>
                <a:r>
                  <a:rPr lang="zh-CN" altLang="en-US" dirty="0"/>
                  <a:t>算法的时间</a:t>
                </a:r>
                <a:r>
                  <a:rPr lang="zh-CN" altLang="en-US" dirty="0"/>
                  <a:t>复杂性：</a:t>
                </a:r>
                <a:endParaRPr lang="zh-CN" altLang="en-US" dirty="0"/>
              </a:p>
              <a:p>
                <a:r>
                  <a:rPr lang="en-US" altLang="zh-CN" dirty="0"/>
                  <a:t> O(2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)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4171566" cy="28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</a:t>
            </a:r>
            <a:r>
              <a:rPr lang="zh-CN" altLang="en-US" dirty="0" smtClean="0"/>
              <a:t>斯网络推理算法的时间复杂性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对于单连通网络（两个结点之间只有一个路径，如</a:t>
            </a:r>
            <a:r>
              <a:rPr lang="zh-CN" altLang="en-US" dirty="0" smtClean="0"/>
              <a:t>防盗网络），采用</a:t>
            </a:r>
            <a:r>
              <a:rPr lang="zh-CN" altLang="en-US" dirty="0" smtClean="0">
                <a:solidFill>
                  <a:srgbClr val="FF0000"/>
                </a:solidFill>
              </a:rPr>
              <a:t>消去法</a:t>
            </a:r>
            <a:r>
              <a:rPr lang="zh-CN" altLang="en-US" dirty="0" smtClean="0"/>
              <a:t>时间是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r>
              <a:rPr lang="zh-CN" altLang="en-US" dirty="0" smtClean="0"/>
              <a:t>对于多连通网络，是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难的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6924665" cy="299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贝叶斯网络的近似推理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对多连通网络，采用蒙特卡洛算法获得近似解</a:t>
            </a:r>
            <a:endParaRPr lang="en-US" altLang="zh-CN" dirty="0" smtClean="0"/>
          </a:p>
          <a:p>
            <a:r>
              <a:rPr lang="zh-CN" altLang="en-US" dirty="0" smtClean="0"/>
              <a:t>蒙特卡洛算法：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通过采样来表示概率，以及概率运算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概率与概率分布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条件概率的计算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独立性与条件独立性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伪随机数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49140"/>
          </a:xfrm>
        </p:spPr>
        <p:txBody>
          <a:bodyPr/>
          <a:p>
            <a:r>
              <a:rPr lang="zh-CN" altLang="en-US"/>
              <a:t>线性同余发生器，生成均匀分布的随机数</a:t>
            </a:r>
            <a:endParaRPr lang="en-US" altLang="zh-CN"/>
          </a:p>
          <a:p>
            <a:pPr lvl="1"/>
            <a:r>
              <a:rPr lang="en-US" altLang="zh-CN"/>
              <a:t>randm() :           #[0-m]</a:t>
            </a:r>
            <a:endParaRPr lang="en-US" altLang="zh-CN"/>
          </a:p>
          <a:p>
            <a:pPr lvl="1"/>
            <a:r>
              <a:rPr lang="en-US" altLang="zh-CN"/>
              <a:t>     return x</a:t>
            </a:r>
            <a:r>
              <a:rPr lang="en-US" altLang="zh-CN" baseline="-25000"/>
              <a:t>n+1</a:t>
            </a:r>
            <a:r>
              <a:rPr lang="en-US" altLang="zh-CN"/>
              <a:t>=(a.x</a:t>
            </a:r>
            <a:r>
              <a:rPr lang="en-US" altLang="zh-CN" baseline="-25000"/>
              <a:t>n</a:t>
            </a:r>
            <a:r>
              <a:rPr lang="en-US" altLang="zh-CN"/>
              <a:t>+c) mod m</a:t>
            </a:r>
            <a:endParaRPr lang="en-US" altLang="zh-CN"/>
          </a:p>
          <a:p>
            <a:pPr lvl="1"/>
            <a:r>
              <a:rPr lang="en-US" altLang="zh-CN"/>
              <a:t>rand():               #[0,1]</a:t>
            </a:r>
            <a:endParaRPr lang="en-US" altLang="zh-CN"/>
          </a:p>
          <a:p>
            <a:pPr lvl="1"/>
            <a:r>
              <a:rPr lang="en-US" altLang="zh-CN"/>
              <a:t>     return randm()/m</a:t>
            </a:r>
            <a:endParaRPr lang="en-US" altLang="zh-CN"/>
          </a:p>
          <a:p>
            <a:pPr lvl="0"/>
            <a:r>
              <a:rPr lang="en-US" altLang="zh-CN"/>
              <a:t>2</a:t>
            </a:r>
            <a:r>
              <a:rPr lang="zh-CN" altLang="en-US"/>
              <a:t>项分布</a:t>
            </a:r>
            <a:r>
              <a:rPr lang="en-US" altLang="zh-CN"/>
              <a:t> p(a)=x, p(b)=1-x</a:t>
            </a:r>
            <a:endParaRPr lang="zh-CN" altLang="en-US"/>
          </a:p>
          <a:p>
            <a:pPr lvl="1"/>
            <a:r>
              <a:rPr lang="en-US" altLang="zh-CN"/>
              <a:t>  if rand()&lt; x :</a:t>
            </a:r>
            <a:endParaRPr lang="en-US" altLang="zh-CN"/>
          </a:p>
          <a:p>
            <a:pPr lvl="1"/>
            <a:r>
              <a:rPr lang="en-US" altLang="zh-CN"/>
              <a:t>       y=a </a:t>
            </a:r>
            <a:endParaRPr lang="en-US" altLang="zh-CN"/>
          </a:p>
          <a:p>
            <a:pPr lvl="1"/>
            <a:r>
              <a:rPr lang="en-US" altLang="zh-CN"/>
              <a:t> else:</a:t>
            </a:r>
            <a:endParaRPr lang="en-US" altLang="zh-CN"/>
          </a:p>
          <a:p>
            <a:pPr lvl="1"/>
            <a:r>
              <a:rPr lang="en-US" altLang="zh-CN"/>
              <a:t>       y=b    </a:t>
            </a:r>
            <a:endParaRPr lang="en-US" altLang="zh-CN"/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最简单的采样</a:t>
            </a:r>
            <a:r>
              <a:rPr lang="zh-CN" altLang="en-US"/>
              <a:t>计算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/>
                  <a:t>[0-1]</a:t>
                </a:r>
                <a:r>
                  <a:rPr lang="zh-CN" altLang="en-US"/>
                  <a:t>均匀分布的随机变量</a:t>
                </a:r>
                <a:r>
                  <a:rPr lang="en-US" altLang="zh-CN"/>
                  <a:t>x </a:t>
                </a:r>
                <a:r>
                  <a:rPr lang="zh-CN" altLang="en-US"/>
                  <a:t>的期望是</a:t>
                </a:r>
                <a:r>
                  <a:rPr lang="zh-CN" altLang="en-US"/>
                  <a:t>？</a:t>
                </a:r>
                <a:endParaRPr lang="zh-CN" altLang="en-US"/>
              </a:p>
              <a:p>
                <a:pPr lvl="1"/>
                <a:r>
                  <a:rPr lang="en-US" altLang="zh-CN"/>
                  <a:t>   p=1,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𝑟𝑎𝑛𝑑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()</m:t>
                            </m:r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</a:t>
            </a:r>
            <a:r>
              <a:rPr lang="zh-CN" altLang="en-US"/>
              <a:t>圆周率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0" y="1485265"/>
            <a:ext cx="3159760" cy="3159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65225" y="4692650"/>
                <a:ext cx="7106285" cy="948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均匀生成单位正方形中的</a:t>
                </a:r>
                <a:r>
                  <a:rPr lang="en-US" altLang="zh-CN"/>
                  <a:t>n</a:t>
                </a:r>
                <a:r>
                  <a:rPr lang="zh-CN" altLang="en-US"/>
                  <a:t>个点，统计到圆点距离</a:t>
                </a:r>
                <a:r>
                  <a:rPr lang="en-US" altLang="zh-CN"/>
                  <a:t>&lt;1</a:t>
                </a:r>
                <a:endParaRPr lang="en-US" altLang="zh-CN"/>
              </a:p>
              <a:p>
                <a:r>
                  <a:rPr lang="zh-CN" altLang="en-US"/>
                  <a:t>的点的个数</a:t>
                </a:r>
                <a:r>
                  <a:rPr lang="en-US" altLang="zh-CN"/>
                  <a:t>n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,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𝝅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𝟒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25" y="4692650"/>
                <a:ext cx="7106285" cy="948055"/>
              </a:xfrm>
              <a:prstGeom prst="rect">
                <a:avLst/>
              </a:prstGeom>
              <a:blipFill rotWithShape="1">
                <a:blip r:embed="rId3"/>
                <a:stretch>
                  <a:fillRect b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zh-CN" altLang="en-US"/>
              <a:t>积分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557020"/>
            <a:ext cx="7772400" cy="4114800"/>
          </a:xfrm>
        </p:spPr>
        <p:txBody>
          <a:bodyPr/>
          <a:lstStyle/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P(C)=0.5</a:t>
            </a:r>
            <a:r>
              <a:rPr lang="zh-CN" altLang="en-US" sz="2000" dirty="0" smtClean="0"/>
              <a:t>采样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得到</a:t>
            </a:r>
            <a:r>
              <a:rPr lang="en-US" altLang="zh-CN" sz="2000" dirty="0" smtClean="0"/>
              <a:t>cloudy=true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S|true</a:t>
            </a:r>
            <a:r>
              <a:rPr lang="en-US" altLang="zh-CN" sz="2000" dirty="0" smtClean="0"/>
              <a:t>)=&lt;0.1,0.9&gt;</a:t>
            </a:r>
            <a:r>
              <a:rPr lang="zh-CN" altLang="en-US" sz="2000" dirty="0" smtClean="0"/>
              <a:t>采样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得到</a:t>
            </a:r>
            <a:r>
              <a:rPr lang="en-US" altLang="zh-CN" sz="2000" dirty="0" smtClean="0"/>
              <a:t>Sprinkler=false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R|true</a:t>
            </a:r>
            <a:r>
              <a:rPr lang="en-US" altLang="zh-CN" sz="2000" dirty="0" smtClean="0"/>
              <a:t>)=&lt;0.8,0.2&gt;</a:t>
            </a:r>
            <a:r>
              <a:rPr lang="zh-CN" altLang="en-US" sz="2000" dirty="0" smtClean="0"/>
              <a:t>采样，得到</a:t>
            </a:r>
            <a:r>
              <a:rPr lang="en-US" altLang="zh-CN" sz="2000" dirty="0" smtClean="0"/>
              <a:t>Rain=true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WT|f,t</a:t>
            </a:r>
            <a:r>
              <a:rPr lang="en-US" altLang="zh-CN" sz="2000" dirty="0" smtClean="0"/>
              <a:t>)=&lt;0.9,0.1&gt;</a:t>
            </a:r>
            <a:r>
              <a:rPr lang="zh-CN" altLang="en-US" sz="2000" dirty="0" smtClean="0"/>
              <a:t>采样，得到</a:t>
            </a:r>
            <a:r>
              <a:rPr lang="en-US" altLang="zh-CN" sz="2000" dirty="0" err="1" smtClean="0"/>
              <a:t>WetGrass</a:t>
            </a:r>
            <a:r>
              <a:rPr lang="en-US" altLang="zh-CN" sz="2000" dirty="0" smtClean="0"/>
              <a:t>=true</a:t>
            </a:r>
            <a:endParaRPr lang="en-US" altLang="zh-CN" sz="2000" dirty="0" smtClean="0"/>
          </a:p>
          <a:p>
            <a:r>
              <a:rPr lang="zh-CN" altLang="en-US" sz="2000" dirty="0" smtClean="0"/>
              <a:t>以上采样过程为</a:t>
            </a:r>
            <a:r>
              <a:rPr lang="en-US" altLang="zh-CN" sz="2000" dirty="0" smtClean="0"/>
              <a:t>prior-sampling,  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>
                <a:sym typeface="+mn-ea"/>
              </a:rPr>
              <a:t>S</a:t>
            </a:r>
            <a:r>
              <a:rPr lang="en-US" altLang="zh-CN" sz="2000" baseline="-25000" dirty="0" err="1" smtClean="0">
                <a:sym typeface="+mn-ea"/>
              </a:rPr>
              <a:t>ps</a:t>
            </a:r>
            <a:r>
              <a:rPr lang="en-US" altLang="zh-CN" sz="2000" dirty="0" smtClean="0">
                <a:sym typeface="+mn-ea"/>
              </a:rPr>
              <a:t>=</a:t>
            </a:r>
            <a:r>
              <a:rPr lang="el-GR" altLang="zh-CN" sz="2000" dirty="0" smtClean="0">
                <a:sym typeface="+mn-ea"/>
              </a:rPr>
              <a:t>Π</a:t>
            </a:r>
            <a:r>
              <a:rPr lang="en-US" altLang="zh-CN" sz="2000" dirty="0" smtClean="0">
                <a:sym typeface="+mn-ea"/>
              </a:rPr>
              <a:t> P(</a:t>
            </a:r>
            <a:r>
              <a:rPr lang="en-US" altLang="zh-CN" sz="2000" dirty="0" err="1" smtClean="0">
                <a:sym typeface="+mn-ea"/>
              </a:rPr>
              <a:t>x</a:t>
            </a:r>
            <a:r>
              <a:rPr lang="en-US" altLang="zh-CN" sz="2000" baseline="-25000" dirty="0" err="1" smtClean="0">
                <a:sym typeface="+mn-ea"/>
              </a:rPr>
              <a:t>i</a:t>
            </a:r>
            <a:r>
              <a:rPr lang="en-US" altLang="zh-CN" sz="2000" dirty="0" err="1" smtClean="0">
                <a:sym typeface="+mn-ea"/>
              </a:rPr>
              <a:t>|Parents</a:t>
            </a:r>
            <a:r>
              <a:rPr lang="en-US" altLang="zh-CN" sz="2000" dirty="0" smtClean="0">
                <a:sym typeface="+mn-ea"/>
              </a:rPr>
              <a:t>(x</a:t>
            </a:r>
            <a:r>
              <a:rPr lang="en-US" altLang="zh-CN" sz="2000" baseline="-25000" dirty="0" smtClean="0">
                <a:sym typeface="+mn-ea"/>
              </a:rPr>
              <a:t>i</a:t>
            </a:r>
            <a:r>
              <a:rPr lang="en-US" altLang="zh-CN" sz="2000" dirty="0" smtClean="0">
                <a:sym typeface="+mn-ea"/>
              </a:rPr>
              <a:t>))=</a:t>
            </a:r>
            <a:r>
              <a:rPr lang="en-US" altLang="zh-CN" sz="2000" dirty="0" smtClean="0">
                <a:sym typeface="+mn-ea"/>
              </a:rPr>
              <a:t>P(x</a:t>
            </a:r>
            <a:r>
              <a:rPr lang="en-US" altLang="zh-CN" sz="2000" baseline="-25000" dirty="0" smtClean="0">
                <a:sym typeface="+mn-ea"/>
              </a:rPr>
              <a:t>1</a:t>
            </a:r>
            <a:r>
              <a:rPr lang="en-US" altLang="zh-CN" sz="2000" dirty="0" smtClean="0">
                <a:sym typeface="+mn-ea"/>
              </a:rPr>
              <a:t>,x</a:t>
            </a:r>
            <a:r>
              <a:rPr lang="en-US" altLang="zh-CN" sz="2000" baseline="-25000" dirty="0" smtClean="0">
                <a:sym typeface="+mn-ea"/>
              </a:rPr>
              <a:t>2</a:t>
            </a:r>
            <a:r>
              <a:rPr lang="en-US" altLang="zh-CN" sz="2000" dirty="0" smtClean="0">
                <a:sym typeface="+mn-ea"/>
              </a:rPr>
              <a:t>,…,</a:t>
            </a:r>
            <a:r>
              <a:rPr lang="en-US" altLang="zh-CN" sz="2000" dirty="0" err="1" smtClean="0">
                <a:sym typeface="+mn-ea"/>
              </a:rPr>
              <a:t>x</a:t>
            </a:r>
            <a:r>
              <a:rPr lang="en-US" altLang="zh-CN" sz="2000" baseline="-25000" dirty="0" err="1" smtClean="0">
                <a:sym typeface="+mn-ea"/>
              </a:rPr>
              <a:t>n</a:t>
            </a:r>
            <a:r>
              <a:rPr lang="en-US" altLang="zh-CN" sz="2000" dirty="0" smtClean="0">
                <a:sym typeface="+mn-ea"/>
              </a:rPr>
              <a:t>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在采样很多次时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满足</a:t>
            </a:r>
            <a:r>
              <a:rPr lang="en-US" altLang="zh-CN" sz="2000" dirty="0" smtClean="0"/>
              <a:t>P(X)=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ps</a:t>
            </a:r>
            <a:r>
              <a:rPr lang="en-US" altLang="zh-CN" sz="2000" dirty="0" smtClean="0"/>
              <a:t>==</a:t>
            </a:r>
            <a:r>
              <a:rPr lang="en-US" altLang="zh-CN" sz="2000" dirty="0" err="1" smtClean="0"/>
              <a:t>N</a:t>
            </a:r>
            <a:r>
              <a:rPr lang="en-US" altLang="zh-CN" sz="2000" baseline="-25000" dirty="0" err="1" smtClean="0"/>
              <a:t>ps</a:t>
            </a:r>
            <a:r>
              <a:rPr lang="en-US" altLang="zh-CN" sz="2000" dirty="0" smtClean="0"/>
              <a:t>(X)/N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89" y="3717434"/>
            <a:ext cx="3582740" cy="28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拒绝采样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/>
                <a:r>
                  <a:rPr lang="zh-CN" altLang="en-US" dirty="0" smtClean="0">
                    <a:sym typeface="+mn-ea"/>
                  </a:rPr>
                  <a:t>通过一个容易采样的分布，为困难分布生成样本。</a:t>
                </a:r>
                <a:endParaRPr lang="zh-CN" altLang="en-US" dirty="0" smtClean="0">
                  <a:sym typeface="+mn-ea"/>
                </a:endParaRPr>
              </a:p>
              <a:p>
                <a:pPr marL="0" lvl="1"/>
                <a:endParaRPr lang="en-US" altLang="zh-CN" dirty="0" smtClean="0"/>
              </a:p>
              <a:p>
                <a:r>
                  <a:rPr lang="zh-CN" altLang="en-US" dirty="0" smtClean="0"/>
                  <a:t>生成</a:t>
                </a:r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X|e</a:t>
                </a:r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先根据先验分布生成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个样本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去掉与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不匹配的样本，剩下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ps</a:t>
                </a:r>
                <a:r>
                  <a:rPr lang="en-US" altLang="zh-CN" dirty="0" smtClean="0"/>
                  <a:t>(e)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X|e</a:t>
                </a:r>
                <a:r>
                  <a:rPr lang="en-US" altLang="zh-CN" dirty="0" smtClean="0"/>
                  <a:t>)=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ps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x,e</a:t>
                </a:r>
                <a:r>
                  <a:rPr lang="en-US" altLang="zh-CN" dirty="0" smtClean="0"/>
                  <a:t>)/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ps</a:t>
                </a:r>
                <a:r>
                  <a:rPr lang="en-US" altLang="zh-CN" dirty="0" smtClean="0"/>
                  <a:t>(e)---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dirty="0" err="1" smtClean="0">
                            <a:sym typeface="+mn-ea"/>
                          </a:rPr>
                          <m:t>N</m:t>
                        </m:r>
                        <m:r>
                          <a:rPr lang="en-US" altLang="zh-CN" baseline="-25000" dirty="0" err="1" smtClean="0">
                            <a:sym typeface="+mn-ea"/>
                          </a:rPr>
                          <m:t>ps</m:t>
                        </m:r>
                        <m:r>
                          <a:rPr lang="en-US" altLang="zh-CN" dirty="0" smtClean="0">
                            <a:sym typeface="+mn-ea"/>
                          </a:rPr>
                          <m:t>(</m:t>
                        </m:r>
                        <m:r>
                          <a:rPr lang="en-US" altLang="zh-CN" dirty="0" err="1" smtClean="0">
                            <a:sym typeface="+mn-ea"/>
                          </a:rPr>
                          <m:t>x,e</m:t>
                        </m:r>
                        <m:r>
                          <a:rPr lang="en-US" altLang="zh-CN" dirty="0" smtClean="0">
                            <a:sym typeface="+mn-ea"/>
                          </a:rPr>
                          <m:t>)/N</m:t>
                        </m:r>
                      </m:num>
                      <m:den>
                        <m:r>
                          <a:rPr lang="en-US" altLang="zh-CN" dirty="0" err="1" smtClean="0">
                            <a:sym typeface="+mn-ea"/>
                          </a:rPr>
                          <m:t>N</m:t>
                        </m:r>
                        <m:r>
                          <a:rPr lang="en-US" altLang="zh-CN" baseline="-25000" dirty="0" err="1" smtClean="0">
                            <a:sym typeface="+mn-ea"/>
                          </a:rPr>
                          <m:t>ps</m:t>
                        </m:r>
                        <m:r>
                          <a:rPr lang="en-US" altLang="zh-CN" dirty="0" smtClean="0">
                            <a:sym typeface="+mn-ea"/>
                          </a:rPr>
                          <m:t>(e)/N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缺点：拒绝了过多的样本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似然加权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285" y="1938655"/>
            <a:ext cx="7772400" cy="4114800"/>
          </a:xfrm>
        </p:spPr>
        <p:txBody>
          <a:bodyPr/>
          <a:lstStyle/>
          <a:p>
            <a:r>
              <a:rPr lang="zh-CN" altLang="en-US" sz="2000" dirty="0" smtClean="0"/>
              <a:t>固定证据变量，对非证据变量采样，避免拒绝采样的低效率</a:t>
            </a:r>
            <a:endParaRPr lang="en-US" altLang="zh-CN" sz="2000" dirty="0" smtClean="0"/>
          </a:p>
          <a:p>
            <a:r>
              <a:rPr lang="en-US" altLang="zh-CN" sz="2000" dirty="0" smtClean="0"/>
              <a:t>p(Rain| Cloudy=</a:t>
            </a:r>
            <a:r>
              <a:rPr lang="en-US" altLang="zh-CN" sz="2000" dirty="0" err="1" smtClean="0"/>
              <a:t>t,WetGrass</a:t>
            </a:r>
            <a:r>
              <a:rPr lang="en-US" altLang="zh-CN" sz="2000" dirty="0" smtClean="0"/>
              <a:t>=t)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按</a:t>
            </a:r>
            <a:r>
              <a:rPr lang="en-US" altLang="zh-CN" sz="2000" dirty="0" err="1" smtClean="0"/>
              <a:t>Cloudy,Sprinkler,Rain,WetGrass</a:t>
            </a:r>
            <a:r>
              <a:rPr lang="zh-CN" altLang="en-US" sz="2000" dirty="0" smtClean="0"/>
              <a:t>的顺序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Sprinkler|Cloudy</a:t>
            </a:r>
            <a:r>
              <a:rPr lang="en-US" altLang="zh-CN" sz="2000" dirty="0" smtClean="0"/>
              <a:t>=true)=&lt;0.1.0.9&gt;</a:t>
            </a:r>
            <a:r>
              <a:rPr lang="zh-CN" altLang="en-US" sz="2000" dirty="0" smtClean="0"/>
              <a:t>采样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假设返回</a:t>
            </a:r>
            <a:r>
              <a:rPr lang="en-US" altLang="zh-CN" sz="2000" dirty="0" smtClean="0"/>
              <a:t>false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Rain|Cloudy</a:t>
            </a:r>
            <a:r>
              <a:rPr lang="en-US" altLang="zh-CN" sz="2000" dirty="0" smtClean="0"/>
              <a:t>=true)=&lt;0.8,0.2&gt;</a:t>
            </a:r>
            <a:r>
              <a:rPr lang="zh-CN" altLang="en-US" sz="2000" dirty="0" smtClean="0"/>
              <a:t>采样，假设返回</a:t>
            </a:r>
            <a:r>
              <a:rPr lang="en-US" altLang="zh-CN" sz="2000" dirty="0" smtClean="0"/>
              <a:t>true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于是得到一个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(true</a:t>
            </a:r>
            <a:r>
              <a:rPr lang="en-US" altLang="zh-CN" sz="2000" dirty="0" smtClean="0"/>
              <a:t>,false,</a:t>
            </a:r>
            <a:r>
              <a:rPr lang="en-US" altLang="zh-CN" sz="2000" dirty="0" smtClean="0">
                <a:solidFill>
                  <a:srgbClr val="FF0000"/>
                </a:solidFill>
              </a:rPr>
              <a:t>true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ture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的采样</a:t>
            </a:r>
            <a:endParaRPr lang="zh-CN" altLang="en-US" sz="2000" dirty="0" smtClean="0"/>
          </a:p>
          <a:p>
            <a:pPr lvl="2"/>
            <a:r>
              <a:rPr lang="zh-CN" altLang="en-US" sz="1665" dirty="0" smtClean="0"/>
              <a:t>在计算</a:t>
            </a:r>
            <a:r>
              <a:rPr lang="en-US" altLang="zh-CN" sz="1665" dirty="0" smtClean="0"/>
              <a:t>P(Rain| E)</a:t>
            </a:r>
            <a:r>
              <a:rPr lang="zh-CN" altLang="en-US" sz="1665" dirty="0" smtClean="0"/>
              <a:t>的时候，还要乘一个权值</a:t>
            </a:r>
            <a:endParaRPr lang="en-US" altLang="zh-CN" sz="1665" dirty="0" smtClean="0"/>
          </a:p>
          <a:p>
            <a:pPr lvl="1"/>
            <a:r>
              <a:rPr lang="en-US" altLang="zh-CN" sz="2000" dirty="0" smtClean="0"/>
              <a:t>W=P(Cloudy=t)*P(</a:t>
            </a:r>
            <a:r>
              <a:rPr lang="en-US" altLang="zh-CN" sz="2000" dirty="0" err="1" smtClean="0"/>
              <a:t>WetGrass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t|sprinkler</a:t>
            </a:r>
            <a:r>
              <a:rPr lang="en-US" altLang="zh-CN" sz="2000" dirty="0" smtClean="0"/>
              <a:t>=f, Rain=t)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=0.5*0.9=0.45</a:t>
            </a:r>
            <a:endParaRPr lang="en-US" altLang="zh-CN" sz="2000" dirty="0" smtClean="0"/>
          </a:p>
          <a:p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z,e</a:t>
            </a:r>
            <a:r>
              <a:rPr lang="en-US" altLang="zh-CN" sz="2000" dirty="0" smtClean="0"/>
              <a:t>)=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ws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z,e</a:t>
            </a:r>
            <a:r>
              <a:rPr lang="en-US" altLang="zh-CN" sz="2000" dirty="0" smtClean="0"/>
              <a:t>)*w(</a:t>
            </a:r>
            <a:r>
              <a:rPr lang="en-US" altLang="zh-CN" sz="2000" dirty="0" err="1" smtClean="0"/>
              <a:t>z,e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/>
            <a:r>
              <a:rPr lang="en-US" altLang="zh-CN" sz="1710" dirty="0" err="1" smtClean="0">
                <a:sym typeface="+mn-ea"/>
              </a:rPr>
              <a:t>S</a:t>
            </a:r>
            <a:r>
              <a:rPr lang="en-US" altLang="zh-CN" sz="1710" baseline="-25000" dirty="0" err="1" smtClean="0">
                <a:sym typeface="+mn-ea"/>
              </a:rPr>
              <a:t>ws</a:t>
            </a:r>
            <a:r>
              <a:rPr lang="en-US" altLang="zh-CN" sz="1710" dirty="0" smtClean="0">
                <a:sym typeface="+mn-ea"/>
              </a:rPr>
              <a:t>(</a:t>
            </a:r>
            <a:r>
              <a:rPr lang="en-US" altLang="zh-CN" sz="1710" dirty="0" err="1" smtClean="0">
                <a:sym typeface="+mn-ea"/>
              </a:rPr>
              <a:t>z,e</a:t>
            </a:r>
            <a:r>
              <a:rPr lang="en-US" altLang="zh-CN" sz="1710" dirty="0" smtClean="0">
                <a:sym typeface="+mn-ea"/>
              </a:rPr>
              <a:t>)= </a:t>
            </a:r>
            <a:r>
              <a:rPr lang="el-GR" altLang="zh-CN" sz="1710" dirty="0" smtClean="0">
                <a:sym typeface="+mn-ea"/>
              </a:rPr>
              <a:t>Π</a:t>
            </a:r>
            <a:r>
              <a:rPr lang="en-US" altLang="zh-CN" sz="1710" dirty="0" smtClean="0">
                <a:sym typeface="+mn-ea"/>
              </a:rPr>
              <a:t> P(z</a:t>
            </a:r>
            <a:r>
              <a:rPr lang="en-US" altLang="zh-CN" sz="1710" baseline="-25000" dirty="0" err="1" smtClean="0">
                <a:sym typeface="+mn-ea"/>
              </a:rPr>
              <a:t>i</a:t>
            </a:r>
            <a:r>
              <a:rPr lang="en-US" altLang="zh-CN" sz="1710" dirty="0" err="1" smtClean="0">
                <a:sym typeface="+mn-ea"/>
              </a:rPr>
              <a:t>|Parents</a:t>
            </a:r>
            <a:r>
              <a:rPr lang="en-US" altLang="zh-CN" sz="1710" dirty="0" smtClean="0">
                <a:sym typeface="+mn-ea"/>
              </a:rPr>
              <a:t>(z</a:t>
            </a:r>
            <a:r>
              <a:rPr lang="en-US" altLang="zh-CN" sz="1710" baseline="-25000" dirty="0" smtClean="0">
                <a:sym typeface="+mn-ea"/>
              </a:rPr>
              <a:t>i</a:t>
            </a:r>
            <a:r>
              <a:rPr lang="en-US" altLang="zh-CN" sz="1710" dirty="0" smtClean="0">
                <a:sym typeface="+mn-ea"/>
              </a:rPr>
              <a:t>))</a:t>
            </a:r>
            <a:r>
              <a:rPr lang="zh-CN" altLang="en-US" sz="1710" dirty="0" smtClean="0">
                <a:sym typeface="+mn-ea"/>
              </a:rPr>
              <a:t>对查询变量</a:t>
            </a:r>
            <a:r>
              <a:rPr lang="en-US" altLang="zh-CN" sz="1710" dirty="0" smtClean="0">
                <a:sym typeface="+mn-ea"/>
              </a:rPr>
              <a:t>z</a:t>
            </a:r>
            <a:r>
              <a:rPr lang="zh-CN" altLang="en-US" sz="1710" dirty="0" smtClean="0">
                <a:sym typeface="+mn-ea"/>
              </a:rPr>
              <a:t>的</a:t>
            </a:r>
            <a:r>
              <a:rPr lang="zh-CN" altLang="en-US" sz="1710" dirty="0" smtClean="0">
                <a:sym typeface="+mn-ea"/>
              </a:rPr>
              <a:t>采样</a:t>
            </a:r>
            <a:endParaRPr lang="zh-CN" altLang="en-US" sz="1710" dirty="0" smtClean="0">
              <a:sym typeface="+mn-ea"/>
            </a:endParaRPr>
          </a:p>
          <a:p>
            <a:pPr lvl="1"/>
            <a:r>
              <a:rPr lang="en-US" altLang="zh-CN" sz="1710" dirty="0" smtClean="0">
                <a:sym typeface="+mn-ea"/>
              </a:rPr>
              <a:t>w(</a:t>
            </a:r>
            <a:r>
              <a:rPr lang="en-US" altLang="zh-CN" sz="1710" dirty="0" err="1" smtClean="0">
                <a:sym typeface="+mn-ea"/>
              </a:rPr>
              <a:t>z,e</a:t>
            </a:r>
            <a:r>
              <a:rPr lang="en-US" altLang="zh-CN" sz="1710" dirty="0" smtClean="0">
                <a:sym typeface="+mn-ea"/>
              </a:rPr>
              <a:t>) =</a:t>
            </a:r>
            <a:r>
              <a:rPr lang="el-GR" altLang="zh-CN" sz="1710" dirty="0" smtClean="0">
                <a:sym typeface="+mn-ea"/>
              </a:rPr>
              <a:t>Π</a:t>
            </a:r>
            <a:r>
              <a:rPr lang="en-US" altLang="zh-CN" sz="1710" dirty="0" smtClean="0">
                <a:sym typeface="+mn-ea"/>
              </a:rPr>
              <a:t> P(</a:t>
            </a:r>
            <a:r>
              <a:rPr lang="en-US" altLang="zh-CN" sz="1710" dirty="0" smtClean="0">
                <a:sym typeface="+mn-ea"/>
              </a:rPr>
              <a:t>e</a:t>
            </a:r>
            <a:r>
              <a:rPr lang="en-US" altLang="zh-CN" sz="1710" baseline="-25000" dirty="0" err="1" smtClean="0">
                <a:sym typeface="+mn-ea"/>
              </a:rPr>
              <a:t>i</a:t>
            </a:r>
            <a:r>
              <a:rPr lang="en-US" altLang="zh-CN" sz="1710" dirty="0" err="1" smtClean="0">
                <a:sym typeface="+mn-ea"/>
              </a:rPr>
              <a:t>|Parents</a:t>
            </a:r>
            <a:r>
              <a:rPr lang="en-US" altLang="zh-CN" sz="1710" dirty="0" smtClean="0">
                <a:sym typeface="+mn-ea"/>
              </a:rPr>
              <a:t>(e</a:t>
            </a:r>
            <a:r>
              <a:rPr lang="en-US" altLang="zh-CN" sz="1710" baseline="-25000" dirty="0" smtClean="0">
                <a:sym typeface="+mn-ea"/>
              </a:rPr>
              <a:t>i</a:t>
            </a:r>
            <a:r>
              <a:rPr lang="en-US" altLang="zh-CN" sz="1710" dirty="0" smtClean="0">
                <a:sym typeface="+mn-ea"/>
              </a:rPr>
              <a:t>))</a:t>
            </a:r>
            <a:endParaRPr lang="en-US" altLang="zh-CN" sz="1710" dirty="0" smtClean="0">
              <a:sym typeface="+mn-ea"/>
            </a:endParaRPr>
          </a:p>
          <a:p>
            <a:pPr lvl="0"/>
            <a:endParaRPr lang="en-US" altLang="zh-CN" sz="1995" dirty="0" smtClean="0">
              <a:sym typeface="+mn-ea"/>
            </a:endParaRPr>
          </a:p>
          <a:p>
            <a:pPr lvl="0"/>
            <a:r>
              <a:rPr lang="zh-CN" altLang="en-US" sz="1995" dirty="0" smtClean="0">
                <a:sym typeface="+mn-ea"/>
              </a:rPr>
              <a:t>证据变量很多的时候，算法性能下降。</a:t>
            </a:r>
            <a:endParaRPr lang="en-US" altLang="zh-CN" sz="1995" dirty="0" smtClean="0"/>
          </a:p>
          <a:p>
            <a:pPr lvl="1"/>
            <a:endParaRPr lang="en-US" altLang="zh-CN" sz="1710" dirty="0" smtClean="0"/>
          </a:p>
          <a:p>
            <a:pPr lvl="1"/>
            <a:endParaRPr lang="zh-CN" altLang="en-US" sz="1710" dirty="0" smtClean="0"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35" y="4149090"/>
            <a:ext cx="3067050" cy="240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模拟马尔可夫链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400128"/>
          </a:xfrm>
        </p:spPr>
        <p:txBody>
          <a:bodyPr/>
          <a:lstStyle/>
          <a:p>
            <a:r>
              <a:rPr lang="zh-CN" altLang="en-US" dirty="0" smtClean="0"/>
              <a:t>马尔可夫链蒙特卡洛算法</a:t>
            </a:r>
            <a:r>
              <a:rPr lang="en-US" altLang="zh-CN" dirty="0" smtClean="0"/>
              <a:t>(MCMC)</a:t>
            </a:r>
            <a:endParaRPr lang="en-US" altLang="zh-CN" dirty="0" smtClean="0"/>
          </a:p>
          <a:p>
            <a:r>
              <a:rPr lang="zh-CN" altLang="en-US" dirty="0" smtClean="0"/>
              <a:t>估计</a:t>
            </a:r>
            <a:r>
              <a:rPr lang="en-US" altLang="zh-CN" dirty="0" smtClean="0"/>
              <a:t>p(Rain</a:t>
            </a:r>
            <a:r>
              <a:rPr lang="en-US" altLang="zh-CN" dirty="0"/>
              <a:t>| </a:t>
            </a:r>
            <a:r>
              <a:rPr lang="en-US" altLang="zh-CN" dirty="0" smtClean="0"/>
              <a:t>Sprinkler=</a:t>
            </a:r>
            <a:r>
              <a:rPr lang="en-US" altLang="zh-CN" dirty="0" err="1" smtClean="0"/>
              <a:t>t,WetGrass</a:t>
            </a:r>
            <a:r>
              <a:rPr lang="en-US" altLang="zh-CN" dirty="0" smtClean="0"/>
              <a:t>=t)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 err="1"/>
              <a:t>Cloudy,</a:t>
            </a:r>
            <a:r>
              <a:rPr lang="en-US" altLang="zh-CN" dirty="0" err="1">
                <a:solidFill>
                  <a:srgbClr val="FF0000"/>
                </a:solidFill>
              </a:rPr>
              <a:t>Sprinkler</a:t>
            </a:r>
            <a:r>
              <a:rPr lang="en-US" altLang="zh-CN" dirty="0" err="1"/>
              <a:t>,Rain,</a:t>
            </a:r>
            <a:r>
              <a:rPr lang="en-US" altLang="zh-CN" dirty="0" err="1">
                <a:solidFill>
                  <a:srgbClr val="FF0000"/>
                </a:solidFill>
              </a:rPr>
              <a:t>WetGrass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r>
              <a:rPr lang="zh-CN" altLang="en-US" dirty="0" smtClean="0"/>
              <a:t>固定证据变量，非证据变量随机初始化（</a:t>
            </a:r>
            <a:r>
              <a:rPr lang="en-US" altLang="zh-CN" dirty="0" err="1" smtClean="0"/>
              <a:t>t,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/>
              <a:t>,f,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以任意顺序对非证据变量采样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Cloudy</a:t>
            </a:r>
            <a:r>
              <a:rPr lang="zh-CN" altLang="en-US" dirty="0" smtClean="0"/>
              <a:t>采样，</a:t>
            </a:r>
            <a:r>
              <a:rPr lang="en-US" altLang="zh-CN" dirty="0" smtClean="0"/>
              <a:t>P(Cloudy| Sprinkler=t, Rain=f), </a:t>
            </a:r>
            <a:r>
              <a:rPr lang="zh-CN" altLang="en-US" dirty="0" smtClean="0"/>
              <a:t>假设结果</a:t>
            </a:r>
            <a:r>
              <a:rPr lang="en-US" altLang="zh-CN" dirty="0" smtClean="0"/>
              <a:t>Cloudy=f, </a:t>
            </a:r>
            <a:r>
              <a:rPr lang="zh-CN" altLang="en-US" dirty="0" smtClean="0"/>
              <a:t>得到（</a:t>
            </a:r>
            <a:r>
              <a:rPr lang="en-US" altLang="zh-CN" dirty="0" err="1" smtClean="0"/>
              <a:t>f,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/>
              <a:t>,f,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Rain</a:t>
            </a:r>
            <a:r>
              <a:rPr lang="zh-CN" altLang="en-US" dirty="0" smtClean="0"/>
              <a:t>采样，</a:t>
            </a:r>
            <a:r>
              <a:rPr lang="en-US" altLang="zh-CN" dirty="0" smtClean="0"/>
              <a:t>P(Rain| Cloudy=</a:t>
            </a:r>
            <a:r>
              <a:rPr lang="en-US" altLang="zh-CN" dirty="0" err="1" smtClean="0"/>
              <a:t>f,Sprinkler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t,WetGrass</a:t>
            </a:r>
            <a:r>
              <a:rPr lang="en-US" altLang="zh-CN" dirty="0" smtClean="0"/>
              <a:t>=t),</a:t>
            </a:r>
            <a:r>
              <a:rPr lang="zh-CN" altLang="en-US" dirty="0" smtClean="0"/>
              <a:t>假设结果</a:t>
            </a:r>
            <a:r>
              <a:rPr lang="en-US" altLang="zh-CN" dirty="0" smtClean="0"/>
              <a:t>Rain=t, </a:t>
            </a:r>
            <a:r>
              <a:rPr lang="zh-CN" altLang="en-US" dirty="0"/>
              <a:t>（</a:t>
            </a:r>
            <a:r>
              <a:rPr lang="en-US" altLang="zh-CN" dirty="0" err="1" smtClean="0"/>
              <a:t>f,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/>
              <a:t>,t,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2"/>
                </a:solidFill>
              </a:rPr>
              <a:t>Gibbs-Ask: </a:t>
            </a:r>
            <a:r>
              <a:rPr lang="zh-CN" altLang="en-US" dirty="0" smtClean="0"/>
              <a:t>上述采样每一个都可以对估计做贡献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Rain=</a:t>
            </a:r>
            <a:r>
              <a:rPr lang="en-US" altLang="zh-CN" dirty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Rain=f, </a:t>
            </a:r>
            <a:r>
              <a:rPr lang="zh-CN" altLang="en-US" dirty="0" smtClean="0"/>
              <a:t>则估计</a:t>
            </a:r>
            <a:r>
              <a:rPr lang="en-US" altLang="zh-CN" dirty="0" smtClean="0"/>
              <a:t>=&lt;0.2,0.8&gt;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90" y="0"/>
            <a:ext cx="2835910" cy="222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Gibbs-Ask</a:t>
            </a:r>
            <a:r>
              <a:rPr lang="zh-CN" altLang="en-US" dirty="0" smtClean="0"/>
              <a:t>中的采样概率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81200"/>
            <a:ext cx="8206680" cy="41148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P(Rain=t| </a:t>
            </a:r>
            <a:r>
              <a:rPr lang="en-US" altLang="zh-CN" dirty="0"/>
              <a:t>Cloudy=</a:t>
            </a:r>
            <a:r>
              <a:rPr lang="en-US" altLang="zh-CN" dirty="0" err="1"/>
              <a:t>f,Sprinkler</a:t>
            </a:r>
            <a:r>
              <a:rPr lang="en-US" altLang="zh-CN" dirty="0"/>
              <a:t>=</a:t>
            </a:r>
            <a:r>
              <a:rPr lang="en-US" altLang="zh-CN" dirty="0" err="1"/>
              <a:t>t,WetGrass</a:t>
            </a:r>
            <a:r>
              <a:rPr lang="en-US" altLang="zh-CN" dirty="0"/>
              <a:t>=t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Rain|Cloudy</a:t>
            </a:r>
            <a:r>
              <a:rPr lang="en-US" altLang="zh-CN" dirty="0" smtClean="0"/>
              <a:t>=f)*P(</a:t>
            </a:r>
            <a:r>
              <a:rPr lang="en-US" altLang="zh-CN" dirty="0" err="1" smtClean="0"/>
              <a:t>WetGrass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t|Sprinkler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t,Rain</a:t>
            </a:r>
            <a:r>
              <a:rPr lang="en-US" altLang="zh-CN" dirty="0" smtClean="0"/>
              <a:t>=t)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3582740" cy="28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基本概率符号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Sample space</a:t>
                </a:r>
                <a:r>
                  <a:rPr lang="zh-CN" altLang="en-US" dirty="0" smtClean="0"/>
                  <a:t>可能世界组成的集合</a:t>
                </a:r>
                <a:r>
                  <a:rPr lang="el-GR" altLang="zh-CN" dirty="0" smtClean="0"/>
                  <a:t>Ω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 </a:t>
                </a:r>
                <a:r>
                  <a:rPr lang="el-GR" altLang="zh-CN" dirty="0" smtClean="0"/>
                  <a:t>ω</a:t>
                </a:r>
                <a:r>
                  <a:rPr lang="zh-CN" altLang="en-US" dirty="0" smtClean="0"/>
                  <a:t>是一个样本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是</a:t>
                </a:r>
                <a:r>
                  <a:rPr lang="el-GR" altLang="zh-CN" dirty="0" smtClean="0"/>
                  <a:t>ω</a:t>
                </a:r>
                <a:r>
                  <a:rPr lang="zh-CN" altLang="en-US" dirty="0" smtClean="0"/>
                  <a:t>的概率，满足：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0&lt;=p(</a:t>
                </a:r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)&lt;=1,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altLang="zh-CN" dirty="0">
                            <a:latin typeface="Cambria Math" panose="02040503050406030204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 =1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事件</a:t>
                </a:r>
                <a:r>
                  <a:rPr lang="en-US" altLang="zh-CN" dirty="0" smtClean="0"/>
                  <a:t>(Events)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</a:t>
                </a:r>
                <a:r>
                  <a:rPr lang="el-GR" altLang="zh-CN" dirty="0" smtClean="0"/>
                  <a:t>ω</a:t>
                </a:r>
                <a:r>
                  <a:rPr lang="zh-CN" altLang="en-US" dirty="0" smtClean="0"/>
                  <a:t>的集合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命题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使命题成立的可能世界的集合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p(a):</a:t>
                </a:r>
                <a:r>
                  <a:rPr lang="zh-CN" altLang="en-US" dirty="0" smtClean="0"/>
                  <a:t>先验概率，无条件概率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b|a</a:t>
                </a:r>
                <a:r>
                  <a:rPr lang="en-US" altLang="zh-CN" dirty="0" smtClean="0"/>
                  <a:t>): </a:t>
                </a:r>
                <a:r>
                  <a:rPr lang="zh-CN" altLang="en-US" dirty="0" smtClean="0"/>
                  <a:t>后验概率，条件概率，给定条件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下的</a:t>
                </a:r>
                <a:r>
                  <a:rPr lang="en-US" altLang="zh-CN" dirty="0"/>
                  <a:t>b</a:t>
                </a:r>
                <a:r>
                  <a:rPr lang="zh-CN" altLang="en-US" dirty="0" smtClean="0"/>
                  <a:t>的概率，</a:t>
                </a:r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b|a</a:t>
                </a:r>
                <a:r>
                  <a:rPr lang="en-US" altLang="zh-CN" dirty="0" smtClean="0"/>
                  <a:t>)=p(</a:t>
                </a:r>
                <a:r>
                  <a:rPr lang="en-US" altLang="zh-CN" dirty="0" err="1" smtClean="0"/>
                  <a:t>a∧b</a:t>
                </a:r>
                <a:r>
                  <a:rPr lang="en-US" altLang="zh-CN" dirty="0" smtClean="0"/>
                  <a:t>)/p(</a:t>
                </a:r>
                <a:r>
                  <a:rPr lang="en-US" altLang="zh-CN" dirty="0" smtClean="0"/>
                  <a:t>a)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6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命题中的可能世界可表示为（随机变量</a:t>
                </a:r>
                <a:r>
                  <a:rPr lang="en-US" altLang="zh-CN" dirty="0" smtClean="0"/>
                  <a:t>\</a:t>
                </a:r>
                <a:r>
                  <a:rPr lang="zh-CN" altLang="en-US" dirty="0" smtClean="0"/>
                  <a:t>值）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概率分布：</a:t>
                </a:r>
                <a:r>
                  <a:rPr lang="en-US" altLang="zh-CN" dirty="0" smtClean="0"/>
                  <a:t>P(x)=&lt;0.1,0.2,0.7&gt;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连续随机变量</a:t>
                </a:r>
                <a:r>
                  <a:rPr lang="en-US" altLang="zh-CN" dirty="0" smtClean="0"/>
                  <a:t>,P(x)</a:t>
                </a:r>
                <a:r>
                  <a:rPr lang="zh-CN" altLang="en-US" dirty="0" smtClean="0"/>
                  <a:t>概率密度，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联合概率分布：</a:t>
                </a:r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)=p(</a:t>
                </a:r>
                <a:r>
                  <a:rPr lang="en-US" altLang="zh-CN" dirty="0" err="1" smtClean="0"/>
                  <a:t>x|y</a:t>
                </a:r>
                <a:r>
                  <a:rPr lang="en-US" altLang="zh-CN" dirty="0" smtClean="0"/>
                  <a:t>).p(y)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边缘概率：</a:t>
                </a:r>
                <a:r>
                  <a:rPr lang="en-US" altLang="zh-CN" dirty="0" smtClean="0"/>
                  <a:t>p(y)=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7696" y="4011168"/>
          <a:ext cx="6169152" cy="24444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2896"/>
                <a:gridCol w="987552"/>
                <a:gridCol w="1316736"/>
                <a:gridCol w="1499616"/>
                <a:gridCol w="1292352"/>
              </a:tblGrid>
              <a:tr h="445008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Toothache(</a:t>
                      </a:r>
                      <a:r>
                        <a:rPr lang="zh-CN" altLang="en-US" dirty="0" smtClean="0"/>
                        <a:t>牙疼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2"/>
                      <a:stretch>
                        <a:fillRect l="-120961" t="-9589" b="-453425"/>
                      </a:stretch>
                    </a:blip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v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Catch(</a:t>
                      </a:r>
                      <a:r>
                        <a:rPr lang="zh-CN" altLang="en-US" dirty="0" smtClean="0"/>
                        <a:t>牙龈感染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2"/>
                      <a:stretch>
                        <a:fillRect l="-156481" t="-53333" r="-212037" b="-120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catch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2"/>
                      <a:stretch>
                        <a:fillRect l="-377358" t="-53333" b="-120667"/>
                      </a:stretch>
                    </a:blip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Cavity(</a:t>
                      </a:r>
                      <a:r>
                        <a:rPr lang="zh-CN" altLang="en-US" dirty="0" smtClean="0"/>
                        <a:t>牙洞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2"/>
                      <a:stretch>
                        <a:fillRect t="-458904" r="-475000" b="-41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0.576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12107" y="537335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∑=0.2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endCxn id="8" idx="1"/>
          </p:cNvCxnSpPr>
          <p:nvPr/>
        </p:nvCxnSpPr>
        <p:spPr>
          <a:xfrm>
            <a:off x="7033260" y="5546090"/>
            <a:ext cx="779145" cy="5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条件概率的计算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𝑐𝑎𝑣𝑖𝑡𝑦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𝑡𝑜𝑜𝑡ℎ𝑎𝑐ℎ𝑒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108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012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108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102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016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064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i="1" dirty="0" smtClean="0">
                  <a:latin typeface="Cambria Math" panose="02040503050406030204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𝑐𝑎𝑣𝑖𝑡𝑦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𝑡𝑜𝑜𝑡ℎ𝑎𝑐ℎ</m:t>
                        </m:r>
                        <m:r>
                          <a:rPr lang="en-US" altLang="zh-CN" i="1" dirty="0">
                            <a:latin typeface="Cambria Math" panose="02040503050406030204"/>
                          </a:rPr>
                          <m:t>𝑒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016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064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108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102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016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064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P(</a:t>
                </a:r>
                <a:r>
                  <a:rPr lang="en-US" altLang="zh-CN" b="1" dirty="0" smtClean="0"/>
                  <a:t>Cavity |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𝑡𝑜𝑜𝑡ℎ𝑎𝑐ℎ𝑒</m:t>
                    </m:r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</a:t>
                </a:r>
                <a:r>
                  <a:rPr lang="el-GR" altLang="zh-CN" dirty="0">
                    <a:solidFill>
                      <a:srgbClr val="FF0000"/>
                    </a:solidFill>
                  </a:rPr>
                  <a:t> α</a:t>
                </a:r>
                <a:r>
                  <a:rPr lang="en-US" altLang="zh-CN" dirty="0" smtClean="0"/>
                  <a:t>[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/>
                      </a:rPr>
                      <m:t>12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/>
                      </a:rPr>
                      <m:t>0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/>
                      </a:rPr>
                      <m:t>,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/>
                      </a:rPr>
                      <m:t>0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/>
                      </a:rPr>
                      <m:t>.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/>
                      </a:rPr>
                      <m:t>080</m:t>
                    </m:r>
                  </m:oMath>
                </a14:m>
                <a:r>
                  <a:rPr lang="en-US" altLang="zh-CN" dirty="0" smtClean="0"/>
                  <a:t>]=[0.6,0.4] </a:t>
                </a:r>
                <a:r>
                  <a:rPr lang="el-GR" altLang="zh-CN" dirty="0" smtClean="0">
                    <a:solidFill>
                      <a:srgbClr val="FF0000"/>
                    </a:solidFill>
                  </a:rPr>
                  <a:t>α</a:t>
                </a:r>
                <a:r>
                  <a:rPr lang="zh-CN" altLang="en-US" dirty="0" smtClean="0"/>
                  <a:t>是归一化参数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l-GR" altLang="zh-CN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α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𝑒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/>
                      </a:rPr>
                      <m:t>=</m:t>
                    </m:r>
                    <m:r>
                      <m:rPr>
                        <m:nor/>
                      </m:rPr>
                      <a:rPr lang="el-GR" altLang="zh-CN" dirty="0">
                        <a:solidFill>
                          <a:srgbClr val="FF0000"/>
                        </a:solidFill>
                        <a:latin typeface="Cambria Math" panose="02040503050406030204" charset="0"/>
                      </a:rPr>
                      <m:t>α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是独立的</a:t>
            </a:r>
            <a:endParaRPr lang="en-US" altLang="zh-CN" dirty="0" smtClean="0"/>
          </a:p>
          <a:p>
            <a:r>
              <a:rPr lang="en-US" altLang="zh-CN" dirty="0" smtClean="0"/>
              <a:t>P(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)=P(a)  or  P(</a:t>
            </a:r>
            <a:r>
              <a:rPr lang="en-US" altLang="zh-CN" dirty="0" err="1" smtClean="0"/>
              <a:t>b|a</a:t>
            </a:r>
            <a:r>
              <a:rPr lang="en-US" altLang="zh-CN" dirty="0" smtClean="0"/>
              <a:t>)=p(b) or P(a</a:t>
            </a:r>
            <a:r>
              <a:rPr lang="en-US" altLang="zh-CN" dirty="0"/>
              <a:t> </a:t>
            </a:r>
            <a:r>
              <a:rPr lang="en-US" altLang="zh-CN" dirty="0" smtClean="0"/>
              <a:t>∧b)=P(a)P(b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条件独立性：给定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是独立的：</a:t>
            </a:r>
            <a:endParaRPr lang="en-US" altLang="zh-CN" dirty="0" smtClean="0"/>
          </a:p>
          <a:p>
            <a:r>
              <a:rPr lang="en-US" altLang="zh-CN" dirty="0" smtClean="0"/>
              <a:t>P(</a:t>
            </a:r>
            <a:r>
              <a:rPr lang="en-US" altLang="zh-CN" dirty="0" err="1" smtClean="0"/>
              <a:t>a,b|c</a:t>
            </a:r>
            <a:r>
              <a:rPr lang="en-US" altLang="zh-CN" dirty="0" smtClean="0"/>
              <a:t>)=P(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)P(</a:t>
            </a:r>
            <a:r>
              <a:rPr lang="en-US" altLang="zh-CN" dirty="0" err="1" smtClean="0"/>
              <a:t>b|c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P(</a:t>
            </a:r>
            <a:r>
              <a:rPr lang="en-US" altLang="zh-CN" dirty="0" err="1" smtClean="0"/>
              <a:t>a|b,c</a:t>
            </a:r>
            <a:r>
              <a:rPr lang="en-US" altLang="zh-CN" dirty="0" smtClean="0"/>
              <a:t>)=P(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</a:t>
            </a:r>
            <a:r>
              <a:rPr lang="zh-CN" altLang="en-US" dirty="0" smtClean="0"/>
              <a:t>斯规则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证据合并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X1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X2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条件独立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2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/>
                </a:endParaRPr>
              </a:p>
              <a:p>
                <a:r>
                  <a:rPr lang="en-US" altLang="zh-C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Naïve Bayes(</a:t>
            </a:r>
            <a:r>
              <a:rPr lang="zh-CN" altLang="en-US" dirty="0" smtClean="0">
                <a:sym typeface="+mn-ea"/>
              </a:rPr>
              <a:t>朴素贝叶斯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算法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/>
                  <a:t>假设</a:t>
                </a:r>
                <a:r>
                  <a:rPr lang="zh-CN" altLang="en-US"/>
                  <a:t>花有两个属性大小</a:t>
                </a:r>
                <a:r>
                  <a:rPr lang="en-US" altLang="zh-CN"/>
                  <a:t>x1</a:t>
                </a:r>
                <a:r>
                  <a:rPr lang="zh-CN" altLang="en-US"/>
                  <a:t>、颜色</a:t>
                </a:r>
                <a:r>
                  <a:rPr lang="en-US" altLang="zh-CN"/>
                  <a:t>x2</a:t>
                </a:r>
                <a:r>
                  <a:rPr lang="zh-CN" altLang="en-US"/>
                  <a:t>，不同</a:t>
                </a:r>
                <a:r>
                  <a:rPr lang="en-US" altLang="zh-CN"/>
                  <a:t>l</a:t>
                </a:r>
                <a:r>
                  <a:rPr lang="zh-CN" altLang="en-US"/>
                  <a:t>类别</a:t>
                </a:r>
                <a:r>
                  <a:rPr lang="en-US" altLang="zh-CN"/>
                  <a:t>y</a:t>
                </a:r>
                <a:r>
                  <a:rPr lang="zh-CN" altLang="en-US"/>
                  <a:t>的植物数据如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r>
                  <a:rPr lang="zh-CN" altLang="en-US"/>
                  <a:t>现问（小，红）是什么</a:t>
                </a:r>
                <a:r>
                  <a:rPr lang="zh-CN" altLang="en-US"/>
                  <a:t>花</a:t>
                </a:r>
                <a:endParaRPr lang="zh-CN" altLang="en-US"/>
              </a:p>
              <a:p>
                <a:pPr lvl="1"/>
                <a:r>
                  <a:rPr lang="en-US" altLang="zh-CN"/>
                  <a:t>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  <a:ea typeface="MS Mincho" charset="0"/>
                            <a:cs typeface="Cambria Math" panose="02040503050406030204"/>
                          </a:rPr>
                          <m:t>玫瑰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小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/>
                            <a:ea typeface="MS Mincho" charset="0"/>
                            <a:cs typeface="Cambria Math" panose="02040503050406030204"/>
                          </a:rPr>
                          <m:t>红</m:t>
                        </m:r>
                      </m:e>
                    </m:d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>
                            <a:latin typeface="Cambria Math" panose="02040503050406030204" charset="0"/>
                          </a:rPr>
                          <m:t>小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玫瑰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红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玫瑰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玫瑰</m:t>
                        </m:r>
                      </m:e>
                    </m:d>
                  </m:oMath>
                </a14:m>
                <a:endParaRPr lang="en-US" altLang="zh-CN" i="1">
                  <a:latin typeface="Cambria Math" panose="02040503050406030204"/>
                </a:endParaRPr>
              </a:p>
              <a:p>
                <a:pPr lvl="2"/>
                <a:r>
                  <a:rPr lang="en-US" altLang="zh-CN" sz="2000" i="1">
                    <a:latin typeface="Cambria Math" panose="02040503050406030204"/>
                  </a:rPr>
                  <a:t>=</a:t>
                </a:r>
                <a:r>
                  <a:rPr lang="en-US" altLang="zh-CN" sz="2000" i="1">
                    <a:solidFill>
                      <a:schemeClr val="tx1"/>
                    </a:solidFill>
                    <a:latin typeface="Cambria Math" panose="02040503050406030204"/>
                  </a:rPr>
                  <a:t>1/3</a:t>
                </a:r>
                <a:r>
                  <a:rPr lang="en-US" altLang="zh-CN" sz="2000" i="1">
                    <a:latin typeface="Cambria Math" panose="02040503050406030204"/>
                  </a:rPr>
                  <a:t>*1/3*3/4</a:t>
                </a:r>
                <a:endParaRPr lang="en-US" altLang="zh-CN" i="1">
                  <a:latin typeface="Cambria Math" panose="0204050305040603020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菊花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小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/>
                            <a:ea typeface="MS Mincho" charset="0"/>
                            <a:cs typeface="Cambria Math" panose="02040503050406030204"/>
                          </a:rPr>
                          <m:t>红</m:t>
                        </m:r>
                      </m:e>
                    </m:d>
                  </m:oMath>
                </a14:m>
                <a:r>
                  <a:rPr lang="en-US" altLang="zh-CN"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>
                            <a:latin typeface="Cambria Math" panose="02040503050406030204" charset="0"/>
                          </a:rPr>
                          <m:t>小</m:t>
                        </m:r>
                      </m:e>
                      <m:e>
                        <m:r>
                          <a:rPr 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菊花</m:t>
                        </m:r>
                      </m:e>
                    </m:d>
                    <m:r>
                      <a:rPr lang="en-US" altLang="zh-CN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红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菊花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/>
                            <a:cs typeface="Cambria Math" panose="02040503050406030204"/>
                          </a:rPr>
                          <m:t>菊花</m:t>
                        </m:r>
                      </m:e>
                    </m:d>
                  </m:oMath>
                </a14:m>
                <a:endParaRPr lang="zh-CN" altLang="en-US" i="1">
                  <a:latin typeface="Cambria Math" panose="02040503050406030204"/>
                  <a:cs typeface="Cambria Math" panose="02040503050406030204"/>
                </a:endParaRPr>
              </a:p>
              <a:p>
                <a:pPr lvl="1"/>
                <a:r>
                  <a:rPr lang="zh-CN" altLang="en-US" i="1">
                    <a:latin typeface="Cambria Math" panose="02040503050406030204"/>
                    <a:cs typeface="Cambria Math" panose="02040503050406030204"/>
                  </a:rPr>
                  <a:t> </a:t>
                </a:r>
                <a:r>
                  <a:rPr lang="en-US" altLang="zh-CN" i="1">
                    <a:latin typeface="Cambria Math" panose="02040503050406030204"/>
                    <a:cs typeface="Cambria Math" panose="02040503050406030204"/>
                  </a:rPr>
                  <a:t>     =1*</a:t>
                </a:r>
                <a:r>
                  <a:rPr lang="en-US" altLang="zh-CN" i="1">
                    <a:solidFill>
                      <a:srgbClr val="FF0000"/>
                    </a:solidFill>
                    <a:latin typeface="Cambria Math" panose="02040503050406030204"/>
                    <a:cs typeface="Cambria Math" panose="02040503050406030204"/>
                  </a:rPr>
                  <a:t>0.01</a:t>
                </a:r>
                <a:r>
                  <a:rPr lang="en-US" altLang="zh-CN" i="1">
                    <a:latin typeface="Cambria Math" panose="02040503050406030204"/>
                    <a:cs typeface="Cambria Math" panose="02040503050406030204"/>
                  </a:rPr>
                  <a:t>*1/4</a:t>
                </a:r>
                <a:endParaRPr lang="en-US" altLang="zh-CN" i="1">
                  <a:latin typeface="Cambria Math" panose="02040503050406030204"/>
                </a:endParaRPr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435600" y="2853055"/>
          <a:ext cx="345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595"/>
                <a:gridCol w="1007110"/>
                <a:gridCol w="12395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菊花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怪兽世界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372200" y="908720"/>
          <a:ext cx="1656184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B</a:t>
                      </a:r>
                      <a:endParaRPr lang="en-US" altLang="zh-CN" sz="1050" dirty="0" smtClean="0"/>
                    </a:p>
                    <a:p>
                      <a:r>
                        <a:rPr lang="en-US" altLang="zh-CN" sz="1050" dirty="0" smtClean="0"/>
                        <a:t>OK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?</a:t>
                      </a:r>
                      <a:endParaRPr lang="zh-CN" altLang="en-US" sz="105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sz="1050" dirty="0" smtClean="0"/>
                    </a:p>
                    <a:p>
                      <a:r>
                        <a:rPr lang="en-US" altLang="zh-CN" sz="1050" dirty="0" smtClean="0"/>
                        <a:t>OK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B</a:t>
                      </a:r>
                      <a:endParaRPr lang="en-US" altLang="zh-CN" sz="1050" dirty="0" smtClean="0"/>
                    </a:p>
                    <a:p>
                      <a:r>
                        <a:rPr lang="en-US" altLang="zh-CN" sz="1050" dirty="0" smtClean="0"/>
                        <a:t>OK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639" y="2637294"/>
                <a:ext cx="8509635" cy="4151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dirty="0" smtClean="0"/>
                  <a:t> b=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</m:oMath>
                </a14:m>
                <a:r>
                  <a:rPr lang="en-US" altLang="zh-CN" b="0" dirty="0" smtClean="0"/>
                  <a:t>B(1,1) ∧B(1,2)</a:t>
                </a: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∧B(2,1)                  B:</a:t>
                </a:r>
                <a:r>
                  <a:rPr lang="zh-CN" altLang="en-US" b="0" dirty="0" smtClean="0"/>
                  <a:t>格子感觉微风</a:t>
                </a:r>
                <a:endParaRPr lang="en-US" altLang="zh-CN" b="0" dirty="0" smtClean="0"/>
              </a:p>
              <a:p>
                <a:pPr algn="l"/>
                <a:r>
                  <a:rPr lang="en-US" altLang="zh-CN" b="0" dirty="0" smtClean="0"/>
                  <a:t>Known=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</m:oMath>
                </a14:m>
                <a:r>
                  <a:rPr lang="en-US" altLang="zh-CN" b="0" dirty="0" smtClean="0"/>
                  <a:t>x(1,1)</a:t>
                </a:r>
                <a:r>
                  <a:rPr lang="en-US" altLang="zh-CN" b="0" dirty="0"/>
                  <a:t>∧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x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dirty="0">
                        <a:latin typeface="Cambria Math" panose="02040503050406030204" charset="0"/>
                      </a:rPr>
                      <m:t>∧</m:t>
                    </m:r>
                    <m:r>
                      <a:rPr lang="en-US" altLang="zh-CN" b="0" i="1">
                        <a:latin typeface="Cambria Math" panose="02040503050406030204"/>
                        <a:ea typeface="Cambria Math" panose="02040503050406030204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        x: </a:t>
                </a:r>
                <a:r>
                  <a:rPr lang="zh-CN" altLang="en-US" b="0" dirty="0" smtClean="0"/>
                  <a:t>格子有陷阱</a:t>
                </a:r>
                <a:endParaRPr lang="zh-CN" altLang="en-US" b="0" dirty="0" smtClean="0"/>
              </a:p>
              <a:p>
                <a:pPr algn="l"/>
                <a:r>
                  <a:rPr lang="en-US" altLang="zh-CN" b="0" i="1" smtClean="0">
                    <a:latin typeface="Cambria Math" panose="02040503050406030204"/>
                    <a:sym typeface="+mn-ea"/>
                  </a:rPr>
                  <a:t> </a:t>
                </a:r>
                <a:endParaRPr lang="en-US" altLang="zh-CN" b="0" i="1" smtClean="0">
                  <a:latin typeface="Cambria Math" panose="02040503050406030204"/>
                  <a:sym typeface="+mn-ea"/>
                </a:endParaRPr>
              </a:p>
              <a:p>
                <a:pPr algn="l"/>
                <a:r>
                  <a:rPr lang="zh-CN" altLang="en-US" sz="1800" b="0" i="1" smtClean="0">
                    <a:latin typeface="Cambria Math" panose="02040503050406030204"/>
                    <a:sym typeface="+mn-ea"/>
                  </a:rPr>
                  <a:t>由边缘概率公式</a:t>
                </a:r>
                <a:endParaRPr lang="en-US" altLang="zh-CN" sz="1800" b="0" dirty="0" smtClean="0"/>
              </a:p>
              <a:p>
                <a:pPr algn="l"/>
                <a:r>
                  <a:rPr lang="en-US" altLang="zh-CN" b="0" dirty="0" smtClean="0"/>
                  <a:t>P(x(1,3)|</a:t>
                </a:r>
                <a:r>
                  <a:rPr lang="en-US" altLang="zh-CN" b="0" dirty="0" err="1" smtClean="0"/>
                  <a:t>b,know</a:t>
                </a:r>
                <a:r>
                  <a:rPr lang="en-US" altLang="zh-CN" b="0" dirty="0" smtClean="0"/>
                  <a:t>)=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𝑛𝑘𝑛𝑜𝑤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𝑢𝑛𝑘𝑛𝑜𝑤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endParaRPr lang="en-US" altLang="zh-CN" b="0" i="1" smtClean="0">
                  <a:latin typeface="Cambria Math" panose="02040503050406030204"/>
                </a:endParaRPr>
              </a:p>
              <a:p>
                <a:pPr marL="0" lvl="1" algn="l"/>
                <a:r>
                  <a:rPr lang="en-US" altLang="zh-CN" sz="1800" b="0" i="1" smtClean="0">
                    <a:latin typeface="Cambria Math" panose="02040503050406030204"/>
                  </a:rPr>
                  <a:t> </a:t>
                </a:r>
                <a:r>
                  <a:rPr lang="zh-CN" altLang="en-US" sz="1800" b="0" i="1" smtClean="0">
                    <a:latin typeface="Cambria Math" panose="02040503050406030204"/>
                  </a:rPr>
                  <a:t>由</a:t>
                </a:r>
                <a:r>
                  <a:rPr lang="zh-CN" altLang="en-US" sz="1800" b="0" dirty="0">
                    <a:sym typeface="+mn-ea"/>
                  </a:rPr>
                  <a:t>联合概率公式</a:t>
                </a:r>
                <a:endParaRPr lang="en-US" altLang="zh-CN" sz="1800" b="0" dirty="0" smtClean="0"/>
              </a:p>
              <a:p>
                <a:pPr algn="l"/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b="0" i="1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>
                            <a:latin typeface="Cambria Math" panose="02040503050406030204"/>
                          </a:rPr>
                          <m:t>𝑢</m:t>
                        </m:r>
                        <m:r>
                          <a:rPr lang="en-US" altLang="zh-CN" b="0" i="1">
                            <a:latin typeface="Cambria Math" panose="02040503050406030204"/>
                          </a:rPr>
                          <m:t>𝑛𝑘𝑛𝑜𝑤</m:t>
                        </m:r>
                      </m:sub>
                      <m:sup/>
                      <m:e>
                        <m:r>
                          <a:rPr lang="en-US" altLang="zh-CN" b="0" i="1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>
                            <a:latin typeface="Cambria Math" panose="02040503050406030204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|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𝑢𝑛𝑘𝑛𝑜𝑤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a:rPr lang="en-US" altLang="zh-CN" b="0" i="1">
                            <a:latin typeface="Cambria Math" panose="02040503050406030204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𝑘𝑛𝑜𝑤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𝑢𝑛𝑘𝑛𝑜𝑤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3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endParaRPr lang="en-US" altLang="zh-CN" b="0" i="1" smtClean="0">
                  <a:latin typeface="Cambria Math" panose="02040503050406030204"/>
                </a:endParaRPr>
              </a:p>
              <a:p>
                <a:pPr algn="l"/>
                <a:r>
                  <a:rPr lang="zh-CN" altLang="en-US" sz="1800" b="0" dirty="0">
                    <a:latin typeface="Cambria Math" panose="02040503050406030204" charset="0"/>
                    <a:sym typeface="+mn-ea"/>
                  </a:rPr>
                  <a:t>把</a:t>
                </a:r>
                <a:r>
                  <a:rPr lang="en-US" altLang="zh-CN" sz="1800" b="0" dirty="0">
                    <a:latin typeface="Cambria Math" panose="02040503050406030204" charset="0"/>
                    <a:sym typeface="+mn-ea"/>
                  </a:rPr>
                  <a:t>unkown</a:t>
                </a:r>
                <a:r>
                  <a:rPr lang="zh-CN" altLang="en-US" sz="1800" b="0" dirty="0">
                    <a:latin typeface="Cambria Math" panose="02040503050406030204" charset="0"/>
                    <a:sym typeface="+mn-ea"/>
                  </a:rPr>
                  <a:t>换成</a:t>
                </a:r>
                <a:r>
                  <a:rPr lang="en-US" altLang="zh-CN" sz="1800" b="0" dirty="0">
                    <a:latin typeface="Cambria Math" panose="02040503050406030204" charset="0"/>
                    <a:sym typeface="+mn-ea"/>
                  </a:rPr>
                  <a:t>yel+blue</a:t>
                </a:r>
                <a:endParaRPr lang="en-US" altLang="zh-CN" b="0" dirty="0" smtClean="0"/>
              </a:p>
              <a:p>
                <a:pPr algn="l"/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sz="1800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𝑒𝑙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1800" b="0" i="1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a:rPr lang="en-US" altLang="zh-CN" sz="1800" b="0" i="1" smtClean="0">
                                <a:latin typeface="Cambria Math" panose="02040503050406030204"/>
                              </a:rPr>
                              <m:t>𝑏𝑙</m:t>
                            </m:r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/>
                              </a:rPr>
                              <m:t>𝑢</m:t>
                            </m:r>
                            <m:r>
                              <a:rPr lang="en-US" altLang="zh-CN" sz="1800" b="0" i="1" smtClean="0">
                                <a:latin typeface="Cambria Math" panose="02040503050406030204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𝑝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𝑏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|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𝑘𝑛𝑜𝑤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/>
                              </a:rPr>
                              <m:t>𝑦𝑒𝑙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/>
                              </a:rPr>
                              <m:t>𝑏𝑙𝑢𝑒</m:t>
                            </m:r>
                            <m:r>
                              <a:rPr lang="en-US" altLang="zh-CN" sz="1800" b="0" i="1" smtClean="0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3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)</m:t>
                            </m:r>
                            <m:r>
                              <a:rPr lang="en-US" altLang="zh-CN" sz="1800" b="0" i="1">
                                <a:latin typeface="Cambria Math" panose="02040503050406030204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1800" b="0" i="1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/>
                          </a:rPr>
                          <m:t>𝑏𝑙𝑢𝑒</m:t>
                        </m:r>
                        <m:r>
                          <a:rPr lang="en-US" altLang="zh-CN" sz="1800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)</m:t>
                        </m:r>
                        <m:r>
                          <a:rPr lang="en-US" altLang="zh-CN" sz="1800" b="0" i="1"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b="0" dirty="0">
                            <a:latin typeface="Cambria Math" panose="02040503050406030204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1800" b="0" dirty="0">
                  <a:latin typeface="Cambria Math" panose="02040503050406030204" charset="0"/>
                </a:endParaRPr>
              </a:p>
              <a:p>
                <a:pPr algn="l"/>
                <a:r>
                  <a:rPr lang="en-US" altLang="zh-CN" sz="1800" b="0" dirty="0">
                    <a:latin typeface="Cambria Math" panose="02040503050406030204" charset="0"/>
                  </a:rPr>
                  <a:t> </a:t>
                </a:r>
                <a:r>
                  <a:rPr lang="en-US" altLang="zh-CN" sz="1800" b="0" dirty="0">
                    <a:latin typeface="Cambria Math" panose="02040503050406030204" charset="0"/>
                    <a:sym typeface="+mn-ea"/>
                  </a:rPr>
                  <a:t> blue</a:t>
                </a:r>
                <a:r>
                  <a:rPr lang="zh-CN" altLang="en-US" sz="1800" b="0" dirty="0">
                    <a:latin typeface="Cambria Math" panose="02040503050406030204" charset="0"/>
                    <a:sym typeface="+mn-ea"/>
                  </a:rPr>
                  <a:t>和</a:t>
                </a:r>
                <a:r>
                  <a:rPr lang="en-US" altLang="zh-CN" sz="1800" b="0" dirty="0">
                    <a:latin typeface="Cambria Math" panose="02040503050406030204" charset="0"/>
                    <a:sym typeface="+mn-ea"/>
                  </a:rPr>
                  <a:t>b</a:t>
                </a:r>
                <a:r>
                  <a:rPr lang="zh-CN" altLang="en-US" sz="1800" b="0" dirty="0">
                    <a:latin typeface="Cambria Math" panose="02040503050406030204" charset="0"/>
                    <a:sym typeface="+mn-ea"/>
                  </a:rPr>
                  <a:t>是独立的</a:t>
                </a:r>
                <a:r>
                  <a:rPr lang="en-US" altLang="zh-CN" sz="1800" b="0" dirty="0">
                    <a:latin typeface="Cambria Math" panose="02040503050406030204" charset="0"/>
                  </a:rPr>
                  <a:t>     </a:t>
                </a:r>
                <a:endParaRPr lang="en-US" altLang="zh-CN" sz="1800" b="0" dirty="0" smtClean="0"/>
              </a:p>
              <a:p>
                <a:pPr algn="l"/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𝑌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𝑒𝑙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2000" b="0" i="1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𝑏𝑙</m:t>
                            </m:r>
                            <m:r>
                              <m:rPr>
                                <m:brk m:alnAt="7"/>
                              </m:rPr>
                              <a:rPr lang="en-US" altLang="zh-CN" sz="2000" b="0" i="1">
                                <a:latin typeface="Cambria Math" panose="02040503050406030204"/>
                              </a:rPr>
                              <m:t>𝑢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𝑝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𝑏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|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𝑘𝑛𝑜𝑤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𝑦𝑒𝑙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3</m:t>
                            </m:r>
                            <m:r>
                              <a:rPr lang="en-US" altLang="zh-CN" sz="2000" b="0" i="1">
                                <a:latin typeface="Cambria Math" panose="02040503050406030204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000" b="0" i="1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𝑘𝑛𝑜𝑤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𝑦𝑒𝑙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𝑏𝑙𝑢𝑒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3</m:t>
                        </m:r>
                        <m:r>
                          <a:rPr lang="en-US" altLang="zh-CN" sz="2000" b="0" i="1"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b="0" dirty="0">
                            <a:latin typeface="Cambria Math" panose="02040503050406030204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2000" b="0" dirty="0" smtClean="0"/>
              </a:p>
              <a:p>
                <a:pPr algn="l"/>
                <a:endParaRPr lang="zh-CN" altLang="en-US" sz="2000" b="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9" y="2637294"/>
                <a:ext cx="8509635" cy="4151630"/>
              </a:xfrm>
              <a:prstGeom prst="rect">
                <a:avLst/>
              </a:prstGeom>
              <a:blipFill rotWithShape="1">
                <a:blip r:embed="rId1"/>
                <a:stretch>
                  <a:fillRect l="-2" t="-3" r="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1682" y="1484729"/>
            <a:ext cx="597666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每个格子有陷阱的概率是</a:t>
            </a:r>
            <a:r>
              <a:rPr lang="en-US" altLang="zh-CN" sz="2000" dirty="0" smtClean="0"/>
              <a:t>0.2</a:t>
            </a:r>
            <a:r>
              <a:rPr lang="zh-CN" altLang="en-US" sz="2000" dirty="0" smtClean="0"/>
              <a:t>， 且相互独立，</a:t>
            </a:r>
            <a:r>
              <a:rPr lang="en-US" altLang="zh-CN" sz="2000" dirty="0" smtClean="0"/>
              <a:t>blue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个蓝色的格子，</a:t>
            </a:r>
            <a:r>
              <a:rPr lang="en-US" altLang="zh-CN" sz="2000" dirty="0" smtClean="0"/>
              <a:t>yellow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个黄色格子，</a:t>
            </a:r>
            <a:r>
              <a:rPr lang="en-US" altLang="zh-CN" sz="2000" dirty="0" smtClean="0"/>
              <a:t> unkown</a:t>
            </a:r>
            <a:r>
              <a:rPr lang="zh-CN" altLang="en-US" sz="2000" dirty="0" smtClean="0"/>
              <a:t>是蓝色和黄色格子的汇总，目前并不</a:t>
            </a:r>
            <a:r>
              <a:rPr lang="zh-CN" altLang="en-US" sz="2000" dirty="0" smtClean="0"/>
              <a:t>了解。</a:t>
            </a:r>
            <a:endParaRPr lang="zh-CN" altLang="en-US" sz="2000" dirty="0" smtClean="0"/>
          </a:p>
        </p:txBody>
      </p:sp>
    </p:spTree>
  </p:cSld>
  <p:clrMapOvr>
    <a:masterClrMapping/>
  </p:clrMapOvr>
  <p:transition>
    <p:zoom dir="in"/>
  </p:transition>
</p:sld>
</file>

<file path=ppt/tags/tag1.xml><?xml version="1.0" encoding="utf-8"?>
<p:tagLst xmlns:p="http://schemas.openxmlformats.org/presentationml/2006/main">
  <p:tag name="KSO_WM_UNIT_TABLE_BEAUTIFY" val="smartTable{3ae1866c-c9ad-47f3-a157-ca68fcbb6124}"/>
</p:tagLst>
</file>

<file path=ppt/tags/tag2.xml><?xml version="1.0" encoding="utf-8"?>
<p:tagLst xmlns:p="http://schemas.openxmlformats.org/presentationml/2006/main">
  <p:tag name="KSO_WM_UNIT_PLACING_PICTURE_USER_VIEWPORT" val="{&quot;height&quot;:6480,&quot;width&quot;:6480}"/>
</p:tagLst>
</file>

<file path=ppt/tags/tag3.xml><?xml version="1.0" encoding="utf-8"?>
<p:tagLst xmlns:p="http://schemas.openxmlformats.org/presentationml/2006/main">
  <p:tag name="KSO_WM_DOC_GUID" val="{57586de2-0ce2-4ece-93d1-b2cddcdc3b32}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006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5188</Words>
  <Application>WPS 演示</Application>
  <PresentationFormat>全屏显示(4:3)</PresentationFormat>
  <Paragraphs>395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华文隶书</vt:lpstr>
      <vt:lpstr>Cambria Math</vt:lpstr>
      <vt:lpstr>Cambria Math</vt:lpstr>
      <vt:lpstr>MS Mincho</vt:lpstr>
      <vt:lpstr>Segoe Print</vt:lpstr>
      <vt:lpstr>微软雅黑</vt:lpstr>
      <vt:lpstr>Arial Unicode MS</vt:lpstr>
      <vt:lpstr>Calibri</vt:lpstr>
      <vt:lpstr>默认设计模板</vt:lpstr>
      <vt:lpstr>第6讲：贝叶斯网络</vt:lpstr>
      <vt:lpstr>提刚：</vt:lpstr>
      <vt:lpstr>基本概率符号</vt:lpstr>
      <vt:lpstr>概率分布</vt:lpstr>
      <vt:lpstr>条件概率的计算</vt:lpstr>
      <vt:lpstr>独立性</vt:lpstr>
      <vt:lpstr>贝叶斯规则</vt:lpstr>
      <vt:lpstr>Naïve Bayes(朴素贝叶斯)算法</vt:lpstr>
      <vt:lpstr>怪兽世界</vt:lpstr>
      <vt:lpstr>怪兽世界</vt:lpstr>
      <vt:lpstr>概率推理</vt:lpstr>
      <vt:lpstr>贝叶斯网络</vt:lpstr>
      <vt:lpstr>贝叶斯网络的含义</vt:lpstr>
      <vt:lpstr>完全联合概率分布</vt:lpstr>
      <vt:lpstr>完全联合概率分布</vt:lpstr>
      <vt:lpstr>贝叶斯网络中的条件独立关系</vt:lpstr>
      <vt:lpstr>贝叶斯网络中的精确推理</vt:lpstr>
      <vt:lpstr>贝叶斯网络推理算法的时间复杂性</vt:lpstr>
      <vt:lpstr>贝叶斯网络的近似推理</vt:lpstr>
      <vt:lpstr>伪随机数生成</vt:lpstr>
      <vt:lpstr>最简单的采样计算</vt:lpstr>
      <vt:lpstr>计算圆周率</vt:lpstr>
      <vt:lpstr>求积分</vt:lpstr>
      <vt:lpstr>直接采样</vt:lpstr>
      <vt:lpstr>拒绝采样</vt:lpstr>
      <vt:lpstr>似然加权</vt:lpstr>
      <vt:lpstr>模拟马尔可夫链</vt:lpstr>
      <vt:lpstr>Gibbs-Ask中的采样概率</vt:lpstr>
    </vt:vector>
  </TitlesOfParts>
  <Company>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王品</dc:creator>
  <cp:lastModifiedBy>狮子</cp:lastModifiedBy>
  <cp:revision>307</cp:revision>
  <dcterms:created xsi:type="dcterms:W3CDTF">2003-02-07T09:45:00Z</dcterms:created>
  <dcterms:modified xsi:type="dcterms:W3CDTF">2021-04-18T15:26:22Z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F345408103824BD0A554E8FB9B4AEC60</vt:lpwstr>
  </property>
</Properties>
</file>