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0D70-5EB1-4966-B8C8-451179EFD1F1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1ABA-3FA3-4041-91FD-1C94ED66D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5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1ABA-3FA3-4041-91FD-1C94ED66DE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8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1ABA-3FA3-4041-91FD-1C94ED66DE9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8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1775893-F798-40E7-8520-8046A8526993}" type="datetimeFigureOut">
              <a:rPr lang="zh-CN" altLang="en-US" smtClean="0"/>
              <a:t>2013-8-12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7D565EF-A052-4E8B-9737-30BE59BAE6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ndInterSection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estInterSection.c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学习汇报</a:t>
            </a:r>
            <a:r>
              <a:rPr lang="en-US" altLang="zh-CN" dirty="0" smtClean="0"/>
              <a:t>(2)</a:t>
            </a:r>
            <a:br>
              <a:rPr lang="en-US" altLang="zh-CN" dirty="0" smtClean="0"/>
            </a:br>
            <a:r>
              <a:rPr lang="en-US" altLang="zh-CN" dirty="0" smtClean="0"/>
              <a:t> 					</a:t>
            </a:r>
            <a:r>
              <a:rPr lang="zh-CN" altLang="en-US" sz="3200" dirty="0" smtClean="0">
                <a:latin typeface="+mn-ea"/>
                <a:ea typeface="+mn-ea"/>
              </a:rPr>
              <a:t>碰撞检测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汤志强 </a:t>
            </a:r>
            <a:r>
              <a:rPr lang="en-US" altLang="zh-CN" dirty="0" smtClean="0"/>
              <a:t>12213065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 the case of edge-edge contact, suppose that the contact edges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 smtClean="0"/>
                  <a:t>. Figure below shows the configurations for two triangles.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Set for Convex </a:t>
            </a:r>
            <a:r>
              <a:rPr lang="en-US" altLang="zh-CN" dirty="0" smtClean="0"/>
              <a:t>Polygon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283" y="3861048"/>
            <a:ext cx="2448272" cy="28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384987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The edge of the first polygon is parameterized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+ 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altLang="zh-CN" dirty="0" smtClean="0"/>
                  <a:t>The edge of the second polygon has the same parametric form, but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𝑤h𝑒𝑟𝑒</m:t>
                    </m:r>
                  </m:oMath>
                </a14:m>
                <a:endParaRPr lang="en-US" altLang="zh-CN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∙(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∙(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要弄明白，还是看</a:t>
                </a:r>
                <a:r>
                  <a:rPr lang="zh-CN" altLang="en-US" dirty="0">
                    <a:hlinkClick r:id="rId2" action="ppaction://hlinkfile"/>
                  </a:rPr>
                  <a:t>代码</a:t>
                </a:r>
                <a:r>
                  <a:rPr lang="zh-CN" altLang="en-US" dirty="0"/>
                  <a:t>吧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3849877"/>
              </a:xfrm>
              <a:blipFill rotWithShape="1">
                <a:blip r:embed="rId3"/>
                <a:stretch>
                  <a:fillRect l="-1235" t="-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Set for Convex Polygon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80" y="3933056"/>
            <a:ext cx="2448272" cy="267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algorithm presented here is general in that it requires only a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 to be implemented for </a:t>
            </a:r>
            <a:r>
              <a:rPr lang="en-US" altLang="zh-CN" dirty="0" smtClean="0">
                <a:solidFill>
                  <a:srgbClr val="FF0000"/>
                </a:solidFill>
              </a:rPr>
              <a:t>each pair of desired object </a:t>
            </a:r>
            <a:r>
              <a:rPr lang="en-US" altLang="zh-CN" dirty="0" smtClean="0"/>
              <a:t>types and only for the </a:t>
            </a:r>
            <a:r>
              <a:rPr lang="en-US" altLang="zh-CN" dirty="0" smtClean="0">
                <a:solidFill>
                  <a:srgbClr val="FF0000"/>
                </a:solidFill>
              </a:rPr>
              <a:t>case of stationary objects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 between two objects has the property that it is </a:t>
            </a:r>
            <a:r>
              <a:rPr lang="en-US" altLang="zh-CN" dirty="0" smtClean="0">
                <a:solidFill>
                  <a:srgbClr val="FF0000"/>
                </a:solidFill>
              </a:rPr>
              <a:t>positive</a:t>
            </a:r>
            <a:r>
              <a:rPr lang="en-US" altLang="zh-CN" dirty="0" smtClean="0"/>
              <a:t> when the objects are separated, </a:t>
            </a:r>
            <a:r>
              <a:rPr lang="en-US" altLang="zh-CN" dirty="0" smtClean="0">
                <a:solidFill>
                  <a:srgbClr val="FF0000"/>
                </a:solidFill>
              </a:rPr>
              <a:t>negative</a:t>
            </a:r>
            <a:r>
              <a:rPr lang="en-US" altLang="zh-CN" dirty="0" smtClean="0"/>
              <a:t> when the objects are overlapping, and </a:t>
            </a:r>
            <a:r>
              <a:rPr lang="en-US" altLang="zh-CN" dirty="0" smtClean="0">
                <a:solidFill>
                  <a:srgbClr val="FF0000"/>
                </a:solidFill>
              </a:rPr>
              <a:t>zero</a:t>
            </a:r>
            <a:r>
              <a:rPr lang="en-US" altLang="zh-CN" dirty="0" smtClean="0"/>
              <a:t> when the objects are just touching.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 may be defined based on</a:t>
            </a:r>
          </a:p>
          <a:p>
            <a:r>
              <a:rPr lang="en-US" altLang="zh-CN" dirty="0" smtClean="0"/>
              <a:t>The separation axis tests.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FSEUDODISTANCE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0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</a:t>
            </a:r>
            <a:r>
              <a:rPr lang="en-US" altLang="zh-CN" dirty="0" err="1"/>
              <a:t>illusstrate</a:t>
            </a:r>
            <a:r>
              <a:rPr lang="en-US" altLang="zh-CN" dirty="0"/>
              <a:t> in one dimension:</a:t>
            </a:r>
          </a:p>
          <a:p>
            <a:r>
              <a:rPr lang="en-US" altLang="zh-CN" dirty="0"/>
              <a:t>The separation test is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FSEUDODISTANCE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40576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2616894"/>
            <a:ext cx="3888432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6219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5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CONTACT BETWEEN MOVING INTERVALS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8488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8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CONTACT BETWEEN MOVING INTERVALS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3"/>
            <a:ext cx="7848872" cy="264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4" y="4315048"/>
            <a:ext cx="7509544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2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the quadratic formula in this case is apparently overkill.</a:t>
            </a:r>
          </a:p>
          <a:p>
            <a:r>
              <a:rPr lang="en-US" altLang="zh-CN" dirty="0" smtClean="0"/>
              <a:t>The reason for introducing the quadratic approach is that generally the 3D cases are not liner, and the </a:t>
            </a:r>
            <a:r>
              <a:rPr lang="en-US" altLang="zh-CN" dirty="0" err="1" smtClean="0"/>
              <a:t>pseudodistance</a:t>
            </a:r>
            <a:r>
              <a:rPr lang="en-US" altLang="zh-CN" dirty="0" smtClean="0"/>
              <a:t> functions are not </a:t>
            </a:r>
            <a:r>
              <a:rPr lang="en-US" altLang="zh-CN" dirty="0" err="1" smtClean="0"/>
              <a:t>trival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CONTACT BETWEEN MOVING INTERVALS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8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牛顿迭代法的计算方法。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COMPUTING THE FIRST TIME OF CONTACT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96592"/>
            <a:ext cx="3960440" cy="361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13324"/>
            <a:ext cx="2838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ESTIMATING THE FIRST DERIVATIVE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90" y="2492896"/>
            <a:ext cx="69437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C:\Users\t\AppData\Local\Microsoft\Windows\Temporary Internet Files\Content.IE5\MWDZRT06\MM90018558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48175"/>
            <a:ext cx="5810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ESTIMATING THE FIRST DERIVATIVE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48" y="2636912"/>
            <a:ext cx="7862267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6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276872"/>
            <a:ext cx="7408333" cy="3450696"/>
          </a:xfrm>
        </p:spPr>
        <p:txBody>
          <a:bodyPr/>
          <a:lstStyle/>
          <a:p>
            <a:r>
              <a:rPr lang="en-US" altLang="zh-CN" dirty="0"/>
              <a:t>The METHOD OF </a:t>
            </a:r>
            <a:r>
              <a:rPr lang="en-US" altLang="zh-CN" dirty="0" smtClean="0"/>
              <a:t>SEPARATING </a:t>
            </a:r>
            <a:r>
              <a:rPr lang="en-US" altLang="zh-CN" dirty="0"/>
              <a:t>AXES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80928"/>
            <a:ext cx="4320480" cy="3160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42900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如果存在一条线上的投影不相交，则两物体不相交。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07" y="465313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逆反：如果两物体相交，则它们在任何线上的投影都相交。</a:t>
            </a:r>
          </a:p>
        </p:txBody>
      </p:sp>
    </p:spTree>
    <p:extLst>
      <p:ext uri="{BB962C8B-B14F-4D97-AF65-F5344CB8AC3E}">
        <p14:creationId xmlns:p14="http://schemas.microsoft.com/office/powerpoint/2010/main" val="3237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ESTIMATING THE FIRST DERIVATIVE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1682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60" y="5733256"/>
            <a:ext cx="729944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(Sphere sphere0, Sphere sphere1)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Vector3 diff = sphere1.C - sphere0.C;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diff.SquaredLength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sphere0.r + sphere1.r;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(Sphere </a:t>
            </a:r>
            <a:r>
              <a:rPr lang="en-US" altLang="zh-CN" dirty="0" err="1"/>
              <a:t>sphere</a:t>
            </a:r>
            <a:r>
              <a:rPr lang="en-US" altLang="zh-CN" dirty="0"/>
              <a:t>, Capsule capsule)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</a:t>
            </a:r>
            <a:r>
              <a:rPr lang="en-US" altLang="zh-CN" dirty="0" err="1"/>
              <a:t>sphere.C,capsule.segment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</a:t>
            </a:r>
            <a:r>
              <a:rPr lang="en-US" altLang="zh-CN" dirty="0" err="1"/>
              <a:t>sphere.r</a:t>
            </a:r>
            <a:r>
              <a:rPr lang="en-US" altLang="zh-CN" dirty="0"/>
              <a:t> + </a:t>
            </a:r>
            <a:r>
              <a:rPr lang="en-US" altLang="zh-CN" dirty="0" err="1"/>
              <a:t>capsule.r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2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(Sphere </a:t>
            </a:r>
            <a:r>
              <a:rPr lang="en-US" altLang="zh-CN" dirty="0" err="1"/>
              <a:t>sphere</a:t>
            </a:r>
            <a:r>
              <a:rPr lang="en-US" altLang="zh-CN" dirty="0"/>
              <a:t>, Lozenge lozenge)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</a:t>
            </a:r>
            <a:r>
              <a:rPr lang="en-US" altLang="zh-CN" dirty="0" err="1"/>
              <a:t>sphere.C,lozenge.rectangle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</a:t>
            </a:r>
            <a:r>
              <a:rPr lang="en-US" altLang="zh-CN" dirty="0" err="1"/>
              <a:t>sphere.r</a:t>
            </a:r>
            <a:r>
              <a:rPr lang="en-US" altLang="zh-CN" dirty="0"/>
              <a:t> + </a:t>
            </a:r>
            <a:r>
              <a:rPr lang="en-US" altLang="zh-CN" dirty="0" err="1"/>
              <a:t>lozenge.r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8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(Capsule capsule0, Capsule capsule1)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(capsule0.segment,</a:t>
            </a:r>
          </a:p>
          <a:p>
            <a:r>
              <a:rPr lang="en-US" altLang="zh-CN" dirty="0"/>
              <a:t>capsule1.segment);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capsule0.r + capsule1.r;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float </a:t>
            </a:r>
            <a:r>
              <a:rPr lang="en-US" altLang="zh-CN" dirty="0" err="1"/>
              <a:t>Pseudodistance</a:t>
            </a:r>
            <a:r>
              <a:rPr lang="en-US" altLang="zh-CN" dirty="0"/>
              <a:t> (Lozenge lozenge0, Lozenge lozenge1)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SquaredDistance</a:t>
            </a:r>
            <a:r>
              <a:rPr lang="en-US" altLang="zh-CN" dirty="0"/>
              <a:t>(lozenge0.rectangle,</a:t>
            </a:r>
          </a:p>
          <a:p>
            <a:r>
              <a:rPr lang="en-US" altLang="zh-CN" dirty="0"/>
              <a:t>lozenge1.rectangle);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= lozenge0.r + lozenge1.r;</a:t>
            </a:r>
          </a:p>
          <a:p>
            <a:r>
              <a:rPr lang="en-US" altLang="zh-CN" dirty="0"/>
              <a:t>return </a:t>
            </a:r>
            <a:r>
              <a:rPr lang="en-US" altLang="zh-CN" dirty="0" err="1"/>
              <a:t>sd</a:t>
            </a:r>
            <a:r>
              <a:rPr lang="en-US" altLang="zh-CN" dirty="0"/>
              <a:t>/(</a:t>
            </a:r>
            <a:r>
              <a:rPr lang="en-US" altLang="zh-CN" dirty="0" err="1"/>
              <a:t>rsum</a:t>
            </a:r>
            <a:r>
              <a:rPr lang="en-US" altLang="zh-CN" dirty="0"/>
              <a:t>*</a:t>
            </a:r>
            <a:r>
              <a:rPr lang="en-US" altLang="zh-CN" dirty="0" err="1"/>
              <a:t>rsum</a:t>
            </a:r>
            <a:r>
              <a:rPr lang="en-US" altLang="zh-CN" dirty="0"/>
              <a:t>) - 1;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PSEUDODISTANCES FOR SPECIFIC PAIRS OF OBJECT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6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240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Only </a:t>
            </a:r>
            <a:r>
              <a:rPr lang="en-US" altLang="zh-CN" dirty="0" smtClean="0">
                <a:solidFill>
                  <a:srgbClr val="FF0000"/>
                </a:solidFill>
              </a:rPr>
              <a:t>the  normal vectors to the edges of the polygons </a:t>
            </a:r>
            <a:r>
              <a:rPr lang="en-US" altLang="zh-CN" dirty="0"/>
              <a:t>needs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to be considered for </a:t>
            </a:r>
            <a:r>
              <a:rPr lang="en-US" altLang="zh-CN" dirty="0"/>
              <a:t>separation tests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intuition for </a:t>
            </a:r>
            <a:r>
              <a:rPr lang="en-US" altLang="zh-CN" dirty="0" smtClean="0">
                <a:solidFill>
                  <a:srgbClr val="FF0000"/>
                </a:solidFill>
              </a:rPr>
              <a:t>why only edge </a:t>
            </a:r>
            <a:r>
              <a:rPr lang="en-US" altLang="zh-CN" dirty="0" err="1" smtClean="0">
                <a:solidFill>
                  <a:srgbClr val="FF0000"/>
                </a:solidFill>
              </a:rPr>
              <a:t>normals</a:t>
            </a:r>
            <a:r>
              <a:rPr lang="en-US" altLang="zh-CN" dirty="0" smtClean="0">
                <a:solidFill>
                  <a:srgbClr val="FF0000"/>
                </a:solidFill>
              </a:rPr>
              <a:t> must be tested</a:t>
            </a:r>
            <a:r>
              <a:rPr lang="en-US" altLang="zh-CN" dirty="0" smtClean="0"/>
              <a:t> in based on having tow convex polygons just touching with no interpenetration. </a:t>
            </a:r>
          </a:p>
          <a:p>
            <a:pPr lvl="1"/>
            <a:r>
              <a:rPr lang="en-US" altLang="zh-CN" dirty="0" smtClean="0"/>
              <a:t>The contact is one of edge-edge, vertex-edge contact, and vertex-vertex.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7744"/>
            <a:ext cx="59912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9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pair of </a:t>
            </a:r>
            <a:r>
              <a:rPr lang="en-US" altLang="zh-CN" b="1" i="1" dirty="0"/>
              <a:t>convex </a:t>
            </a:r>
            <a:r>
              <a:rPr lang="en-US" altLang="zh-CN" b="1" i="1" dirty="0" err="1"/>
              <a:t>polyhedra</a:t>
            </a:r>
            <a:r>
              <a:rPr lang="en-US" altLang="zh-CN" dirty="0"/>
              <a:t>,  the set of potential separating directions includes: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the normal vectors to the faces of the </a:t>
            </a:r>
            <a:r>
              <a:rPr lang="en-US" altLang="zh-CN" dirty="0" err="1">
                <a:solidFill>
                  <a:srgbClr val="FF0000"/>
                </a:solidFill>
              </a:rPr>
              <a:t>polyhedra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Vectors generated by a cross product of two edges, one from each polyhedron</a:t>
            </a:r>
          </a:p>
          <a:p>
            <a:pPr lvl="1"/>
            <a:r>
              <a:rPr lang="en-US" altLang="zh-CN" dirty="0"/>
              <a:t>The contact is one of face-face,face-edge,face-vertex,edge-edge,edge-vertex,edge-vertex,or vertex-vertex.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276872"/>
            <a:ext cx="69056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9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564904"/>
                <a:ext cx="7704855" cy="3960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Extremal</a:t>
                </a:r>
                <a:r>
                  <a:rPr lang="en-US" altLang="zh-CN" dirty="0"/>
                  <a:t> Query for a Convex </a:t>
                </a:r>
                <a:r>
                  <a:rPr lang="en-US" altLang="zh-CN" dirty="0" smtClean="0"/>
                  <a:t>Polygon</a:t>
                </a:r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之前是这样查找更优极值点的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 err="1" smtClean="0"/>
                  <a:t>Veterx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optimal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US" altLang="zh-CN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>
                    <a:solidFill>
                      <a:srgbClr val="FF0000"/>
                    </a:solidFill>
                  </a:rPr>
                  <a:t>可以简单修改一下判断，添加对极值边的响应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Veterx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optimal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optimal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altLang="zh-CN" dirty="0" smtClean="0">
                  <a:ea typeface="Cambria Math"/>
                </a:endParaRPr>
              </a:p>
              <a:p>
                <a:pPr lvl="1"/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相应地对于</a:t>
                </a:r>
                <a:r>
                  <a:rPr lang="en-US" altLang="zh-CN" dirty="0" smtClean="0"/>
                  <a:t>Polyhedron</a:t>
                </a:r>
                <a:r>
                  <a:rPr lang="zh-CN" altLang="en-US" dirty="0" smtClean="0"/>
                  <a:t>，除了可以返回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极值点，还可以返回极值边及极值面。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564904"/>
                <a:ext cx="7704855" cy="3960440"/>
              </a:xfrm>
              <a:blipFill rotWithShape="1">
                <a:blip r:embed="rId3"/>
                <a:stretch>
                  <a:fillRect l="-1266" t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48792"/>
            <a:ext cx="2520280" cy="257597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6300192" y="4924856"/>
            <a:ext cx="1188132" cy="7920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496049" y="4536968"/>
            <a:ext cx="676351" cy="1179976"/>
          </a:xfrm>
          <a:prstGeom prst="straightConnector1">
            <a:avLst/>
          </a:prstGeom>
          <a:ln w="254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470883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44408" y="4348792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𝐃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4348792"/>
                <a:ext cx="432048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8" y="3124776"/>
            <a:ext cx="3312368" cy="251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2537774" y="3690568"/>
            <a:ext cx="1836204" cy="23066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Assume C0 and C1 are convex polygons with linear velocities V0 and V1.</a:t>
                </a:r>
              </a:p>
              <a:p>
                <a:r>
                  <a:rPr lang="en-US" altLang="zh-CN" dirty="0" smtClean="0"/>
                  <a:t>It is enough to work with a stationary polygon C0 and a moving polygon C1 with velocity V since you can always use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V = V1 – V0 </a:t>
                </a:r>
                <a:r>
                  <a:rPr lang="en-US" altLang="zh-CN" dirty="0" smtClean="0"/>
                  <a:t>to perform the calculations as if C0 were not moving.</a:t>
                </a:r>
              </a:p>
              <a:p>
                <a:r>
                  <a:rPr lang="en-US" altLang="zh-CN" dirty="0" smtClean="0"/>
                  <a:t>The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projection of C1 onto a line with direction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D </a:t>
                </a:r>
                <a:r>
                  <a:rPr lang="en-US" altLang="zh-CN" dirty="0"/>
                  <a:t>not perpendicular to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dirty="0"/>
                  <a:t> is itself moving. The speed  of the projection along the line is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)/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𝑫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3004" r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OBJECTS MOVING</a:t>
            </a:r>
            <a:br>
              <a:rPr lang="en-US" altLang="zh-CN" dirty="0" smtClean="0"/>
            </a:br>
            <a:r>
              <a:rPr lang="en-US" altLang="zh-CN" dirty="0" smtClean="0"/>
              <a:t> WITH CONSTANT LINER VELOCITY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6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2708920"/>
                <a:ext cx="7408333" cy="37444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The intuition for how to predict an intersection is much like that for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selecting the potential separating directions in the first place</a:t>
                </a:r>
                <a:r>
                  <a:rPr lang="en-US" altLang="zh-CN" dirty="0" smtClean="0"/>
                  <a:t>. If the tow convex polygons intersect at a first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𝑓𝑖𝑟𝑠𝑡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,then their projections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are not separated along any line </a:t>
                </a:r>
                <a:r>
                  <a:rPr lang="en-US" altLang="zh-CN" dirty="0" smtClean="0"/>
                  <a:t>at that time.</a:t>
                </a:r>
              </a:p>
              <a:p>
                <a:r>
                  <a:rPr lang="zh-CN" altLang="en-US" dirty="0" smtClean="0"/>
                  <a:t>补充说明原理：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逆反：如果两物体相交，则它们在任何线上的投影都相交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看</a:t>
                </a:r>
                <a:r>
                  <a:rPr lang="zh-CN" altLang="en-US" dirty="0" smtClean="0">
                    <a:hlinkClick r:id="rId3" action="ppaction://hlinkfile"/>
                  </a:rPr>
                  <a:t>代码</a:t>
                </a:r>
                <a:r>
                  <a:rPr lang="zh-CN" altLang="en-US" dirty="0" smtClean="0"/>
                  <a:t>比较容易理解。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2708920"/>
                <a:ext cx="7408333" cy="3744416"/>
              </a:xfrm>
              <a:blipFill rotWithShape="1">
                <a:blip r:embed="rId4"/>
                <a:stretch>
                  <a:fillRect l="-1317" t="-2764" r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Separation of Convex Polygons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1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Given tow moving convex objects C0 and C1, initially not intersecting and with velocities </a:t>
                </a:r>
                <a:r>
                  <a:rPr lang="en-US" altLang="zh-CN" b="1" dirty="0" smtClean="0"/>
                  <a:t>V0</a:t>
                </a:r>
                <a:r>
                  <a:rPr lang="en-US" altLang="zh-CN" dirty="0" smtClean="0"/>
                  <a:t> and </a:t>
                </a:r>
                <a:r>
                  <a:rPr lang="en-US" altLang="zh-CN" b="1" dirty="0" smtClean="0"/>
                  <a:t>V1</a:t>
                </a:r>
                <a:r>
                  <a:rPr lang="en-US" altLang="zh-CN" dirty="0" smtClean="0"/>
                  <a:t>, we </a:t>
                </a:r>
                <a:r>
                  <a:rPr lang="en-US" altLang="zh-CN" dirty="0"/>
                  <a:t>showed earlier how to compute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the first time of contact T</a:t>
                </a:r>
                <a:r>
                  <a:rPr lang="en-US" altLang="zh-CN" dirty="0" smtClean="0"/>
                  <a:t>, if it exists. Assuming it dose, the sets </a:t>
                </a:r>
                <a:r>
                  <a:rPr lang="en-US" altLang="zh-CN" b="1" dirty="0" smtClean="0"/>
                  <a:t>C0 + TV0 = {X + TV0: 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b="1" dirty="0" smtClean="0"/>
                  <a:t> C0}  </a:t>
                </a:r>
                <a:r>
                  <a:rPr lang="en-US" altLang="zh-CN" dirty="0" smtClean="0"/>
                  <a:t>and </a:t>
                </a:r>
                <a:r>
                  <a:rPr lang="en-US" altLang="zh-CN" b="1" dirty="0" smtClean="0"/>
                  <a:t>C1 </a:t>
                </a:r>
                <a:r>
                  <a:rPr lang="en-US" altLang="zh-CN" b="1" dirty="0"/>
                  <a:t>+ </a:t>
                </a:r>
                <a:r>
                  <a:rPr lang="en-US" altLang="zh-CN" b="1" dirty="0" smtClean="0"/>
                  <a:t>TV1 </a:t>
                </a:r>
                <a:r>
                  <a:rPr lang="en-US" altLang="zh-CN" b="1" dirty="0"/>
                  <a:t>= {X + </a:t>
                </a:r>
                <a:r>
                  <a:rPr lang="en-US" altLang="zh-CN" b="1" dirty="0" smtClean="0"/>
                  <a:t>TV1: </a:t>
                </a:r>
                <a:r>
                  <a:rPr lang="en-US" altLang="zh-CN" b="1" dirty="0"/>
                  <a:t>X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b="1" dirty="0" smtClean="0"/>
                  <a:t>C1} </a:t>
                </a:r>
                <a:r>
                  <a:rPr lang="en-US" altLang="zh-CN" dirty="0"/>
                  <a:t>are just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touching with no interpenetration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The </a:t>
                </a:r>
                <a:r>
                  <a:rPr lang="en-US" altLang="zh-CN" dirty="0" err="1" smtClean="0"/>
                  <a:t>TestIntersection</a:t>
                </a:r>
                <a:r>
                  <a:rPr lang="en-US" altLang="zh-CN" dirty="0" smtClean="0"/>
                  <a:t> function can be modified to keep track of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which vertices or edges </a:t>
                </a:r>
                <a:r>
                  <a:rPr lang="en-US" altLang="zh-CN" dirty="0" smtClean="0"/>
                  <a:t>are projected to the endpoints of the projection interval.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5" t="-3004" r="-2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Contact Set for Convex Polygons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 class to store all the relevant projection information is: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ProjInfo</a:t>
            </a:r>
            <a:r>
              <a:rPr lang="en-US" altLang="zh-CN" dirty="0" smtClean="0"/>
              <a:t>{</a:t>
            </a:r>
          </a:p>
          <a:p>
            <a:pPr lvl="1"/>
            <a:r>
              <a:rPr lang="en-US" altLang="zh-CN" dirty="0" smtClean="0"/>
              <a:t>public:</a:t>
            </a:r>
          </a:p>
          <a:p>
            <a:pPr lvl="2"/>
            <a:r>
              <a:rPr lang="en-US" altLang="zh-CN" dirty="0" err="1" smtClean="0"/>
              <a:t>doulbe</a:t>
            </a:r>
            <a:r>
              <a:rPr lang="en-US" altLang="zh-CN" dirty="0" smtClean="0"/>
              <a:t> min, max;</a:t>
            </a: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index[2];</a:t>
            </a:r>
          </a:p>
          <a:p>
            <a:pPr lvl="2"/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isUnique</a:t>
            </a:r>
            <a:r>
              <a:rPr lang="en-US" altLang="zh-CN" dirty="0" smtClean="0"/>
              <a:t>[2];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If the minimum is obtained from the unique extreme </a:t>
            </a:r>
            <a:r>
              <a:rPr lang="en-US" altLang="zh-CN" dirty="0" err="1" smtClean="0"/>
              <a:t>vetex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Vi</a:t>
            </a:r>
            <a:r>
              <a:rPr lang="en-US" altLang="zh-CN" dirty="0" smtClean="0"/>
              <a:t>, then </a:t>
            </a:r>
            <a:r>
              <a:rPr lang="en-US" altLang="zh-CN" dirty="0" smtClean="0">
                <a:solidFill>
                  <a:srgbClr val="FF0000"/>
                </a:solidFill>
              </a:rPr>
              <a:t>index[0] </a:t>
            </a:r>
            <a:r>
              <a:rPr lang="en-US" altLang="zh-CN" dirty="0" err="1" smtClean="0">
                <a:solidFill>
                  <a:srgbClr val="FF0000"/>
                </a:solidFill>
              </a:rPr>
              <a:t>stroes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 and  </a:t>
            </a:r>
            <a:r>
              <a:rPr lang="en-US" altLang="zh-CN" dirty="0" err="1" smtClean="0">
                <a:solidFill>
                  <a:srgbClr val="FF0000"/>
                </a:solidFill>
              </a:rPr>
              <a:t>isUnique</a:t>
            </a:r>
            <a:r>
              <a:rPr lang="en-US" altLang="zh-CN" dirty="0" smtClean="0">
                <a:solidFill>
                  <a:srgbClr val="FF0000"/>
                </a:solidFill>
              </a:rPr>
              <a:t>[0] is true</a:t>
            </a:r>
            <a:r>
              <a:rPr lang="en-US" altLang="zh-CN" dirty="0" smtClean="0"/>
              <a:t>. If the </a:t>
            </a:r>
            <a:r>
              <a:rPr lang="en-US" altLang="zh-CN" dirty="0" err="1" smtClean="0"/>
              <a:t>minmum</a:t>
            </a:r>
            <a:r>
              <a:rPr lang="en-US" altLang="zh-CN" dirty="0" smtClean="0"/>
              <a:t> is obtained from an edge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Ej</a:t>
            </a:r>
            <a:r>
              <a:rPr lang="en-US" altLang="zh-CN" dirty="0" smtClean="0"/>
              <a:t>, then </a:t>
            </a:r>
            <a:r>
              <a:rPr lang="en-US" altLang="zh-CN" dirty="0" smtClean="0">
                <a:solidFill>
                  <a:srgbClr val="FF0000"/>
                </a:solidFill>
              </a:rPr>
              <a:t>index[0] stores j and </a:t>
            </a:r>
            <a:r>
              <a:rPr lang="en-US" altLang="zh-CN" dirty="0" err="1" smtClean="0">
                <a:solidFill>
                  <a:srgbClr val="FF0000"/>
                </a:solidFill>
              </a:rPr>
              <a:t>isUnique</a:t>
            </a:r>
            <a:r>
              <a:rPr lang="en-US" altLang="zh-CN" dirty="0" smtClean="0">
                <a:solidFill>
                  <a:srgbClr val="FF0000"/>
                </a:solidFill>
              </a:rPr>
              <a:t>[0] stores </a:t>
            </a:r>
            <a:r>
              <a:rPr lang="en-US" altLang="zh-CN" dirty="0" err="1" smtClean="0">
                <a:solidFill>
                  <a:srgbClr val="FF0000"/>
                </a:solidFill>
              </a:rPr>
              <a:t>flase</a:t>
            </a:r>
            <a:r>
              <a:rPr lang="en-US" altLang="zh-CN" dirty="0" smtClean="0"/>
              <a:t>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 Set for Convex Polygons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9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264</TotalTime>
  <Words>1221</Words>
  <Application>Microsoft Office PowerPoint</Application>
  <PresentationFormat>全屏显示(4:3)</PresentationFormat>
  <Paragraphs>115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学习汇报(2)       碰撞检测</vt:lpstr>
      <vt:lpstr>REVIEW</vt:lpstr>
      <vt:lpstr>REVIEW</vt:lpstr>
      <vt:lpstr>REVIEW</vt:lpstr>
      <vt:lpstr>REVIEW</vt:lpstr>
      <vt:lpstr>OBJECTS MOVING  WITH CONSTANT LINER VELOCITY</vt:lpstr>
      <vt:lpstr>Separation of Convex Polygons</vt:lpstr>
      <vt:lpstr>Contact Set for Convex Polygons</vt:lpstr>
      <vt:lpstr>Contact Set for Convex Polygons</vt:lpstr>
      <vt:lpstr>Contact Set for Convex Polygon</vt:lpstr>
      <vt:lpstr>Contact Set for Convex Polygon</vt:lpstr>
      <vt:lpstr>FSEUDODISTANCE</vt:lpstr>
      <vt:lpstr>FSEUDODISTANCE</vt:lpstr>
      <vt:lpstr>CONTACT BETWEEN MOVING INTERVALS</vt:lpstr>
      <vt:lpstr>CONTACT BETWEEN MOVING INTERVALS</vt:lpstr>
      <vt:lpstr>CONTACT BETWEEN MOVING INTERVALS</vt:lpstr>
      <vt:lpstr>COMPUTING THE FIRST TIME OF CONTACT</vt:lpstr>
      <vt:lpstr>ESTIMATING THE FIRST DERIVATIVE</vt:lpstr>
      <vt:lpstr>ESTIMATING THE FIRST DERIVATIVE</vt:lpstr>
      <vt:lpstr>ESTIMATING THE FIRST DERIVATIVE</vt:lpstr>
      <vt:lpstr>PSEUDODISTANCES FOR SPECIFIC PAIRS OF OBJECT TYPES</vt:lpstr>
      <vt:lpstr>PSEUDODISTANCES FOR SPECIFIC PAIRS OF OBJECT TYPES</vt:lpstr>
      <vt:lpstr>PSEUDODISTANCES FOR SPECIFIC PAIRS OF OBJECT TYPES</vt:lpstr>
      <vt:lpstr>PSEUDODISTANCES FOR SPECIFIC PAIRS OF OBJECT TYPES</vt:lpstr>
      <vt:lpstr>PSEUDODISTANCES FOR SPECIFIC PAIRS OF OBJECT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学习汇报(2)       碰撞检测</dc:title>
  <dc:creator>t</dc:creator>
  <cp:lastModifiedBy>User</cp:lastModifiedBy>
  <cp:revision>24</cp:revision>
  <dcterms:created xsi:type="dcterms:W3CDTF">2013-07-08T01:43:27Z</dcterms:created>
  <dcterms:modified xsi:type="dcterms:W3CDTF">2013-08-12T09:27:49Z</dcterms:modified>
</cp:coreProperties>
</file>