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67EF70-E702-4025-B06A-7E84D47005B9}" type="datetimeFigureOut">
              <a:rPr lang="zh-CN" altLang="en-US" smtClean="0"/>
              <a:t>2013/6/4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34DDE0-EF45-4FF9-BFBB-A08EAB9CFA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学习汇报</a:t>
            </a:r>
            <a:r>
              <a:rPr lang="en-US" altLang="zh-CN" dirty="0" smtClean="0"/>
              <a:t>(1)</a:t>
            </a:r>
            <a:br>
              <a:rPr lang="en-US" altLang="zh-CN" dirty="0" smtClean="0"/>
            </a:br>
            <a:r>
              <a:rPr lang="en-US" altLang="zh-CN" dirty="0" smtClean="0"/>
              <a:t> 					</a:t>
            </a:r>
            <a:r>
              <a:rPr lang="zh-CN" altLang="en-US" sz="3200" dirty="0" smtClean="0">
                <a:latin typeface="+mn-ea"/>
                <a:ea typeface="+mn-ea"/>
              </a:rPr>
              <a:t>碰撞检测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汤志</a:t>
            </a:r>
            <a:r>
              <a:rPr lang="zh-CN" altLang="en-US" dirty="0" smtClean="0"/>
              <a:t>强 </a:t>
            </a:r>
            <a:r>
              <a:rPr lang="en-US" altLang="zh-CN" dirty="0" smtClean="0"/>
              <a:t>12213065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855596" cy="460382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Extremal</a:t>
            </a:r>
            <a:r>
              <a:rPr lang="en-US" altLang="zh-CN" sz="3200" dirty="0" smtClean="0"/>
              <a:t> Query for a convex Polyhedron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29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5" y="1700808"/>
            <a:ext cx="6972434" cy="514799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Extremal</a:t>
            </a:r>
            <a:r>
              <a:rPr lang="en-US" altLang="zh-CN" sz="3200" dirty="0"/>
              <a:t> Query for a convex Polyhedron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2704595" cy="243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7668344" y="2429826"/>
            <a:ext cx="303887" cy="35110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732240" y="2708920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652489" y="1628800"/>
            <a:ext cx="15855" cy="1071182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638078" y="1300118"/>
                <a:ext cx="1733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 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78" y="1300118"/>
                <a:ext cx="17330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5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Extremal</a:t>
            </a:r>
            <a:r>
              <a:rPr lang="en-US" altLang="zh-CN" sz="3200" dirty="0"/>
              <a:t> Query for a convex Polyhedron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7544" y="2348880"/>
                <a:ext cx="8794202" cy="3531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During BSP tree construction, the root node claims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the first arc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/>
                  <a:t>and</a:t>
                </a:r>
              </a:p>
              <a:p>
                <a:r>
                  <a:rPr lang="en-US" altLang="zh-CN" dirty="0" smtClean="0"/>
                  <a:t>uses the vector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𝑯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testing other vectors corresponding to </a:t>
                </a:r>
              </a:p>
              <a:p>
                <a:r>
                  <a:rPr lang="en-US" altLang="zh-CN" dirty="0" smtClean="0"/>
                  <a:t>arc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𝑯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srgbClr val="FF0000"/>
                            </a:solidFill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𝑯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∙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. </a:t>
                </a:r>
              </a:p>
              <a:p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≥0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𝑎𝑛𝑑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≥0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dirty="0" smtClean="0"/>
                  <a:t>then the arc is completely on one side of the hemisphere </a:t>
                </a:r>
              </a:p>
              <a:p>
                <a:r>
                  <a:rPr lang="en-US" altLang="zh-CN" dirty="0" smtClean="0"/>
                  <a:t>implied by </a:t>
                </a:r>
                <a:r>
                  <a:rPr lang="en-US" altLang="zh-CN" b="1" dirty="0" smtClean="0"/>
                  <a:t>E</a:t>
                </a:r>
                <a:r>
                  <a:rPr lang="en-US" altLang="zh-CN" dirty="0" smtClean="0"/>
                  <a:t>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placed in set that will be used to generate the BSP tree </a:t>
                </a:r>
              </a:p>
              <a:p>
                <a:r>
                  <a:rPr lang="en-US" altLang="zh-CN" dirty="0" smtClean="0"/>
                  <a:t>for the right child of the root.</a:t>
                </a:r>
              </a:p>
              <a:p>
                <a:r>
                  <a:rPr lang="en-US" altLang="zh-CN" dirty="0" smtClean="0"/>
                  <a:t>If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0 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𝑎𝑛𝑑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then the arc is completely on the other side of the </a:t>
                </a:r>
              </a:p>
              <a:p>
                <a:r>
                  <a:rPr lang="en-US" altLang="zh-CN" dirty="0" smtClean="0"/>
                  <a:t>Hemisphere and is placed in a set that will be used to generate the BSP tree</a:t>
                </a:r>
              </a:p>
              <a:p>
                <a:r>
                  <a:rPr lang="en-US" altLang="zh-CN" dirty="0" smtClean="0"/>
                  <a:t>For the left child of the root.</a:t>
                </a:r>
              </a:p>
              <a:p>
                <a:r>
                  <a:rPr lang="en-US" altLang="zh-C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</a:rPr>
                      <m:t>&lt;0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,then the arc is partially in each hemisphere and is added to both</a:t>
                </a:r>
              </a:p>
              <a:p>
                <a:r>
                  <a:rPr lang="en-US" altLang="zh-CN" dirty="0"/>
                  <a:t>s</a:t>
                </a:r>
                <a:r>
                  <a:rPr lang="en-US" altLang="zh-CN" dirty="0" smtClean="0"/>
                  <a:t>ets.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48880"/>
                <a:ext cx="8794202" cy="3531864"/>
              </a:xfrm>
              <a:prstGeom prst="rect">
                <a:avLst/>
              </a:prstGeom>
              <a:blipFill rotWithShape="1">
                <a:blip r:embed="rId2"/>
                <a:stretch>
                  <a:fillRect l="-624" t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2" y="1628800"/>
            <a:ext cx="7365660" cy="490824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Extremal</a:t>
            </a:r>
            <a:r>
              <a:rPr lang="en-US" altLang="zh-CN" sz="3200" dirty="0"/>
              <a:t> Query for a convex Polyhedron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46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36156"/>
            <a:ext cx="6336704" cy="3394064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Point-in-polygon query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15616" y="2505670"/>
                <a:ext cx="70994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The query point Q is either to the left of the bisector, where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altLang="zh-CN" dirty="0" smtClean="0"/>
                  <a:t>, or to the right of the bisector , where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05670"/>
                <a:ext cx="7099444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87" t="-3289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632848" cy="475252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 Implementation and Timing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4149080"/>
            <a:ext cx="612068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6581" y="3573016"/>
            <a:ext cx="720581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欢迎老师同学指教批评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3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1" y="2636912"/>
            <a:ext cx="7920880" cy="35283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Collision detection is </a:t>
            </a:r>
            <a:r>
              <a:rPr lang="en-US" altLang="zh-CN" dirty="0" smtClean="0">
                <a:solidFill>
                  <a:srgbClr val="FF0000"/>
                </a:solidFill>
              </a:rPr>
              <a:t>a very broad topic</a:t>
            </a:r>
            <a:r>
              <a:rPr lang="en-US" altLang="zh-CN" dirty="0" smtClean="0"/>
              <a:t>, relevant to </a:t>
            </a:r>
            <a:r>
              <a:rPr lang="en-US" altLang="zh-CN" dirty="0" smtClean="0">
                <a:solidFill>
                  <a:srgbClr val="FF0000"/>
                </a:solidFill>
              </a:rPr>
              <a:t>computer games and to other applications </a:t>
            </a:r>
            <a:r>
              <a:rPr lang="en-US" altLang="zh-CN" dirty="0" smtClean="0"/>
              <a:t>such as navigation and robotics.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altLang="zh-CN" dirty="0" smtClean="0"/>
              <a:t>The classic example for collision detection in a third-person perspective, indoor game  is having </a:t>
            </a:r>
            <a:r>
              <a:rPr lang="en-US" altLang="zh-CN" dirty="0" smtClean="0">
                <a:solidFill>
                  <a:srgbClr val="FF0000"/>
                </a:solidFill>
              </a:rPr>
              <a:t>the main character move around </a:t>
            </a:r>
            <a:r>
              <a:rPr lang="en-US" altLang="zh-CN" dirty="0" smtClean="0"/>
              <a:t>in a set of rooms that contain obstacles.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Collision 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8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708919"/>
            <a:ext cx="7408333" cy="3312369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stationary objects. Both objects are not moving.</a:t>
            </a:r>
          </a:p>
          <a:p>
            <a:pPr lvl="1"/>
            <a:r>
              <a:rPr lang="en-US" altLang="zh-CN" dirty="0" smtClean="0"/>
              <a:t>(a)Test-intersection queries. Determine </a:t>
            </a:r>
            <a:r>
              <a:rPr lang="en-US" altLang="zh-CN" dirty="0" smtClean="0">
                <a:solidFill>
                  <a:srgbClr val="FF0000"/>
                </a:solidFill>
              </a:rPr>
              <a:t>if </a:t>
            </a:r>
            <a:r>
              <a:rPr lang="en-US" altLang="zh-CN" dirty="0" smtClean="0"/>
              <a:t>the two objects </a:t>
            </a:r>
            <a:r>
              <a:rPr lang="en-US" altLang="zh-CN" dirty="0" smtClean="0">
                <a:solidFill>
                  <a:srgbClr val="FF0000"/>
                </a:solidFill>
              </a:rPr>
              <a:t>are intersecting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(b) Find-intersection queries. Determine the </a:t>
            </a:r>
            <a:r>
              <a:rPr lang="en-US" altLang="zh-CN" dirty="0" smtClean="0">
                <a:solidFill>
                  <a:srgbClr val="FF0000"/>
                </a:solidFill>
              </a:rPr>
              <a:t>intersection set </a:t>
            </a:r>
            <a:r>
              <a:rPr lang="en-US" altLang="zh-CN" dirty="0" smtClean="0"/>
              <a:t>of the objects.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Categories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7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708919"/>
            <a:ext cx="7408333" cy="360040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Moving objects. Both objects are moving.</a:t>
            </a:r>
          </a:p>
          <a:p>
            <a:pPr lvl="1"/>
            <a:r>
              <a:rPr lang="en-US" altLang="zh-CN" dirty="0" smtClean="0"/>
              <a:t>(a)Test-intersection queries. Determine </a:t>
            </a:r>
            <a:r>
              <a:rPr lang="en-US" altLang="zh-CN" dirty="0" smtClean="0">
                <a:solidFill>
                  <a:srgbClr val="FF0000"/>
                </a:solidFill>
              </a:rPr>
              <a:t>if </a:t>
            </a:r>
            <a:r>
              <a:rPr lang="en-US" altLang="zh-CN" dirty="0" smtClean="0"/>
              <a:t>the two objects </a:t>
            </a:r>
            <a:r>
              <a:rPr lang="en-US" altLang="zh-CN" dirty="0" smtClean="0">
                <a:solidFill>
                  <a:srgbClr val="FF0000"/>
                </a:solidFill>
              </a:rPr>
              <a:t>will intersect </a:t>
            </a:r>
            <a:r>
              <a:rPr lang="en-US" altLang="zh-CN" dirty="0" smtClean="0"/>
              <a:t>during the time interval.</a:t>
            </a:r>
          </a:p>
          <a:p>
            <a:pPr lvl="1"/>
            <a:r>
              <a:rPr lang="en-US" altLang="zh-CN" dirty="0" smtClean="0"/>
              <a:t>(b) Find-intersection queries. Determine the </a:t>
            </a:r>
            <a:r>
              <a:rPr lang="en-US" altLang="zh-CN" dirty="0" smtClean="0">
                <a:solidFill>
                  <a:srgbClr val="FF0000"/>
                </a:solidFill>
              </a:rPr>
              <a:t>contact time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FF0000"/>
                </a:solidFill>
              </a:rPr>
              <a:t>contact set </a:t>
            </a:r>
            <a:r>
              <a:rPr lang="en-US" altLang="zh-CN" dirty="0" smtClean="0"/>
              <a:t>of the objects.</a:t>
            </a:r>
          </a:p>
          <a:p>
            <a:pPr marL="301943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As you can see, even a general categorization leads </a:t>
            </a:r>
            <a:r>
              <a:rPr lang="en-US" altLang="zh-CN" dirty="0" smtClean="0">
                <a:solidFill>
                  <a:srgbClr val="FF0000"/>
                </a:solidFill>
              </a:rPr>
              <a:t>to a lot of possibilities </a:t>
            </a:r>
            <a:r>
              <a:rPr lang="en-US" altLang="zh-CN" dirty="0" smtClean="0"/>
              <a:t>that a collision detection system must handle.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Categories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 test for nonintersection</a:t>
            </a:r>
            <a:r>
              <a:rPr lang="en-US" altLang="zh-CN" dirty="0" smtClean="0"/>
              <a:t>  of two convex objects is simply stated:</a:t>
            </a:r>
          </a:p>
          <a:p>
            <a:r>
              <a:rPr lang="en-US" altLang="zh-CN" dirty="0" smtClean="0"/>
              <a:t>If there </a:t>
            </a:r>
            <a:r>
              <a:rPr lang="en-US" altLang="zh-CN" dirty="0" smtClean="0">
                <a:solidFill>
                  <a:srgbClr val="FF0000"/>
                </a:solidFill>
              </a:rPr>
              <a:t>exists a line</a:t>
            </a:r>
            <a:r>
              <a:rPr lang="en-US" altLang="zh-CN" dirty="0" smtClean="0"/>
              <a:t> for which the intervals of </a:t>
            </a:r>
            <a:r>
              <a:rPr lang="en-US" altLang="zh-CN" dirty="0" smtClean="0">
                <a:solidFill>
                  <a:srgbClr val="FF0000"/>
                </a:solidFill>
              </a:rPr>
              <a:t>projection</a:t>
            </a:r>
            <a:r>
              <a:rPr lang="en-US" altLang="zh-CN" dirty="0" smtClean="0"/>
              <a:t> of the two objects </a:t>
            </a:r>
            <a:r>
              <a:rPr lang="en-US" altLang="zh-CN" dirty="0" smtClean="0">
                <a:solidFill>
                  <a:srgbClr val="FF0000"/>
                </a:solidFill>
              </a:rPr>
              <a:t>onto that line </a:t>
            </a:r>
            <a:r>
              <a:rPr lang="en-US" altLang="zh-CN" dirty="0" smtClean="0"/>
              <a:t>do not intersect, then the objects do not intersect.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METHOD OF </a:t>
            </a:r>
            <a:br>
              <a:rPr lang="en-US" altLang="zh-CN" dirty="0" smtClean="0"/>
            </a:br>
            <a:r>
              <a:rPr lang="en-US" altLang="zh-CN" dirty="0" smtClean="0"/>
              <a:t>SEPARATING AXES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5544616" cy="40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3687453"/>
            <a:ext cx="4176463" cy="2460913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METHOD OF </a:t>
            </a:r>
            <a:br>
              <a:rPr lang="en-US" altLang="zh-CN" dirty="0"/>
            </a:br>
            <a:r>
              <a:rPr lang="en-US" altLang="zh-CN" dirty="0"/>
              <a:t>SEPARATING AXES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2492896"/>
                <a:ext cx="855715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Given a line containing the origin </a:t>
                </a:r>
                <a:r>
                  <a:rPr lang="en-US" altLang="zh-CN" b="1" dirty="0" smtClean="0"/>
                  <a:t>O</a:t>
                </a:r>
                <a:r>
                  <a:rPr lang="en-US" altLang="zh-CN" dirty="0" smtClean="0"/>
                  <a:t> and with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unit-length direction</a:t>
                </a:r>
              </a:p>
              <a:p>
                <a:r>
                  <a:rPr lang="en-US" altLang="zh-CN" b="1" dirty="0" smtClean="0"/>
                  <a:t>D</a:t>
                </a:r>
                <a:r>
                  <a:rPr lang="en-US" altLang="zh-CN" dirty="0" smtClean="0"/>
                  <a:t>, the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projection</a:t>
                </a:r>
                <a:r>
                  <a:rPr lang="en-US" altLang="zh-CN" dirty="0" smtClean="0"/>
                  <a:t> of a convex set </a:t>
                </a:r>
                <a:r>
                  <a:rPr lang="en-US" altLang="zh-CN" b="1" dirty="0" smtClean="0"/>
                  <a:t>C </a:t>
                </a:r>
                <a:r>
                  <a:rPr lang="en-US" altLang="zh-CN" dirty="0" smtClean="0"/>
                  <a:t>onto the line is the interval</a:t>
                </a:r>
              </a:p>
              <a:p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𝑰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𝒎𝒊𝒏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𝑫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𝒎𝒂𝒙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𝑫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1" i="1" dirty="0" smtClean="0">
                  <a:latin typeface="Cambria Math"/>
                </a:endParaRPr>
              </a:p>
              <a:p>
                <a:r>
                  <a:rPr lang="en-US" altLang="zh-CN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  </m:t>
                    </m:r>
                    <m:r>
                      <a:rPr lang="en-US" altLang="zh-CN" sz="2000" b="1" i="1" smtClean="0">
                        <a:latin typeface="Cambria Math"/>
                      </a:rPr>
                      <m:t>=[</m:t>
                    </m:r>
                    <m:func>
                      <m:funcPr>
                        <m:ctrlPr>
                          <a:rPr lang="en-US" altLang="zh-CN" sz="2000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zh-CN" sz="2000" b="1" i="0" smtClean="0">
                            <a:latin typeface="Cambria Math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𝑫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𝑶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: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𝑪</m:t>
                            </m:r>
                          </m:e>
                        </m:d>
                      </m:e>
                    </m:func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,</m:t>
                    </m:r>
                    <m:func>
                      <m:funcPr>
                        <m:ctrlPr>
                          <a:rPr lang="en-US" altLang="zh-CN" sz="2000" b="1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a:rPr lang="en-US" altLang="zh-CN" sz="2000" b="1" i="0" smtClean="0">
                            <a:latin typeface="Cambria Math"/>
                            <a:ea typeface="Cambria Math"/>
                          </a:rPr>
                          <m:t>𝐦𝐚𝐱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𝑫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 −</m:t>
                                </m:r>
                                <m:r>
                                  <a:rPr lang="en-US" altLang="zh-CN" sz="2000" b="1" i="1" smtClean="0">
                                    <a:latin typeface="Cambria Math"/>
                                    <a:ea typeface="Cambria Math"/>
                                  </a:rPr>
                                  <m:t>𝑶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: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zh-CN" altLang="en-US" sz="2000" b="1" i="1" smtClean="0">
                                <a:latin typeface="Cambria Math"/>
                                <a:ea typeface="Cambria Math"/>
                              </a:rPr>
                              <m:t>𝝐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latin typeface="Cambria Math"/>
                                <a:ea typeface="Cambria Math"/>
                              </a:rPr>
                              <m:t>𝑪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func>
                    <m:r>
                      <a:rPr lang="en-US" altLang="zh-CN" sz="2000" b="1" i="1" smtClean="0">
                        <a:latin typeface="Cambria Math"/>
                        <a:ea typeface="Cambria Math"/>
                      </a:rPr>
                      <m:t>] 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92896"/>
                <a:ext cx="8557158" cy="1261884"/>
              </a:xfrm>
              <a:prstGeom prst="rect">
                <a:avLst/>
              </a:prstGeom>
              <a:blipFill rotWithShape="1">
                <a:blip r:embed="rId3"/>
                <a:stretch>
                  <a:fillRect l="-641" t="-2415"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6188811"/>
            <a:ext cx="596743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这个问题意思是：给定一个单位向量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，求凸多边形投影到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上最大值的顶点。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数学描述：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A simple with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0≤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in the direction D is to locate the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for which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𝒎𝒂𝒙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}.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2650" r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EXTREMA OF CONVEX POLYGONS OR CONVEX POLYHEDRA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9335" y="3344760"/>
            <a:ext cx="90284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O(N)</a:t>
            </a:r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复杂度，</a:t>
            </a:r>
            <a:endParaRPr lang="en-US" altLang="zh-CN" sz="5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下面介绍更快的</a:t>
            </a:r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O(</a:t>
            </a:r>
            <a:r>
              <a:rPr lang="en-US" altLang="zh-CN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logn</a:t>
            </a:r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</a:t>
            </a:r>
            <a:r>
              <a:rPr lang="zh-CN" alt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查询</a:t>
            </a:r>
            <a:endParaRPr lang="zh-CN" alt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5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7488832" cy="500075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Extremal</a:t>
            </a:r>
            <a:r>
              <a:rPr lang="en-US" altLang="zh-CN" sz="3200" dirty="0" smtClean="0"/>
              <a:t> Query for a Convex Polygon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42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7776864" cy="501317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Extremal</a:t>
            </a:r>
            <a:r>
              <a:rPr lang="en-US" altLang="zh-CN" sz="3200" dirty="0"/>
              <a:t> Query for a Convex Polygon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772816"/>
            <a:ext cx="2520280" cy="257597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6156176" y="2348880"/>
            <a:ext cx="1188132" cy="7920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7352033" y="1960992"/>
            <a:ext cx="676351" cy="1179976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8144" y="213285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100392" y="1772816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𝐃</m:t>
                          </m:r>
                        </m:e>
                        <m:sup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1772816"/>
                <a:ext cx="432048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1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154</TotalTime>
  <Words>692</Words>
  <Application>Microsoft Office PowerPoint</Application>
  <PresentationFormat>全屏显示(4:3)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波形</vt:lpstr>
      <vt:lpstr>学习汇报(1)       碰撞检测</vt:lpstr>
      <vt:lpstr>Collision Detection</vt:lpstr>
      <vt:lpstr>Categories</vt:lpstr>
      <vt:lpstr>Categories</vt:lpstr>
      <vt:lpstr>The METHOD OF  SEPARATING AXES</vt:lpstr>
      <vt:lpstr>The METHOD OF  SEPARATING AXES</vt:lpstr>
      <vt:lpstr>EXTREMA OF CONVEX POLYGONS OR CONVEX POLYHEDRA</vt:lpstr>
      <vt:lpstr>Extremal Query for a Convex Polygon</vt:lpstr>
      <vt:lpstr>Extremal Query for a Convex Polygon</vt:lpstr>
      <vt:lpstr>Extremal Query for a convex Polyhedron</vt:lpstr>
      <vt:lpstr>Extremal Query for a convex Polyhedron</vt:lpstr>
      <vt:lpstr>Extremal Query for a convex Polyhedron</vt:lpstr>
      <vt:lpstr>Extremal Query for a convex Polyhedron</vt:lpstr>
      <vt:lpstr>Point-in-polygon query</vt:lpstr>
      <vt:lpstr>An Implementation and Timing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学习报告Ι</dc:title>
  <dc:creator>t</dc:creator>
  <cp:lastModifiedBy>t</cp:lastModifiedBy>
  <cp:revision>21</cp:revision>
  <dcterms:created xsi:type="dcterms:W3CDTF">2013-06-03T14:42:05Z</dcterms:created>
  <dcterms:modified xsi:type="dcterms:W3CDTF">2013-06-04T03:50:02Z</dcterms:modified>
</cp:coreProperties>
</file>