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7" r:id="rId2"/>
    <p:sldId id="258" r:id="rId3"/>
    <p:sldId id="260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50D70-5EB1-4966-B8C8-451179EFD1F1}" type="datetimeFigureOut">
              <a:rPr lang="zh-CN" altLang="en-US" smtClean="0"/>
              <a:t>2013/7/8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81ABA-3FA3-4041-91FD-1C94ED66DE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659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81ABA-3FA3-4041-91FD-1C94ED66DE9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487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81ABA-3FA3-4041-91FD-1C94ED66DE9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284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5893-F798-40E7-8520-8046A8526993}" type="datetimeFigureOut">
              <a:rPr lang="zh-CN" altLang="en-US" smtClean="0"/>
              <a:t>2013/7/8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65EF-A052-4E8B-9737-30BE59BAE6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5893-F798-40E7-8520-8046A8526993}" type="datetimeFigureOut">
              <a:rPr lang="zh-CN" altLang="en-US" smtClean="0"/>
              <a:t>2013/7/8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65EF-A052-4E8B-9737-30BE59BAE6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5893-F798-40E7-8520-8046A8526993}" type="datetimeFigureOut">
              <a:rPr lang="zh-CN" altLang="en-US" smtClean="0"/>
              <a:t>2013/7/8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65EF-A052-4E8B-9737-30BE59BAE6D0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5893-F798-40E7-8520-8046A8526993}" type="datetimeFigureOut">
              <a:rPr lang="zh-CN" altLang="en-US" smtClean="0"/>
              <a:t>2013/7/8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65EF-A052-4E8B-9737-30BE59BAE6D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5893-F798-40E7-8520-8046A8526993}" type="datetimeFigureOut">
              <a:rPr lang="zh-CN" altLang="en-US" smtClean="0"/>
              <a:t>2013/7/8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65EF-A052-4E8B-9737-30BE59BAE6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5893-F798-40E7-8520-8046A8526993}" type="datetimeFigureOut">
              <a:rPr lang="zh-CN" altLang="en-US" smtClean="0"/>
              <a:t>2013/7/8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65EF-A052-4E8B-9737-30BE59BAE6D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5893-F798-40E7-8520-8046A8526993}" type="datetimeFigureOut">
              <a:rPr lang="zh-CN" altLang="en-US" smtClean="0"/>
              <a:t>2013/7/8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65EF-A052-4E8B-9737-30BE59BAE6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5893-F798-40E7-8520-8046A8526993}" type="datetimeFigureOut">
              <a:rPr lang="zh-CN" altLang="en-US" smtClean="0"/>
              <a:t>2013/7/8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65EF-A052-4E8B-9737-30BE59BAE6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5893-F798-40E7-8520-8046A8526993}" type="datetimeFigureOut">
              <a:rPr lang="zh-CN" altLang="en-US" smtClean="0"/>
              <a:t>2013/7/8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65EF-A052-4E8B-9737-30BE59BAE6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5893-F798-40E7-8520-8046A8526993}" type="datetimeFigureOut">
              <a:rPr lang="zh-CN" altLang="en-US" smtClean="0"/>
              <a:t>2013/7/8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65EF-A052-4E8B-9737-30BE59BAE6D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5893-F798-40E7-8520-8046A8526993}" type="datetimeFigureOut">
              <a:rPr lang="zh-CN" altLang="en-US" smtClean="0"/>
              <a:t>2013/7/8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65EF-A052-4E8B-9737-30BE59BAE6D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1775893-F798-40E7-8520-8046A8526993}" type="datetimeFigureOut">
              <a:rPr lang="zh-CN" altLang="en-US" smtClean="0"/>
              <a:t>2013/7/8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27D565EF-A052-4E8B-9737-30BE59BAE6D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FindInterSection.cp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0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TestInterSection.cp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学习汇报</a:t>
            </a:r>
            <a:r>
              <a:rPr lang="en-US" altLang="zh-CN" dirty="0" smtClean="0"/>
              <a:t>(2)</a:t>
            </a:r>
            <a:br>
              <a:rPr lang="en-US" altLang="zh-CN" dirty="0" smtClean="0"/>
            </a:br>
            <a:r>
              <a:rPr lang="en-US" altLang="zh-CN" dirty="0" smtClean="0"/>
              <a:t> 					</a:t>
            </a:r>
            <a:r>
              <a:rPr lang="zh-CN" altLang="en-US" sz="3200" dirty="0" smtClean="0">
                <a:latin typeface="+mn-ea"/>
                <a:ea typeface="+mn-ea"/>
              </a:rPr>
              <a:t>碰撞检测</a:t>
            </a:r>
            <a:endParaRPr lang="zh-CN" altLang="en-US" sz="3200" dirty="0">
              <a:latin typeface="+mn-ea"/>
              <a:ea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汤志强 </a:t>
            </a:r>
            <a:r>
              <a:rPr lang="en-US" altLang="zh-CN" dirty="0" smtClean="0"/>
              <a:t>12213065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412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In the case of edge-edge contact, suppose that the contact edges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(0)</m:t>
                        </m:r>
                      </m:sup>
                    </m:sSup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dirty="0" smtClean="0"/>
                  <a:t>. Figure below shows the configurations for two triangles.</a:t>
                </a:r>
                <a:r>
                  <a:rPr lang="zh-CN" altLang="en-US" dirty="0" smtClean="0"/>
                  <a:t> 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35" t="-19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Contact Set for Convex </a:t>
            </a:r>
            <a:r>
              <a:rPr lang="en-US" altLang="zh-CN" dirty="0" smtClean="0"/>
              <a:t>Polygon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283" y="3861048"/>
            <a:ext cx="2448272" cy="2818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611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872067" y="2675466"/>
                <a:ext cx="7408333" cy="3849877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The edge of the first polygon is parameterized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(0)</m:t>
                        </m:r>
                      </m:sup>
                    </m:sSup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+ s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(0)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𝑠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0,1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r>
                  <a:rPr lang="en-US" altLang="zh-CN" dirty="0" smtClean="0"/>
                  <a:t>The edge of the second polygon has the same parametric form, but with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𝑠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𝑤h𝑒𝑟𝑒</m:t>
                    </m:r>
                  </m:oMath>
                </a14:m>
                <a:endParaRPr lang="en-US" altLang="zh-CN" b="0" dirty="0" smtClean="0">
                  <a:ea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𝒔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 </m:t>
                    </m:r>
                    <m:f>
                      <m:f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𝑬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𝟎</m:t>
                            </m:r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∙(</m:t>
                        </m:r>
                        <m:sSup>
                          <m:sSupPr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𝑸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𝟏</m:t>
                                </m:r>
                              </m:sub>
                            </m:sSub>
                          </m:e>
                          <m:sup>
                            <m:d>
                              <m:dPr>
                                <m:ctrlP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𝟏</m:t>
                                </m:r>
                              </m:e>
                            </m:d>
                          </m:sup>
                        </m:s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 −</m:t>
                        </m:r>
                        <m:sSup>
                          <m:sSup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𝑸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𝟎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𝟎</m:t>
                            </m:r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b="1" dirty="0" smtClean="0">
                    <a:solidFill>
                      <a:schemeClr val="tx1"/>
                    </a:solidFill>
                  </a:rPr>
                  <a:t> </a:t>
                </a:r>
                <a:endParaRPr lang="en-US" altLang="zh-CN" b="1" dirty="0" smtClean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𝒔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 </m:t>
                    </m:r>
                    <m:f>
                      <m:f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𝑬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𝟎</m:t>
                            </m:r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∙(</m:t>
                        </m:r>
                        <m:sSup>
                          <m:sSup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𝑸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𝟎</m:t>
                                </m:r>
                              </m:sub>
                            </m:sSub>
                          </m:e>
                          <m:sup>
                            <m:d>
                              <m:d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𝟏</m:t>
                                </m:r>
                              </m:e>
                            </m:d>
                          </m:sup>
                        </m:sSup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 −</m:t>
                        </m:r>
                        <m:sSup>
                          <m:sSup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𝑸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𝟎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𝟎</m:t>
                            </m:r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b="1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dirty="0"/>
                  <a:t>要弄明白，还是看</a:t>
                </a:r>
                <a:r>
                  <a:rPr lang="zh-CN" altLang="en-US" dirty="0">
                    <a:hlinkClick r:id="rId2" action="ppaction://hlinkfile"/>
                  </a:rPr>
                  <a:t>代码</a:t>
                </a:r>
                <a:r>
                  <a:rPr lang="zh-CN" altLang="en-US" dirty="0"/>
                  <a:t>吧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067" y="2675466"/>
                <a:ext cx="7408333" cy="3849877"/>
              </a:xfrm>
              <a:blipFill rotWithShape="1">
                <a:blip r:embed="rId3"/>
                <a:stretch>
                  <a:fillRect l="-1235" t="-17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Contact Set for Convex Polygon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180" y="3933056"/>
            <a:ext cx="2448272" cy="2674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944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The algorithm presented here is general in that it requires only a </a:t>
            </a:r>
            <a:r>
              <a:rPr lang="en-US" altLang="zh-CN" dirty="0" err="1" smtClean="0"/>
              <a:t>pseudodistance</a:t>
            </a:r>
            <a:r>
              <a:rPr lang="en-US" altLang="zh-CN" dirty="0" smtClean="0"/>
              <a:t> function to be implemented for </a:t>
            </a:r>
            <a:r>
              <a:rPr lang="en-US" altLang="zh-CN" dirty="0" smtClean="0">
                <a:solidFill>
                  <a:srgbClr val="FF0000"/>
                </a:solidFill>
              </a:rPr>
              <a:t>each pair of desired object </a:t>
            </a:r>
            <a:r>
              <a:rPr lang="en-US" altLang="zh-CN" dirty="0" smtClean="0"/>
              <a:t>types and only for the </a:t>
            </a:r>
            <a:r>
              <a:rPr lang="en-US" altLang="zh-CN" dirty="0" smtClean="0">
                <a:solidFill>
                  <a:srgbClr val="FF0000"/>
                </a:solidFill>
              </a:rPr>
              <a:t>case of stationary objects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A </a:t>
            </a:r>
            <a:r>
              <a:rPr lang="en-US" altLang="zh-CN" dirty="0" err="1" smtClean="0"/>
              <a:t>pseudodistance</a:t>
            </a:r>
            <a:r>
              <a:rPr lang="en-US" altLang="zh-CN" dirty="0" smtClean="0"/>
              <a:t> function between two objects has the property that it is </a:t>
            </a:r>
            <a:r>
              <a:rPr lang="en-US" altLang="zh-CN" dirty="0" smtClean="0">
                <a:solidFill>
                  <a:srgbClr val="FF0000"/>
                </a:solidFill>
              </a:rPr>
              <a:t>positive</a:t>
            </a:r>
            <a:r>
              <a:rPr lang="en-US" altLang="zh-CN" dirty="0" smtClean="0"/>
              <a:t> when the objects are separated, </a:t>
            </a:r>
            <a:r>
              <a:rPr lang="en-US" altLang="zh-CN" dirty="0" smtClean="0">
                <a:solidFill>
                  <a:srgbClr val="FF0000"/>
                </a:solidFill>
              </a:rPr>
              <a:t>negative</a:t>
            </a:r>
            <a:r>
              <a:rPr lang="en-US" altLang="zh-CN" dirty="0" smtClean="0"/>
              <a:t> when the objects are overlapping, and </a:t>
            </a:r>
            <a:r>
              <a:rPr lang="en-US" altLang="zh-CN" dirty="0" smtClean="0">
                <a:solidFill>
                  <a:srgbClr val="FF0000"/>
                </a:solidFill>
              </a:rPr>
              <a:t>zero</a:t>
            </a:r>
            <a:r>
              <a:rPr lang="en-US" altLang="zh-CN" dirty="0" smtClean="0"/>
              <a:t> when the objects are just touching.</a:t>
            </a:r>
          </a:p>
          <a:p>
            <a:r>
              <a:rPr lang="en-US" altLang="zh-CN" dirty="0" smtClean="0"/>
              <a:t>A </a:t>
            </a:r>
            <a:r>
              <a:rPr lang="en-US" altLang="zh-CN" dirty="0" err="1" smtClean="0"/>
              <a:t>pseudodistance</a:t>
            </a:r>
            <a:r>
              <a:rPr lang="en-US" altLang="zh-CN" dirty="0" smtClean="0"/>
              <a:t> function may be defined based on</a:t>
            </a:r>
          </a:p>
          <a:p>
            <a:r>
              <a:rPr lang="en-US" altLang="zh-CN" dirty="0" smtClean="0"/>
              <a:t>The separation axis tests.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FSEUDODISTANCE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704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 </a:t>
            </a:r>
            <a:r>
              <a:rPr lang="en-US" altLang="zh-CN" dirty="0" err="1"/>
              <a:t>illusstrate</a:t>
            </a:r>
            <a:r>
              <a:rPr lang="en-US" altLang="zh-CN" dirty="0"/>
              <a:t> in one dimension:</a:t>
            </a:r>
          </a:p>
          <a:p>
            <a:r>
              <a:rPr lang="en-US" altLang="zh-CN" dirty="0"/>
              <a:t>The separation test is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FSEUDODISTANCE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717032"/>
            <a:ext cx="40576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5" y="2616894"/>
            <a:ext cx="3888432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229200"/>
            <a:ext cx="621982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159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CONTACT BETWEEN MOVING INTERVALS</a:t>
            </a:r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08920"/>
            <a:ext cx="7848871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083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CONTACT BETWEEN MOVING INTERVALS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3"/>
            <a:ext cx="7848872" cy="2647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24" y="4315048"/>
            <a:ext cx="7509544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826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Using the quadratic formula in this case is apparently overkill.</a:t>
            </a:r>
          </a:p>
          <a:p>
            <a:r>
              <a:rPr lang="en-US" altLang="zh-CN" dirty="0" smtClean="0"/>
              <a:t>The reason for introducing the quadratic approach is that generally the 3D cases are not liner, and the </a:t>
            </a:r>
            <a:r>
              <a:rPr lang="en-US" altLang="zh-CN" dirty="0" err="1" smtClean="0"/>
              <a:t>pseudodistance</a:t>
            </a:r>
            <a:r>
              <a:rPr lang="en-US" altLang="zh-CN" dirty="0" smtClean="0"/>
              <a:t> functions are not </a:t>
            </a:r>
            <a:r>
              <a:rPr lang="en-US" altLang="zh-CN" dirty="0" err="1" smtClean="0"/>
              <a:t>trival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CONTACT BETWEEN MOVING INTERVALS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481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牛顿迭代法的计算方法。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COMPUTING THE FIRST TIME OF CONTACT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696592"/>
            <a:ext cx="3960440" cy="3614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213324"/>
            <a:ext cx="28384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414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ESTIMATING THE FIRST DERIVATIVE</a:t>
            </a:r>
            <a:endParaRPr lang="zh-CN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90" y="2492896"/>
            <a:ext cx="6943725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 descr="C:\Users\t\AppData\Local\Microsoft\Windows\Temporary Internet Files\Content.IE5\MWDZRT06\MM900185588[1]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448175"/>
            <a:ext cx="5810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438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ESTIMATING THE FIRST DERIVATIVE</a:t>
            </a:r>
            <a:endParaRPr lang="zh-CN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48" y="2636912"/>
            <a:ext cx="7862267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768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99592" y="2276872"/>
            <a:ext cx="7408333" cy="3450696"/>
          </a:xfrm>
        </p:spPr>
        <p:txBody>
          <a:bodyPr/>
          <a:lstStyle/>
          <a:p>
            <a:r>
              <a:rPr lang="en-US" altLang="zh-CN" dirty="0"/>
              <a:t>The METHOD OF </a:t>
            </a:r>
            <a:r>
              <a:rPr lang="en-US" altLang="zh-CN" dirty="0" smtClean="0"/>
              <a:t>SEPARATING </a:t>
            </a:r>
            <a:r>
              <a:rPr lang="en-US" altLang="zh-CN" dirty="0"/>
              <a:t>AXES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780928"/>
            <a:ext cx="4320480" cy="31602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552" y="3429000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规则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如果存在一条线上的投影不相交，则两物体不相交。</a:t>
            </a:r>
            <a:endParaRPr lang="zh-CN" altLang="en-US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1607" y="4653136"/>
            <a:ext cx="818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逆反：如果两物体相交，则它们在任何线上的投影都相交。</a:t>
            </a:r>
          </a:p>
        </p:txBody>
      </p:sp>
    </p:spTree>
    <p:extLst>
      <p:ext uri="{BB962C8B-B14F-4D97-AF65-F5344CB8AC3E}">
        <p14:creationId xmlns:p14="http://schemas.microsoft.com/office/powerpoint/2010/main" val="32375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ESTIMATING THE FIRST DERIVATIVE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4824"/>
            <a:ext cx="7416824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960" y="5733256"/>
            <a:ext cx="7299448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475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float </a:t>
            </a:r>
            <a:r>
              <a:rPr lang="en-US" altLang="zh-CN" dirty="0" err="1"/>
              <a:t>Pseudodistance</a:t>
            </a:r>
            <a:r>
              <a:rPr lang="en-US" altLang="zh-CN" dirty="0"/>
              <a:t> (Sphere sphere0, Sphere sphere1)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Vector3 diff = sphere1.C - sphere0.C;</a:t>
            </a:r>
          </a:p>
          <a:p>
            <a:r>
              <a:rPr lang="en-US" altLang="zh-CN" dirty="0"/>
              <a:t>float </a:t>
            </a:r>
            <a:r>
              <a:rPr lang="en-US" altLang="zh-CN" dirty="0" err="1"/>
              <a:t>sd</a:t>
            </a:r>
            <a:r>
              <a:rPr lang="en-US" altLang="zh-CN" dirty="0"/>
              <a:t> = </a:t>
            </a:r>
            <a:r>
              <a:rPr lang="en-US" altLang="zh-CN" dirty="0" err="1"/>
              <a:t>diff.SquaredLength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float </a:t>
            </a:r>
            <a:r>
              <a:rPr lang="en-US" altLang="zh-CN" dirty="0" err="1"/>
              <a:t>rsum</a:t>
            </a:r>
            <a:r>
              <a:rPr lang="en-US" altLang="zh-CN" dirty="0"/>
              <a:t> = sphere0.r + sphere1.r;</a:t>
            </a:r>
          </a:p>
          <a:p>
            <a:r>
              <a:rPr lang="en-US" altLang="zh-CN" dirty="0"/>
              <a:t>return </a:t>
            </a:r>
            <a:r>
              <a:rPr lang="en-US" altLang="zh-CN" dirty="0" err="1"/>
              <a:t>sd</a:t>
            </a:r>
            <a:r>
              <a:rPr lang="en-US" altLang="zh-CN" dirty="0"/>
              <a:t>/(</a:t>
            </a:r>
            <a:r>
              <a:rPr lang="en-US" altLang="zh-CN" dirty="0" err="1"/>
              <a:t>rsum</a:t>
            </a:r>
            <a:r>
              <a:rPr lang="en-US" altLang="zh-CN" dirty="0"/>
              <a:t>*</a:t>
            </a:r>
            <a:r>
              <a:rPr lang="en-US" altLang="zh-CN" dirty="0" err="1"/>
              <a:t>rsum</a:t>
            </a:r>
            <a:r>
              <a:rPr lang="en-US" altLang="zh-CN" dirty="0"/>
              <a:t>) - 1;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PSEUDODISTANCES FOR SPECIFIC PAIRS OF OBJECT TYPES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377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float </a:t>
            </a:r>
            <a:r>
              <a:rPr lang="en-US" altLang="zh-CN" dirty="0" err="1"/>
              <a:t>Pseudodistance</a:t>
            </a:r>
            <a:r>
              <a:rPr lang="en-US" altLang="zh-CN" dirty="0"/>
              <a:t> (Sphere </a:t>
            </a:r>
            <a:r>
              <a:rPr lang="en-US" altLang="zh-CN" dirty="0" err="1"/>
              <a:t>sphere</a:t>
            </a:r>
            <a:r>
              <a:rPr lang="en-US" altLang="zh-CN" dirty="0"/>
              <a:t>, Capsule capsule)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float </a:t>
            </a:r>
            <a:r>
              <a:rPr lang="en-US" altLang="zh-CN" dirty="0" err="1"/>
              <a:t>sd</a:t>
            </a:r>
            <a:r>
              <a:rPr lang="en-US" altLang="zh-CN" dirty="0"/>
              <a:t> = </a:t>
            </a:r>
            <a:r>
              <a:rPr lang="en-US" altLang="zh-CN" dirty="0" err="1"/>
              <a:t>SquaredDistance</a:t>
            </a:r>
            <a:r>
              <a:rPr lang="en-US" altLang="zh-CN" dirty="0"/>
              <a:t>(</a:t>
            </a:r>
            <a:r>
              <a:rPr lang="en-US" altLang="zh-CN" dirty="0" err="1"/>
              <a:t>sphere.C,capsule.segment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float </a:t>
            </a:r>
            <a:r>
              <a:rPr lang="en-US" altLang="zh-CN" dirty="0" err="1"/>
              <a:t>rsum</a:t>
            </a:r>
            <a:r>
              <a:rPr lang="en-US" altLang="zh-CN" dirty="0"/>
              <a:t> = </a:t>
            </a:r>
            <a:r>
              <a:rPr lang="en-US" altLang="zh-CN" dirty="0" err="1"/>
              <a:t>sphere.r</a:t>
            </a:r>
            <a:r>
              <a:rPr lang="en-US" altLang="zh-CN" dirty="0"/>
              <a:t> + </a:t>
            </a:r>
            <a:r>
              <a:rPr lang="en-US" altLang="zh-CN" dirty="0" err="1"/>
              <a:t>capsule.r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return </a:t>
            </a:r>
            <a:r>
              <a:rPr lang="en-US" altLang="zh-CN" dirty="0" err="1"/>
              <a:t>sd</a:t>
            </a:r>
            <a:r>
              <a:rPr lang="en-US" altLang="zh-CN" dirty="0"/>
              <a:t>/(</a:t>
            </a:r>
            <a:r>
              <a:rPr lang="en-US" altLang="zh-CN" dirty="0" err="1"/>
              <a:t>rsum</a:t>
            </a:r>
            <a:r>
              <a:rPr lang="en-US" altLang="zh-CN" dirty="0"/>
              <a:t>*</a:t>
            </a:r>
            <a:r>
              <a:rPr lang="en-US" altLang="zh-CN" dirty="0" err="1"/>
              <a:t>rsum</a:t>
            </a:r>
            <a:r>
              <a:rPr lang="en-US" altLang="zh-CN" dirty="0"/>
              <a:t>) - 1;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PSEUDODISTANCES FOR SPECIFIC PAIRS OF OBJECT TYPES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021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float </a:t>
            </a:r>
            <a:r>
              <a:rPr lang="en-US" altLang="zh-CN" dirty="0" err="1"/>
              <a:t>Pseudodistance</a:t>
            </a:r>
            <a:r>
              <a:rPr lang="en-US" altLang="zh-CN" dirty="0"/>
              <a:t> (Sphere </a:t>
            </a:r>
            <a:r>
              <a:rPr lang="en-US" altLang="zh-CN" dirty="0" err="1"/>
              <a:t>sphere</a:t>
            </a:r>
            <a:r>
              <a:rPr lang="en-US" altLang="zh-CN" dirty="0"/>
              <a:t>, Lozenge lozenge)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float </a:t>
            </a:r>
            <a:r>
              <a:rPr lang="en-US" altLang="zh-CN" dirty="0" err="1"/>
              <a:t>sd</a:t>
            </a:r>
            <a:r>
              <a:rPr lang="en-US" altLang="zh-CN" dirty="0"/>
              <a:t> = </a:t>
            </a:r>
            <a:r>
              <a:rPr lang="en-US" altLang="zh-CN" dirty="0" err="1"/>
              <a:t>SquaredDistance</a:t>
            </a:r>
            <a:r>
              <a:rPr lang="en-US" altLang="zh-CN" dirty="0"/>
              <a:t>(</a:t>
            </a:r>
            <a:r>
              <a:rPr lang="en-US" altLang="zh-CN" dirty="0" err="1"/>
              <a:t>sphere.C,lozenge.rectangle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float </a:t>
            </a:r>
            <a:r>
              <a:rPr lang="en-US" altLang="zh-CN" dirty="0" err="1"/>
              <a:t>rsum</a:t>
            </a:r>
            <a:r>
              <a:rPr lang="en-US" altLang="zh-CN" dirty="0"/>
              <a:t> = </a:t>
            </a:r>
            <a:r>
              <a:rPr lang="en-US" altLang="zh-CN" dirty="0" err="1"/>
              <a:t>sphere.r</a:t>
            </a:r>
            <a:r>
              <a:rPr lang="en-US" altLang="zh-CN" dirty="0"/>
              <a:t> + </a:t>
            </a:r>
            <a:r>
              <a:rPr lang="en-US" altLang="zh-CN" dirty="0" err="1"/>
              <a:t>lozenge.r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return </a:t>
            </a:r>
            <a:r>
              <a:rPr lang="en-US" altLang="zh-CN" dirty="0" err="1"/>
              <a:t>sd</a:t>
            </a:r>
            <a:r>
              <a:rPr lang="en-US" altLang="zh-CN" dirty="0"/>
              <a:t>/(</a:t>
            </a:r>
            <a:r>
              <a:rPr lang="en-US" altLang="zh-CN" dirty="0" err="1"/>
              <a:t>rsum</a:t>
            </a:r>
            <a:r>
              <a:rPr lang="en-US" altLang="zh-CN" dirty="0"/>
              <a:t>*</a:t>
            </a:r>
            <a:r>
              <a:rPr lang="en-US" altLang="zh-CN" dirty="0" err="1"/>
              <a:t>rsum</a:t>
            </a:r>
            <a:r>
              <a:rPr lang="en-US" altLang="zh-CN" dirty="0"/>
              <a:t>) - 1;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PSEUDODISTANCES FOR SPECIFIC PAIRS OF OBJECT TYPES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982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float </a:t>
            </a:r>
            <a:r>
              <a:rPr lang="en-US" altLang="zh-CN" dirty="0" err="1"/>
              <a:t>Pseudodistance</a:t>
            </a:r>
            <a:r>
              <a:rPr lang="en-US" altLang="zh-CN" dirty="0"/>
              <a:t> (Capsule capsule0, Capsule capsule1)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float </a:t>
            </a:r>
            <a:r>
              <a:rPr lang="en-US" altLang="zh-CN" dirty="0" err="1"/>
              <a:t>sd</a:t>
            </a:r>
            <a:r>
              <a:rPr lang="en-US" altLang="zh-CN" dirty="0"/>
              <a:t> = </a:t>
            </a:r>
            <a:r>
              <a:rPr lang="en-US" altLang="zh-CN" dirty="0" err="1"/>
              <a:t>SquaredDistance</a:t>
            </a:r>
            <a:r>
              <a:rPr lang="en-US" altLang="zh-CN" dirty="0"/>
              <a:t>(capsule0.segment,</a:t>
            </a:r>
          </a:p>
          <a:p>
            <a:r>
              <a:rPr lang="en-US" altLang="zh-CN" dirty="0"/>
              <a:t>capsule1.segment);</a:t>
            </a:r>
          </a:p>
          <a:p>
            <a:r>
              <a:rPr lang="en-US" altLang="zh-CN" dirty="0"/>
              <a:t>float </a:t>
            </a:r>
            <a:r>
              <a:rPr lang="en-US" altLang="zh-CN" dirty="0" err="1"/>
              <a:t>rsum</a:t>
            </a:r>
            <a:r>
              <a:rPr lang="en-US" altLang="zh-CN" dirty="0"/>
              <a:t> = capsule0.r + capsule1.r;</a:t>
            </a:r>
          </a:p>
          <a:p>
            <a:r>
              <a:rPr lang="en-US" altLang="zh-CN" dirty="0"/>
              <a:t>return </a:t>
            </a:r>
            <a:r>
              <a:rPr lang="en-US" altLang="zh-CN" dirty="0" err="1"/>
              <a:t>sd</a:t>
            </a:r>
            <a:r>
              <a:rPr lang="en-US" altLang="zh-CN" dirty="0"/>
              <a:t>/(</a:t>
            </a:r>
            <a:r>
              <a:rPr lang="en-US" altLang="zh-CN" dirty="0" err="1"/>
              <a:t>rsum</a:t>
            </a:r>
            <a:r>
              <a:rPr lang="en-US" altLang="zh-CN" dirty="0"/>
              <a:t>*</a:t>
            </a:r>
            <a:r>
              <a:rPr lang="en-US" altLang="zh-CN" dirty="0" err="1"/>
              <a:t>rsum</a:t>
            </a:r>
            <a:r>
              <a:rPr lang="en-US" altLang="zh-CN" dirty="0"/>
              <a:t>) - 1;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PSEUDODISTANCES FOR SPECIFIC PAIRS OF OBJECT TYPES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42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float </a:t>
            </a:r>
            <a:r>
              <a:rPr lang="en-US" altLang="zh-CN" dirty="0" err="1"/>
              <a:t>Pseudodistance</a:t>
            </a:r>
            <a:r>
              <a:rPr lang="en-US" altLang="zh-CN" dirty="0"/>
              <a:t> (Lozenge lozenge0, Lozenge lozenge1)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float </a:t>
            </a:r>
            <a:r>
              <a:rPr lang="en-US" altLang="zh-CN" dirty="0" err="1"/>
              <a:t>sd</a:t>
            </a:r>
            <a:r>
              <a:rPr lang="en-US" altLang="zh-CN" dirty="0"/>
              <a:t> = </a:t>
            </a:r>
            <a:r>
              <a:rPr lang="en-US" altLang="zh-CN" dirty="0" err="1"/>
              <a:t>SquaredDistance</a:t>
            </a:r>
            <a:r>
              <a:rPr lang="en-US" altLang="zh-CN" dirty="0"/>
              <a:t>(lozenge0.rectangle,</a:t>
            </a:r>
          </a:p>
          <a:p>
            <a:r>
              <a:rPr lang="en-US" altLang="zh-CN" dirty="0"/>
              <a:t>lozenge1.rectangle);</a:t>
            </a:r>
          </a:p>
          <a:p>
            <a:r>
              <a:rPr lang="en-US" altLang="zh-CN" dirty="0"/>
              <a:t>float </a:t>
            </a:r>
            <a:r>
              <a:rPr lang="en-US" altLang="zh-CN" dirty="0" err="1"/>
              <a:t>rsum</a:t>
            </a:r>
            <a:r>
              <a:rPr lang="en-US" altLang="zh-CN" dirty="0"/>
              <a:t> = lozenge0.r + lozenge1.r;</a:t>
            </a:r>
          </a:p>
          <a:p>
            <a:r>
              <a:rPr lang="en-US" altLang="zh-CN" dirty="0"/>
              <a:t>return </a:t>
            </a:r>
            <a:r>
              <a:rPr lang="en-US" altLang="zh-CN" dirty="0" err="1"/>
              <a:t>sd</a:t>
            </a:r>
            <a:r>
              <a:rPr lang="en-US" altLang="zh-CN" dirty="0"/>
              <a:t>/(</a:t>
            </a:r>
            <a:r>
              <a:rPr lang="en-US" altLang="zh-CN" dirty="0" err="1"/>
              <a:t>rsum</a:t>
            </a:r>
            <a:r>
              <a:rPr lang="en-US" altLang="zh-CN" dirty="0"/>
              <a:t>*</a:t>
            </a:r>
            <a:r>
              <a:rPr lang="en-US" altLang="zh-CN" dirty="0" err="1"/>
              <a:t>rsum</a:t>
            </a:r>
            <a:r>
              <a:rPr lang="en-US" altLang="zh-CN" dirty="0"/>
              <a:t>) - 1;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PSEUDODISTANCES FOR SPECIFIC PAIRS OF OBJECT TYPES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69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636912"/>
            <a:ext cx="7408333" cy="324036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Only </a:t>
            </a:r>
            <a:r>
              <a:rPr lang="en-US" altLang="zh-CN" dirty="0" smtClean="0">
                <a:solidFill>
                  <a:srgbClr val="FF0000"/>
                </a:solidFill>
              </a:rPr>
              <a:t>the  normal vectors to the edges of the polygons </a:t>
            </a:r>
            <a:r>
              <a:rPr lang="en-US" altLang="zh-CN" dirty="0"/>
              <a:t>needs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to be considered for </a:t>
            </a:r>
            <a:r>
              <a:rPr lang="en-US" altLang="zh-CN" dirty="0"/>
              <a:t>separation tests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The intuition for </a:t>
            </a:r>
            <a:r>
              <a:rPr lang="en-US" altLang="zh-CN" dirty="0" smtClean="0">
                <a:solidFill>
                  <a:srgbClr val="FF0000"/>
                </a:solidFill>
              </a:rPr>
              <a:t>why only edge </a:t>
            </a:r>
            <a:r>
              <a:rPr lang="en-US" altLang="zh-CN" dirty="0" err="1" smtClean="0">
                <a:solidFill>
                  <a:srgbClr val="FF0000"/>
                </a:solidFill>
              </a:rPr>
              <a:t>normals</a:t>
            </a:r>
            <a:r>
              <a:rPr lang="en-US" altLang="zh-CN" dirty="0" smtClean="0">
                <a:solidFill>
                  <a:srgbClr val="FF0000"/>
                </a:solidFill>
              </a:rPr>
              <a:t> must be tested</a:t>
            </a:r>
            <a:r>
              <a:rPr lang="en-US" altLang="zh-CN" dirty="0" smtClean="0"/>
              <a:t> in based on having tow convex polygons just touching with no interpenetration.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 smtClean="0"/>
              <a:t>contact is one of edge-edge, vertex-edge contact, and vertex-vertex</a:t>
            </a:r>
            <a:r>
              <a:rPr lang="en-US" altLang="zh-CN" dirty="0" smtClean="0"/>
              <a:t>.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467744"/>
            <a:ext cx="5991225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997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 a pair of </a:t>
            </a:r>
            <a:r>
              <a:rPr lang="en-US" altLang="zh-CN" b="1" i="1" dirty="0"/>
              <a:t>convex </a:t>
            </a:r>
            <a:r>
              <a:rPr lang="en-US" altLang="zh-CN" b="1" i="1" dirty="0" err="1"/>
              <a:t>polyhedra</a:t>
            </a:r>
            <a:r>
              <a:rPr lang="en-US" altLang="zh-CN" dirty="0"/>
              <a:t>,  the set of potential separating directions includes: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the normal vectors to the faces of the </a:t>
            </a:r>
            <a:r>
              <a:rPr lang="en-US" altLang="zh-CN" dirty="0" err="1">
                <a:solidFill>
                  <a:srgbClr val="FF0000"/>
                </a:solidFill>
              </a:rPr>
              <a:t>polyhedra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Vectors generated by a cross product of two edges, one from each polyhedron</a:t>
            </a:r>
          </a:p>
          <a:p>
            <a:pPr lvl="1"/>
            <a:r>
              <a:rPr lang="en-US" altLang="zh-CN" dirty="0"/>
              <a:t>The contact is one of face-face,face-edge,face-vertex,edge-edge,edge-vertex,edge-vertex,or vertex-vertex.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8" y="2348880"/>
            <a:ext cx="6905625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994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755576" y="2564904"/>
                <a:ext cx="7704855" cy="396044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 smtClean="0"/>
                  <a:t>Extremal</a:t>
                </a:r>
                <a:r>
                  <a:rPr lang="en-US" altLang="zh-CN" dirty="0"/>
                  <a:t> Query for a Convex </a:t>
                </a:r>
                <a:r>
                  <a:rPr lang="en-US" altLang="zh-CN" dirty="0" smtClean="0"/>
                  <a:t>Polygon</a:t>
                </a:r>
              </a:p>
              <a:p>
                <a:pPr lvl="1"/>
                <a:r>
                  <a:rPr lang="zh-CN" altLang="en-US" dirty="0" smtClean="0">
                    <a:solidFill>
                      <a:srgbClr val="FF0000"/>
                    </a:solidFill>
                  </a:rPr>
                  <a:t>之前是这样查找更优极值点的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altLang="zh-CN" dirty="0" err="1" smtClean="0"/>
                  <a:t>Veterx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 is optimal 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en-US" altLang="zh-CN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  <m:sup>
                        <m:r>
                          <a:rPr lang="en-US" altLang="zh-CN" i="1" smtClean="0">
                            <a:latin typeface="Cambria Math"/>
                            <a:ea typeface="Cambria Math"/>
                          </a:rPr>
                          <m:t>⊥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≥0</m:t>
                    </m:r>
                  </m:oMath>
                </a14:m>
                <a:r>
                  <a:rPr lang="en-US" altLang="zh-CN" dirty="0" smtClean="0"/>
                  <a:t>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⊥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altLang="zh-CN" dirty="0"/>
                  <a:t> 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>
                    <a:solidFill>
                      <a:srgbClr val="FF0000"/>
                    </a:solidFill>
                  </a:rPr>
                  <a:t>可以简单修改一下判断，添加对极值边的响应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altLang="zh-CN" dirty="0"/>
                  <a:t>Veterx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is optimal 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⊥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&gt;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altLang="zh-CN" dirty="0"/>
                  <a:t> 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⊥</m:t>
                        </m:r>
                      </m:sup>
                    </m:sSup>
                    <m:r>
                      <a:rPr lang="en-US" altLang="zh-CN" i="1">
                        <a:latin typeface="Cambria Math"/>
                        <a:ea typeface="Cambria Math"/>
                      </a:rPr>
                      <m:t>&lt;0</m:t>
                    </m:r>
                  </m:oMath>
                </a14:m>
                <a:r>
                  <a:rPr lang="en-US" altLang="zh-CN" dirty="0"/>
                  <a:t> 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Edge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 is optimal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⊥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endParaRPr lang="en-US" altLang="zh-CN" dirty="0" smtClean="0">
                  <a:ea typeface="Cambria Math"/>
                </a:endParaRPr>
              </a:p>
              <a:p>
                <a:pPr lvl="1"/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⊥</m:t>
                        </m:r>
                      </m:sup>
                    </m:sSup>
                    <m:r>
                      <a:rPr lang="en-US" altLang="zh-CN" i="1">
                        <a:latin typeface="Cambria Math"/>
                        <a:ea typeface="Cambria Math"/>
                      </a:rPr>
                      <m:t>&lt;0</m:t>
                    </m:r>
                  </m:oMath>
                </a14:m>
                <a:r>
                  <a:rPr lang="en-US" altLang="zh-CN" dirty="0"/>
                  <a:t> 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相应地对于</a:t>
                </a:r>
                <a:r>
                  <a:rPr lang="en-US" altLang="zh-CN" dirty="0" smtClean="0"/>
                  <a:t>Polyhedron</a:t>
                </a:r>
                <a:r>
                  <a:rPr lang="zh-CN" altLang="en-US" dirty="0" smtClean="0"/>
                  <a:t>，除了可以返回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极值点，还可以返回极值边及极值面。</a:t>
                </a:r>
                <a:endParaRPr lang="en-US" altLang="zh-CN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576" y="2564904"/>
                <a:ext cx="7704855" cy="3960440"/>
              </a:xfrm>
              <a:blipFill rotWithShape="1">
                <a:blip r:embed="rId3"/>
                <a:stretch>
                  <a:fillRect l="-1266" t="-26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348792"/>
            <a:ext cx="2520280" cy="2575976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 flipH="1" flipV="1">
            <a:off x="6300192" y="4924856"/>
            <a:ext cx="1188132" cy="792088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7496049" y="4536968"/>
            <a:ext cx="676351" cy="1179976"/>
          </a:xfrm>
          <a:prstGeom prst="straightConnector1">
            <a:avLst/>
          </a:prstGeom>
          <a:ln w="2540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12160" y="4708832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D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244408" y="4348792"/>
                <a:ext cx="4320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000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𝐃</m:t>
                          </m:r>
                        </m:e>
                        <m:sup>
                          <m:r>
                            <a:rPr lang="en-US" altLang="zh-CN" sz="2000" b="1" i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⊥</m:t>
                          </m:r>
                        </m:sup>
                      </m:sSup>
                    </m:oMath>
                  </m:oMathPara>
                </a14:m>
                <a:endParaRPr lang="zh-CN" alt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4408" y="4348792"/>
                <a:ext cx="432048" cy="400110"/>
              </a:xfrm>
              <a:prstGeom prst="rect">
                <a:avLst/>
              </a:prstGeom>
              <a:blipFill rotWithShape="1">
                <a:blip r:embed="rId5"/>
                <a:stretch>
                  <a:fillRect r="-98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718" y="3124776"/>
            <a:ext cx="3312368" cy="2511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直接箭头连接符 13"/>
          <p:cNvCxnSpPr/>
          <p:nvPr/>
        </p:nvCxnSpPr>
        <p:spPr>
          <a:xfrm>
            <a:off x="2537774" y="3690568"/>
            <a:ext cx="1836204" cy="230665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25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 smtClean="0"/>
                  <a:t>Assume C0 and C1 are convex polygons with linear velocities V0 and V1.</a:t>
                </a:r>
              </a:p>
              <a:p>
                <a:r>
                  <a:rPr lang="en-US" altLang="zh-CN" dirty="0" smtClean="0"/>
                  <a:t>It is enough to work with a stationary polygon C0 and a moving polygon C1 with velocity V since you can always use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V = V1 – V0 </a:t>
                </a:r>
                <a:r>
                  <a:rPr lang="en-US" altLang="zh-CN" dirty="0" smtClean="0"/>
                  <a:t>to perform the calculations as if C0 were not moving.</a:t>
                </a:r>
              </a:p>
              <a:p>
                <a:r>
                  <a:rPr lang="en-US" altLang="zh-CN" dirty="0" smtClean="0"/>
                  <a:t>The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 projection of C1 onto a line with direction </a:t>
                </a:r>
                <a:r>
                  <a:rPr lang="en-US" altLang="zh-CN" b="1" dirty="0" smtClean="0">
                    <a:solidFill>
                      <a:schemeClr val="tx1"/>
                    </a:solidFill>
                  </a:rPr>
                  <a:t>D </a:t>
                </a:r>
                <a:r>
                  <a:rPr lang="en-US" altLang="zh-CN" dirty="0"/>
                  <a:t>not perpendicular to 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V</a:t>
                </a:r>
                <a:r>
                  <a:rPr lang="en-US" altLang="zh-CN" dirty="0"/>
                  <a:t> is itself moving. The speed  of the projection along the line is 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𝜹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=(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𝑽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𝑫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)/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𝑫</m:t>
                            </m:r>
                          </m:e>
                        </m:d>
                      </m:e>
                      <m: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35" t="-3004" r="-2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OBJECTS MOVING</a:t>
            </a:r>
            <a:br>
              <a:rPr lang="en-US" altLang="zh-CN" dirty="0" smtClean="0"/>
            </a:br>
            <a:r>
              <a:rPr lang="en-US" altLang="zh-CN" dirty="0" smtClean="0"/>
              <a:t> WITH CONSTANT LINER VELOCITY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866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899592" y="2708920"/>
                <a:ext cx="7408333" cy="374441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 smtClean="0"/>
                  <a:t>The intuition for how to predict an intersection is much like that for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selecting the potential separating directions in the first place</a:t>
                </a:r>
                <a:r>
                  <a:rPr lang="en-US" altLang="zh-CN" dirty="0" smtClean="0"/>
                  <a:t>. If the tow convex polygons intersect at a first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𝑓𝑖𝑟𝑠𝑡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altLang="zh-CN" dirty="0" smtClean="0"/>
                  <a:t>,then their projections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are not separated along any line </a:t>
                </a:r>
                <a:r>
                  <a:rPr lang="en-US" altLang="zh-CN" dirty="0" smtClean="0"/>
                  <a:t>at that time.</a:t>
                </a:r>
              </a:p>
              <a:p>
                <a:r>
                  <a:rPr lang="zh-CN" altLang="en-US" dirty="0" smtClean="0"/>
                  <a:t>补充说明原理：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逆反：如果两物体相交，则它们在任何线上的投影都相交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看</a:t>
                </a:r>
                <a:r>
                  <a:rPr lang="zh-CN" altLang="en-US" dirty="0" smtClean="0">
                    <a:hlinkClick r:id="rId3" action="ppaction://hlinkfile"/>
                  </a:rPr>
                  <a:t>代码</a:t>
                </a:r>
                <a:r>
                  <a:rPr lang="zh-CN" altLang="en-US" dirty="0" smtClean="0"/>
                  <a:t>比较容易理解。</a:t>
                </a:r>
                <a:endParaRPr lang="zh-CN" altLang="en-US" dirty="0"/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9592" y="2708920"/>
                <a:ext cx="7408333" cy="3744416"/>
              </a:xfrm>
              <a:blipFill rotWithShape="1">
                <a:blip r:embed="rId4"/>
                <a:stretch>
                  <a:fillRect l="-1317" t="-2764" r="-3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Separation of Convex Polygons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711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 smtClean="0"/>
                  <a:t>Given tow moving convex objects C0 and C1, initially not intersecting and with velocities </a:t>
                </a:r>
                <a:r>
                  <a:rPr lang="en-US" altLang="zh-CN" b="1" dirty="0" smtClean="0"/>
                  <a:t>V0</a:t>
                </a:r>
                <a:r>
                  <a:rPr lang="en-US" altLang="zh-CN" dirty="0" smtClean="0"/>
                  <a:t> and </a:t>
                </a:r>
                <a:r>
                  <a:rPr lang="en-US" altLang="zh-CN" b="1" dirty="0" smtClean="0"/>
                  <a:t>V1</a:t>
                </a:r>
                <a:r>
                  <a:rPr lang="en-US" altLang="zh-CN" dirty="0" smtClean="0"/>
                  <a:t>, we </a:t>
                </a:r>
                <a:r>
                  <a:rPr lang="en-US" altLang="zh-CN" dirty="0"/>
                  <a:t>showed earlier how to compute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 the first time of contact T</a:t>
                </a:r>
                <a:r>
                  <a:rPr lang="en-US" altLang="zh-CN" dirty="0" smtClean="0"/>
                  <a:t>, if it exists. Assuming it dose, the sets </a:t>
                </a:r>
                <a:r>
                  <a:rPr lang="en-US" altLang="zh-CN" b="1" dirty="0" smtClean="0"/>
                  <a:t>C0 + TV0 = {X + TV0: X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altLang="zh-CN" b="1" dirty="0" smtClean="0"/>
                  <a:t> C0}  </a:t>
                </a:r>
                <a:r>
                  <a:rPr lang="en-US" altLang="zh-CN" dirty="0" smtClean="0"/>
                  <a:t>and </a:t>
                </a:r>
                <a:r>
                  <a:rPr lang="en-US" altLang="zh-CN" b="1" dirty="0" smtClean="0"/>
                  <a:t>C1 </a:t>
                </a:r>
                <a:r>
                  <a:rPr lang="en-US" altLang="zh-CN" b="1" dirty="0"/>
                  <a:t>+ </a:t>
                </a:r>
                <a:r>
                  <a:rPr lang="en-US" altLang="zh-CN" b="1" dirty="0" smtClean="0"/>
                  <a:t>TV1 </a:t>
                </a:r>
                <a:r>
                  <a:rPr lang="en-US" altLang="zh-CN" b="1" dirty="0"/>
                  <a:t>= {X + </a:t>
                </a:r>
                <a:r>
                  <a:rPr lang="en-US" altLang="zh-CN" b="1" dirty="0" smtClean="0"/>
                  <a:t>TV1: </a:t>
                </a:r>
                <a:r>
                  <a:rPr lang="en-US" altLang="zh-CN" b="1" dirty="0"/>
                  <a:t>X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altLang="zh-CN" b="1" dirty="0"/>
                  <a:t> </a:t>
                </a:r>
                <a:r>
                  <a:rPr lang="en-US" altLang="zh-CN" b="1" dirty="0" smtClean="0"/>
                  <a:t>C1} </a:t>
                </a:r>
                <a:r>
                  <a:rPr lang="en-US" altLang="zh-CN" dirty="0"/>
                  <a:t>are just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touching with no interpenetration</a:t>
                </a:r>
                <a:r>
                  <a:rPr lang="en-US" altLang="zh-CN" dirty="0"/>
                  <a:t>. </a:t>
                </a:r>
                <a:endParaRPr lang="en-US" altLang="zh-CN" dirty="0" smtClean="0"/>
              </a:p>
              <a:p>
                <a:r>
                  <a:rPr lang="en-US" altLang="zh-CN" dirty="0" smtClean="0"/>
                  <a:t>The </a:t>
                </a:r>
                <a:r>
                  <a:rPr lang="en-US" altLang="zh-CN" dirty="0" err="1" smtClean="0"/>
                  <a:t>TestIntersection</a:t>
                </a:r>
                <a:r>
                  <a:rPr lang="en-US" altLang="zh-CN" dirty="0" smtClean="0"/>
                  <a:t> function can be modified to keep track of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which vertices or edges </a:t>
                </a:r>
                <a:r>
                  <a:rPr lang="en-US" altLang="zh-CN" dirty="0" smtClean="0"/>
                  <a:t>are projected to the endpoints of the projection interval.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35" t="-3004" r="-2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Contact Set for Convex Polygons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769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A class to store all the relevant projection information is:</a:t>
            </a:r>
          </a:p>
          <a:p>
            <a:r>
              <a:rPr lang="en-US" altLang="zh-CN" dirty="0" smtClean="0"/>
              <a:t>class </a:t>
            </a:r>
            <a:r>
              <a:rPr lang="en-US" altLang="zh-CN" dirty="0" err="1" smtClean="0"/>
              <a:t>ProjInfo</a:t>
            </a:r>
            <a:r>
              <a:rPr lang="en-US" altLang="zh-CN" dirty="0" smtClean="0"/>
              <a:t>{</a:t>
            </a:r>
          </a:p>
          <a:p>
            <a:pPr lvl="1"/>
            <a:r>
              <a:rPr lang="en-US" altLang="zh-CN" dirty="0" smtClean="0"/>
              <a:t>public:</a:t>
            </a:r>
          </a:p>
          <a:p>
            <a:pPr lvl="2"/>
            <a:r>
              <a:rPr lang="en-US" altLang="zh-CN" dirty="0" err="1" smtClean="0"/>
              <a:t>doulbe</a:t>
            </a:r>
            <a:r>
              <a:rPr lang="en-US" altLang="zh-CN" dirty="0" smtClean="0"/>
              <a:t> min, max;</a:t>
            </a:r>
          </a:p>
          <a:p>
            <a:pPr lvl="2"/>
            <a:r>
              <a:rPr lang="en-US" altLang="zh-CN" dirty="0" err="1" smtClean="0"/>
              <a:t>int</a:t>
            </a:r>
            <a:r>
              <a:rPr lang="en-US" altLang="zh-CN" dirty="0" smtClean="0"/>
              <a:t> index[2];</a:t>
            </a:r>
          </a:p>
          <a:p>
            <a:pPr lvl="2"/>
            <a:r>
              <a:rPr lang="en-US" altLang="zh-CN" dirty="0" err="1" smtClean="0"/>
              <a:t>bool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isUnique</a:t>
            </a:r>
            <a:r>
              <a:rPr lang="en-US" altLang="zh-CN" dirty="0" smtClean="0"/>
              <a:t>[2];</a:t>
            </a:r>
          </a:p>
          <a:p>
            <a:r>
              <a:rPr lang="en-US" altLang="zh-CN" dirty="0" smtClean="0"/>
              <a:t>};</a:t>
            </a:r>
          </a:p>
          <a:p>
            <a:r>
              <a:rPr lang="en-US" altLang="zh-CN" dirty="0" smtClean="0"/>
              <a:t>If the minimum is obtained from the unique extreme </a:t>
            </a:r>
            <a:r>
              <a:rPr lang="en-US" altLang="zh-CN" dirty="0" err="1" smtClean="0"/>
              <a:t>vetex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Vi</a:t>
            </a:r>
            <a:r>
              <a:rPr lang="en-US" altLang="zh-CN" dirty="0" smtClean="0"/>
              <a:t>, then </a:t>
            </a:r>
            <a:r>
              <a:rPr lang="en-US" altLang="zh-CN" dirty="0" smtClean="0">
                <a:solidFill>
                  <a:srgbClr val="FF0000"/>
                </a:solidFill>
              </a:rPr>
              <a:t>index[0] </a:t>
            </a:r>
            <a:r>
              <a:rPr lang="en-US" altLang="zh-CN" dirty="0" err="1" smtClean="0">
                <a:solidFill>
                  <a:srgbClr val="FF0000"/>
                </a:solidFill>
              </a:rPr>
              <a:t>stroes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i</a:t>
            </a:r>
            <a:r>
              <a:rPr lang="en-US" altLang="zh-CN" dirty="0" smtClean="0">
                <a:solidFill>
                  <a:srgbClr val="FF0000"/>
                </a:solidFill>
              </a:rPr>
              <a:t> and  </a:t>
            </a:r>
            <a:r>
              <a:rPr lang="en-US" altLang="zh-CN" dirty="0" err="1" smtClean="0">
                <a:solidFill>
                  <a:srgbClr val="FF0000"/>
                </a:solidFill>
              </a:rPr>
              <a:t>isUnique</a:t>
            </a:r>
            <a:r>
              <a:rPr lang="en-US" altLang="zh-CN" dirty="0" smtClean="0">
                <a:solidFill>
                  <a:srgbClr val="FF0000"/>
                </a:solidFill>
              </a:rPr>
              <a:t>[0] is true</a:t>
            </a:r>
            <a:r>
              <a:rPr lang="en-US" altLang="zh-CN" dirty="0" smtClean="0"/>
              <a:t>. If the </a:t>
            </a:r>
            <a:r>
              <a:rPr lang="en-US" altLang="zh-CN" dirty="0" err="1" smtClean="0"/>
              <a:t>minmum</a:t>
            </a:r>
            <a:r>
              <a:rPr lang="en-US" altLang="zh-CN" dirty="0" smtClean="0"/>
              <a:t> is obtained from an edge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Ej</a:t>
            </a:r>
            <a:r>
              <a:rPr lang="en-US" altLang="zh-CN" dirty="0" smtClean="0"/>
              <a:t>, then </a:t>
            </a:r>
            <a:r>
              <a:rPr lang="en-US" altLang="zh-CN" dirty="0" smtClean="0">
                <a:solidFill>
                  <a:srgbClr val="FF0000"/>
                </a:solidFill>
              </a:rPr>
              <a:t>index[0] stores j and </a:t>
            </a:r>
            <a:r>
              <a:rPr lang="en-US" altLang="zh-CN" dirty="0" err="1" smtClean="0">
                <a:solidFill>
                  <a:srgbClr val="FF0000"/>
                </a:solidFill>
              </a:rPr>
              <a:t>isUnique</a:t>
            </a:r>
            <a:r>
              <a:rPr lang="en-US" altLang="zh-CN" dirty="0" smtClean="0">
                <a:solidFill>
                  <a:srgbClr val="FF0000"/>
                </a:solidFill>
              </a:rPr>
              <a:t>[0] stores </a:t>
            </a:r>
            <a:r>
              <a:rPr lang="en-US" altLang="zh-CN" dirty="0" err="1" smtClean="0">
                <a:solidFill>
                  <a:srgbClr val="FF0000"/>
                </a:solidFill>
              </a:rPr>
              <a:t>flase</a:t>
            </a:r>
            <a:r>
              <a:rPr lang="en-US" altLang="zh-CN" dirty="0" smtClean="0"/>
              <a:t>;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Contact Set for Convex Polygons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793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264</TotalTime>
  <Words>1221</Words>
  <Application>Microsoft Office PowerPoint</Application>
  <PresentationFormat>全屏显示(4:3)</PresentationFormat>
  <Paragraphs>115</Paragraphs>
  <Slides>25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波形</vt:lpstr>
      <vt:lpstr>学习汇报(2)       碰撞检测</vt:lpstr>
      <vt:lpstr>REVIEW</vt:lpstr>
      <vt:lpstr>REVIEW</vt:lpstr>
      <vt:lpstr>REVIEW</vt:lpstr>
      <vt:lpstr>REVIEW</vt:lpstr>
      <vt:lpstr>OBJECTS MOVING  WITH CONSTANT LINER VELOCITY</vt:lpstr>
      <vt:lpstr>Separation of Convex Polygons</vt:lpstr>
      <vt:lpstr>Contact Set for Convex Polygons</vt:lpstr>
      <vt:lpstr>Contact Set for Convex Polygons</vt:lpstr>
      <vt:lpstr>Contact Set for Convex Polygon</vt:lpstr>
      <vt:lpstr>Contact Set for Convex Polygon</vt:lpstr>
      <vt:lpstr>FSEUDODISTANCE</vt:lpstr>
      <vt:lpstr>FSEUDODISTANCE</vt:lpstr>
      <vt:lpstr>CONTACT BETWEEN MOVING INTERVALS</vt:lpstr>
      <vt:lpstr>CONTACT BETWEEN MOVING INTERVALS</vt:lpstr>
      <vt:lpstr>CONTACT BETWEEN MOVING INTERVALS</vt:lpstr>
      <vt:lpstr>COMPUTING THE FIRST TIME OF CONTACT</vt:lpstr>
      <vt:lpstr>ESTIMATING THE FIRST DERIVATIVE</vt:lpstr>
      <vt:lpstr>ESTIMATING THE FIRST DERIVATIVE</vt:lpstr>
      <vt:lpstr>ESTIMATING THE FIRST DERIVATIVE</vt:lpstr>
      <vt:lpstr>PSEUDODISTANCES FOR SPECIFIC PAIRS OF OBJECT TYPES</vt:lpstr>
      <vt:lpstr>PSEUDODISTANCES FOR SPECIFIC PAIRS OF OBJECT TYPES</vt:lpstr>
      <vt:lpstr>PSEUDODISTANCES FOR SPECIFIC PAIRS OF OBJECT TYPES</vt:lpstr>
      <vt:lpstr>PSEUDODISTANCES FOR SPECIFIC PAIRS OF OBJECT TYPES</vt:lpstr>
      <vt:lpstr>PSEUDODISTANCES FOR SPECIFIC PAIRS OF OBJECT TYPES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学习汇报(2)       碰撞检测</dc:title>
  <dc:creator>t</dc:creator>
  <cp:lastModifiedBy>t</cp:lastModifiedBy>
  <cp:revision>23</cp:revision>
  <dcterms:created xsi:type="dcterms:W3CDTF">2013-07-08T01:43:27Z</dcterms:created>
  <dcterms:modified xsi:type="dcterms:W3CDTF">2013-07-08T06:09:54Z</dcterms:modified>
</cp:coreProperties>
</file>