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651" r:id="rId2"/>
    <p:sldId id="574" r:id="rId3"/>
    <p:sldId id="576" r:id="rId4"/>
    <p:sldId id="577" r:id="rId5"/>
    <p:sldId id="578" r:id="rId6"/>
    <p:sldId id="575" r:id="rId7"/>
    <p:sldId id="580" r:id="rId8"/>
    <p:sldId id="583" r:id="rId9"/>
    <p:sldId id="585" r:id="rId10"/>
    <p:sldId id="586" r:id="rId11"/>
    <p:sldId id="587" r:id="rId12"/>
    <p:sldId id="610" r:id="rId13"/>
    <p:sldId id="654" r:id="rId14"/>
    <p:sldId id="655" r:id="rId15"/>
    <p:sldId id="656" r:id="rId16"/>
    <p:sldId id="657" r:id="rId17"/>
    <p:sldId id="662" r:id="rId18"/>
    <p:sldId id="661" r:id="rId19"/>
    <p:sldId id="659" r:id="rId20"/>
    <p:sldId id="660" r:id="rId21"/>
    <p:sldId id="665" r:id="rId22"/>
    <p:sldId id="663" r:id="rId23"/>
    <p:sldId id="664" r:id="rId24"/>
    <p:sldId id="652" r:id="rId25"/>
    <p:sldId id="613" r:id="rId26"/>
    <p:sldId id="658" r:id="rId27"/>
    <p:sldId id="59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600"/>
    <a:srgbClr val="B2311A"/>
    <a:srgbClr val="FF0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8462" autoAdjust="0"/>
  </p:normalViewPr>
  <p:slideViewPr>
    <p:cSldViewPr snapToObjects="1">
      <p:cViewPr>
        <p:scale>
          <a:sx n="130" d="100"/>
          <a:sy n="130" d="100"/>
        </p:scale>
        <p:origin x="752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6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0848-42A5-1A42-98F2-B4DD048FBEA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6276-271E-A949-B66D-1CB9F88C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DASL/Datafiles/SmokingandCancer.html" TargetMode="External"/><Relationship Id="rId4" Type="http://schemas.openxmlformats.org/officeDocument/2006/relationships/hyperlink" Target="http://www.spcforexcel.com/correlation-analys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5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a10043a839a35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64a10043a839a35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1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4a10043a839a3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http://www.economist.com/node/14743589</a:t>
            </a:r>
            <a:endParaRPr/>
          </a:p>
        </p:txBody>
      </p:sp>
      <p:sp>
        <p:nvSpPr>
          <p:cNvPr id="313" name="Google Shape;313;g64a10043a839a3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assets.propublica.org</a:t>
            </a:r>
            <a:r>
              <a:rPr lang="en-US" dirty="0" smtClean="0"/>
              <a:t>/legacy/images/</a:t>
            </a:r>
            <a:r>
              <a:rPr lang="en-US" dirty="0" err="1" smtClean="0"/>
              <a:t>ngen</a:t>
            </a:r>
            <a:r>
              <a:rPr lang="en-US" dirty="0" smtClean="0"/>
              <a:t>/gypsy_image_630/police-killings-2-graphic-630.jpg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www.propublica.org</a:t>
            </a:r>
            <a:r>
              <a:rPr lang="en-US" dirty="0" smtClean="0"/>
              <a:t>/article/deadly-force-in-black-and-white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towcenter.gitbooks.io</a:t>
            </a:r>
            <a:r>
              <a:rPr lang="en-US" dirty="0" smtClean="0"/>
              <a:t>/curious-journalist-s-guide-to-data/content/analysis/</a:t>
            </a:r>
            <a:r>
              <a:rPr lang="en-US" dirty="0" err="1" smtClean="0"/>
              <a:t>causal_models.html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projects.heraldtribune.com</a:t>
            </a:r>
            <a:r>
              <a:rPr lang="en-US" dirty="0" smtClean="0"/>
              <a:t>/bias/sentencing/</a:t>
            </a:r>
            <a:endParaRPr dirty="0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773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/interactive/2018/07/18/upshot/</a:t>
            </a:r>
            <a:r>
              <a:rPr lang="en-US" dirty="0" err="1" smtClean="0"/>
              <a:t>nike</a:t>
            </a:r>
            <a:r>
              <a:rPr lang="en-US" dirty="0" smtClean="0"/>
              <a:t>-</a:t>
            </a:r>
            <a:r>
              <a:rPr lang="en-US" dirty="0" err="1" smtClean="0"/>
              <a:t>vaporfly</a:t>
            </a:r>
            <a:r>
              <a:rPr lang="en-US" dirty="0" smtClean="0"/>
              <a:t>-shoe-</a:t>
            </a:r>
            <a:r>
              <a:rPr lang="en-US" dirty="0" err="1" smtClean="0"/>
              <a:t>strava.html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www.kqed.org</a:t>
            </a:r>
            <a:r>
              <a:rPr lang="en-US" dirty="0" smtClean="0"/>
              <a:t>/</a:t>
            </a:r>
            <a:r>
              <a:rPr lang="en-US" dirty="0" err="1" smtClean="0"/>
              <a:t>futureofyou</a:t>
            </a:r>
            <a:r>
              <a:rPr lang="en-US" dirty="0" smtClean="0"/>
              <a:t>/13651/what-you-need-to-know-about-the-new-surgeon-scorecard-app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www.pnas.org</a:t>
            </a:r>
            <a:r>
              <a:rPr lang="en-US" dirty="0" smtClean="0"/>
              <a:t>/content/111/12/4427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66641-8A3E-3C42-B699-019CC78A6A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http://blogs.scientificamerican.com/the-curious-wavefunction/chocolate-consumption-and-nobel-prizes-a-bizarre-juxtaposition-if-there-ever-was-one/</a:t>
            </a: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361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http://lib.stat.cmu.edu/DASL/Datafiles/SmokingandCancer.html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analysis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http://www.spcforexcel.com/correlation-analysis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4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1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http://gregmankiw.blogspot.com/2011/03/striking-scatterplot.html</a:t>
            </a: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12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http://</a:t>
            </a:r>
            <a:r>
              <a:rPr lang="en" dirty="0" err="1"/>
              <a:t>www.theatlantic.com</a:t>
            </a:r>
            <a:r>
              <a:rPr lang="en" dirty="0"/>
              <a:t>/health/archive/2014/06/should-women-get-married-to-avoid-violence/372954/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1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theblog.okcupid.com</a:t>
            </a:r>
            <a:r>
              <a:rPr lang="en-US" dirty="0" smtClean="0"/>
              <a:t>/exactly-what-to-say-in-a-first-message-2bf680806c72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6276-271E-A949-B66D-1CB9F88C8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a10043a839a3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64a10043a839a3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12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a10043a839a3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http://www.origins-china.com/pm2-5-what-you-need-to-know/</a:t>
            </a:r>
            <a:endParaRPr/>
          </a:p>
        </p:txBody>
      </p:sp>
      <p:sp>
        <p:nvSpPr>
          <p:cNvPr id="292" name="Google Shape;292;g64a10043a839a3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ECBB49-33BB-F640-BB43-9373B56AEA4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6672E7-0F32-C04F-95A9-4049CA0406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48607" y="12001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dirty="0" smtClean="0"/>
              <a:t>Algorithms week 3-1: 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4000" dirty="0" smtClean="0"/>
              <a:t>Causation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1200" y="2190750"/>
            <a:ext cx="5107214" cy="141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Jonathan Stray</a:t>
            </a:r>
          </a:p>
          <a:p>
            <a:r>
              <a:rPr lang="en-US" sz="2000" dirty="0" smtClean="0"/>
              <a:t>Columbia </a:t>
            </a:r>
            <a:r>
              <a:rPr lang="en-US" sz="2000" dirty="0" err="1" smtClean="0"/>
              <a:t>Lede</a:t>
            </a:r>
            <a:r>
              <a:rPr lang="en-US" sz="2000" dirty="0" smtClean="0"/>
              <a:t> Program</a:t>
            </a:r>
          </a:p>
          <a:p>
            <a:r>
              <a:rPr lang="en-US" sz="2000" dirty="0"/>
              <a:t>July </a:t>
            </a:r>
            <a:r>
              <a:rPr lang="en-US" sz="2000" dirty="0" smtClean="0"/>
              <a:t>30, </a:t>
            </a:r>
            <a:r>
              <a:rPr lang="en-US" sz="2000" dirty="0"/>
              <a:t>2018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0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572000" cy="415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4552950"/>
            <a:ext cx="6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Exactly what to say in a </a:t>
            </a:r>
            <a:r>
              <a:rPr lang="en-US" smtClean="0">
                <a:latin typeface="+mj-lt"/>
              </a:rPr>
              <a:t>first message, OK Cupid blog, 2009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sz="3600" dirty="0" smtClean="0"/>
              <a:t>Messages and responses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4745061" y="110255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88130" y="1100352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4385310" y="1248942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8172" y="1561745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+mj-lt"/>
              </a:rPr>
              <a:t>Comments on her appearance</a:t>
            </a:r>
            <a:endParaRPr lang="en-US" sz="1350" dirty="0">
              <a:latin typeface="+mj-lt"/>
            </a:endParaRPr>
          </a:p>
          <a:p>
            <a:pPr algn="ctr"/>
            <a:r>
              <a:rPr lang="en-US" sz="1350" dirty="0" smtClean="0">
                <a:latin typeface="+mj-lt"/>
              </a:rPr>
              <a:t>make </a:t>
            </a:r>
            <a:r>
              <a:rPr lang="en-US" sz="1350" dirty="0">
                <a:latin typeface="+mj-lt"/>
              </a:rPr>
              <a:t>her respond less</a:t>
            </a:r>
          </a:p>
        </p:txBody>
      </p:sp>
      <p:sp>
        <p:nvSpPr>
          <p:cNvPr id="63" name="Oval 62"/>
          <p:cNvSpPr/>
          <p:nvPr/>
        </p:nvSpPr>
        <p:spPr>
          <a:xfrm>
            <a:off x="4745061" y="287483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64" name="Oval 63"/>
          <p:cNvSpPr/>
          <p:nvPr/>
        </p:nvSpPr>
        <p:spPr>
          <a:xfrm>
            <a:off x="4088130" y="2872632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65" name="Straight Connector 64"/>
          <p:cNvCxnSpPr>
            <a:stCxn id="68" idx="3"/>
            <a:endCxn id="64" idx="7"/>
          </p:cNvCxnSpPr>
          <p:nvPr/>
        </p:nvCxnSpPr>
        <p:spPr>
          <a:xfrm flipH="1">
            <a:off x="4341789" y="2686050"/>
            <a:ext cx="115323" cy="230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5"/>
            <a:endCxn id="63" idx="1"/>
          </p:cNvCxnSpPr>
          <p:nvPr/>
        </p:nvCxnSpPr>
        <p:spPr>
          <a:xfrm>
            <a:off x="4667250" y="2686050"/>
            <a:ext cx="121332" cy="232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3776" y="3331996"/>
            <a:ext cx="23968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if a woman is </a:t>
            </a:r>
            <a:r>
              <a:rPr lang="en-US" sz="1350" dirty="0" smtClean="0">
                <a:latin typeface="+mj-lt"/>
              </a:rPr>
              <a:t>attractive,</a:t>
            </a:r>
            <a:endParaRPr lang="en-US" sz="1350" dirty="0">
              <a:latin typeface="+mj-lt"/>
            </a:endParaRPr>
          </a:p>
          <a:p>
            <a:r>
              <a:rPr lang="en-US" sz="1350" dirty="0">
                <a:latin typeface="+mj-lt"/>
              </a:rPr>
              <a:t>  1) </a:t>
            </a:r>
            <a:r>
              <a:rPr lang="en-US" sz="1350" dirty="0" smtClean="0">
                <a:latin typeface="+mj-lt"/>
              </a:rPr>
              <a:t>she'll </a:t>
            </a:r>
            <a:r>
              <a:rPr lang="en-US" sz="1350" dirty="0">
                <a:latin typeface="+mj-lt"/>
              </a:rPr>
              <a:t>respond less</a:t>
            </a:r>
          </a:p>
          <a:p>
            <a:r>
              <a:rPr lang="en-US" sz="1350" dirty="0">
                <a:latin typeface="+mj-lt"/>
              </a:rPr>
              <a:t>  2) people will tell her that</a:t>
            </a:r>
          </a:p>
        </p:txBody>
      </p:sp>
      <p:sp>
        <p:nvSpPr>
          <p:cNvPr id="68" name="Oval 67"/>
          <p:cNvSpPr/>
          <p:nvPr/>
        </p:nvSpPr>
        <p:spPr>
          <a:xfrm>
            <a:off x="4413591" y="243239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077" y="4326836"/>
            <a:ext cx="7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Attractiveness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"confounding variable." The correlation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between words and response rates is not necessarily causal.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17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57150"/>
            <a:ext cx="6781800" cy="4932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09550"/>
            <a:ext cx="7086600" cy="474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2737"/>
            <a:ext cx="6435454" cy="5007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85750"/>
            <a:ext cx="8413082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9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Odds ratio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41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18" y="0"/>
            <a:ext cx="4421264" cy="4659872"/>
          </a:xfrm>
          <a:prstGeom prst="rect">
            <a:avLst/>
          </a:prstGeom>
        </p:spPr>
      </p:pic>
      <p:sp>
        <p:nvSpPr>
          <p:cNvPr id="8" name="Shape 106"/>
          <p:cNvSpPr txBox="1"/>
          <p:nvPr/>
        </p:nvSpPr>
        <p:spPr>
          <a:xfrm>
            <a:off x="152400" y="4648652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Deadly Force in Black and White,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ProPublica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10/10/2014</a:t>
            </a:r>
            <a:endParaRPr lang="e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2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“Controlling” for a variable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46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60" y="666750"/>
            <a:ext cx="5068080" cy="438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-228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dirty="0"/>
              <a:t>Does chocolate make you smarter?</a:t>
            </a:r>
          </a:p>
        </p:txBody>
      </p:sp>
    </p:spTree>
    <p:extLst>
      <p:ext uri="{BB962C8B-B14F-4D97-AF65-F5344CB8AC3E}">
        <p14:creationId xmlns:p14="http://schemas.microsoft.com/office/powerpoint/2010/main" val="8387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52400" y="4476750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causal network. From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Statistical Modeling: A Fresh Approach</a:t>
            </a:r>
            <a:endParaRPr lang="e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99" y="104060"/>
            <a:ext cx="6001702" cy="42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590550"/>
          </a:xfrm>
        </p:spPr>
        <p:txBody>
          <a:bodyPr/>
          <a:lstStyle/>
          <a:p>
            <a:pPr lvl="0"/>
            <a:r>
              <a:rPr lang="en-US" sz="3000" dirty="0" smtClean="0">
                <a:sym typeface="Calibri"/>
              </a:rPr>
              <a:t>Florida </a:t>
            </a:r>
            <a:r>
              <a:rPr lang="en-US" sz="3000" smtClean="0">
                <a:sym typeface="Calibri"/>
              </a:rPr>
              <a:t>sentencing analysis adjusted </a:t>
            </a:r>
            <a:r>
              <a:rPr lang="en-US" sz="3000" dirty="0" smtClean="0">
                <a:sym typeface="Calibri"/>
              </a:rPr>
              <a:t>for “points”</a:t>
            </a:r>
            <a:endParaRPr lang="en-US" sz="3000" dirty="0"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0" y="590550"/>
            <a:ext cx="6965719" cy="3937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1699" y="46291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Bias on </a:t>
            </a:r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Bench, 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Michael Braga, Herald Tribune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652426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59774" y="4515302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Nike Says Its $250 Running Shoes Will Make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 Run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Much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Faster,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 York Times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299747" cy="45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6"/>
          <p:cNvSpPr txBox="1"/>
          <p:nvPr/>
        </p:nvSpPr>
        <p:spPr>
          <a:xfrm>
            <a:off x="165300" y="4643121"/>
            <a:ext cx="8673900" cy="494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Surgeon Scorecard,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ProPublica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6" y="133350"/>
            <a:ext cx="8519324" cy="45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4237"/>
            <a:ext cx="7772400" cy="1878806"/>
          </a:xfrm>
        </p:spPr>
        <p:txBody>
          <a:bodyPr/>
          <a:lstStyle/>
          <a:p>
            <a:r>
              <a:rPr lang="en-US" sz="3600" dirty="0" smtClean="0"/>
              <a:t>Observation vs. Experiments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48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4776"/>
            <a:ext cx="6858000" cy="49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3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600" i="1" dirty="0" smtClean="0"/>
              <a:t>Investors prefer entrepreneurial ventures pitched by attractive men,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600" dirty="0" smtClean="0"/>
              <a:t>Brooks et. al. 2014</a:t>
            </a:r>
            <a:endParaRPr lang="en-US" sz="1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133350"/>
            <a:ext cx="49947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971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Does Facebook news feed cause people to share links?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36320"/>
            <a:ext cx="5753100" cy="38385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40380" y="3238500"/>
            <a:ext cx="853440" cy="541020"/>
          </a:xfrm>
          <a:prstGeom prst="ellipse">
            <a:avLst/>
          </a:prstGeom>
          <a:noFill/>
          <a:ln w="28575" cmpd="sng">
            <a:solidFill>
              <a:srgbClr val="FF00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25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Shape 82"/>
          <p:cNvGraphicFramePr/>
          <p:nvPr/>
        </p:nvGraphicFramePr>
        <p:xfrm>
          <a:off x="531800" y="82321"/>
          <a:ext cx="8131975" cy="4617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10875"/>
                <a:gridCol w="1723625"/>
                <a:gridCol w="1397475"/>
              </a:tblGrid>
              <a:tr h="2857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Occupational Group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Smoking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Mortality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Farmers, foresters, and fisherman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Miners and quarrymen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116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Gas, coke and chemical makers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123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Glass and ceramics makers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94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Furnace, forge, foundry, and rolling mill 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116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155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Electrical and electronics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101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Engineering and allied trades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111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Woodworkers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93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113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Leather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88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Textile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88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Clothing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91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Food, drink, and tobacco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104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129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Paper and printing workers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107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86</a:t>
                      </a:r>
                    </a:p>
                  </a:txBody>
                  <a:tcPr marL="68575" marR="68575" marT="68575" marB="68575"/>
                </a:tc>
              </a:tr>
              <a:tr h="28575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Makers of other products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112</a:t>
                      </a: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96</a:t>
                      </a:r>
                    </a:p>
                  </a:txBody>
                  <a:tcPr marL="68575" marR="68575" marT="68575" marB="6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00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87" y="132159"/>
            <a:ext cx="6544836" cy="48791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358825" y="4892606"/>
            <a:ext cx="9641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301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175" y="150435"/>
            <a:ext cx="4975650" cy="484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568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781287"/>
            <a:ext cx="42862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-1938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dirty="0"/>
              <a:t>Does marriage make women safer?</a:t>
            </a:r>
          </a:p>
        </p:txBody>
      </p:sp>
    </p:spTree>
    <p:extLst>
      <p:ext uri="{BB962C8B-B14F-4D97-AF65-F5344CB8AC3E}">
        <p14:creationId xmlns:p14="http://schemas.microsoft.com/office/powerpoint/2010/main" val="2100449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1" y="0"/>
            <a:ext cx="67400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sz="4000" dirty="0" smtClean="0"/>
              <a:t>How correlation happens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5415287" y="227618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3494979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2838048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3135228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83769" y="1546543"/>
            <a:ext cx="904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 causes Y</a:t>
            </a:r>
          </a:p>
        </p:txBody>
      </p:sp>
      <p:sp>
        <p:nvSpPr>
          <p:cNvPr id="45" name="Oval 44"/>
          <p:cNvSpPr/>
          <p:nvPr/>
        </p:nvSpPr>
        <p:spPr>
          <a:xfrm>
            <a:off x="5718810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6" name="Oval 45"/>
          <p:cNvSpPr/>
          <p:nvPr/>
        </p:nvSpPr>
        <p:spPr>
          <a:xfrm>
            <a:off x="5061879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11410" y="1501203"/>
            <a:ext cx="904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 causes X</a:t>
            </a:r>
          </a:p>
        </p:txBody>
      </p:sp>
      <p:sp>
        <p:nvSpPr>
          <p:cNvPr id="48" name="Oval 47"/>
          <p:cNvSpPr/>
          <p:nvPr/>
        </p:nvSpPr>
        <p:spPr>
          <a:xfrm>
            <a:off x="4596471" y="39705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0" name="Oval 49"/>
          <p:cNvSpPr/>
          <p:nvPr/>
        </p:nvSpPr>
        <p:spPr>
          <a:xfrm>
            <a:off x="3939540" y="39683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6150" y="4446225"/>
            <a:ext cx="13321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random chance!</a:t>
            </a:r>
          </a:p>
        </p:txBody>
      </p:sp>
      <p:cxnSp>
        <p:nvCxnSpPr>
          <p:cNvPr id="53" name="Straight Connector 52"/>
          <p:cNvCxnSpPr>
            <a:stCxn id="45" idx="2"/>
            <a:endCxn id="46" idx="6"/>
          </p:cNvCxnSpPr>
          <p:nvPr/>
        </p:nvCxnSpPr>
        <p:spPr>
          <a:xfrm flipH="1" flipV="1">
            <a:off x="5359059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746757" y="26751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5" name="Oval 54"/>
          <p:cNvSpPr/>
          <p:nvPr/>
        </p:nvSpPr>
        <p:spPr>
          <a:xfrm>
            <a:off x="5089826" y="26729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6" name="Straight Connector 55"/>
          <p:cNvCxnSpPr>
            <a:stCxn id="5" idx="3"/>
            <a:endCxn id="55" idx="7"/>
          </p:cNvCxnSpPr>
          <p:nvPr/>
        </p:nvCxnSpPr>
        <p:spPr>
          <a:xfrm flipH="1">
            <a:off x="5343485" y="2529840"/>
            <a:ext cx="115323" cy="1865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5"/>
            <a:endCxn id="54" idx="1"/>
          </p:cNvCxnSpPr>
          <p:nvPr/>
        </p:nvCxnSpPr>
        <p:spPr>
          <a:xfrm>
            <a:off x="5668946" y="2529840"/>
            <a:ext cx="121332" cy="188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25929" y="3072363"/>
            <a:ext cx="2340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variable causes X and Y</a:t>
            </a:r>
          </a:p>
        </p:txBody>
      </p:sp>
      <p:sp>
        <p:nvSpPr>
          <p:cNvPr id="63" name="Oval 62"/>
          <p:cNvSpPr/>
          <p:nvPr/>
        </p:nvSpPr>
        <p:spPr>
          <a:xfrm>
            <a:off x="3422407" y="2699028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64" name="Oval 63"/>
          <p:cNvSpPr/>
          <p:nvPr/>
        </p:nvSpPr>
        <p:spPr>
          <a:xfrm>
            <a:off x="2765476" y="2696829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65" name="Straight Connector 64"/>
          <p:cNvCxnSpPr>
            <a:stCxn id="68" idx="3"/>
            <a:endCxn id="64" idx="7"/>
          </p:cNvCxnSpPr>
          <p:nvPr/>
        </p:nvCxnSpPr>
        <p:spPr>
          <a:xfrm flipH="1">
            <a:off x="3019135" y="2510247"/>
            <a:ext cx="115323" cy="230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5"/>
            <a:endCxn id="63" idx="1"/>
          </p:cNvCxnSpPr>
          <p:nvPr/>
        </p:nvCxnSpPr>
        <p:spPr>
          <a:xfrm>
            <a:off x="3344596" y="2510247"/>
            <a:ext cx="121332" cy="232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42599" y="3095331"/>
            <a:ext cx="1329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Z causes X and Y</a:t>
            </a:r>
          </a:p>
        </p:txBody>
      </p:sp>
      <p:sp>
        <p:nvSpPr>
          <p:cNvPr id="68" name="Oval 67"/>
          <p:cNvSpPr/>
          <p:nvPr/>
        </p:nvSpPr>
        <p:spPr>
          <a:xfrm>
            <a:off x="3090937" y="2256588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722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72" y="52560"/>
            <a:ext cx="7124700" cy="857250"/>
          </a:xfrm>
        </p:spPr>
        <p:txBody>
          <a:bodyPr/>
          <a:lstStyle/>
          <a:p>
            <a:r>
              <a:rPr lang="en-US" sz="4000" dirty="0" smtClean="0"/>
              <a:t>Guns and firearm homicides?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4646122" y="1129643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3989191" y="112744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58" name="Straight Connector 57"/>
          <p:cNvCxnSpPr>
            <a:stCxn id="7" idx="6"/>
            <a:endCxn id="6" idx="2"/>
          </p:cNvCxnSpPr>
          <p:nvPr/>
        </p:nvCxnSpPr>
        <p:spPr>
          <a:xfrm>
            <a:off x="4286371" y="1276034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04569" y="1681563"/>
            <a:ext cx="29288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you have a gun, you're going to use it</a:t>
            </a:r>
          </a:p>
        </p:txBody>
      </p:sp>
      <p:sp>
        <p:nvSpPr>
          <p:cNvPr id="45" name="Oval 44"/>
          <p:cNvSpPr/>
          <p:nvPr/>
        </p:nvSpPr>
        <p:spPr>
          <a:xfrm>
            <a:off x="4646122" y="2588264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6" name="Oval 45"/>
          <p:cNvSpPr/>
          <p:nvPr/>
        </p:nvSpPr>
        <p:spPr>
          <a:xfrm>
            <a:off x="3989191" y="2586065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97458" y="3049669"/>
            <a:ext cx="3644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it's a dangerous neighborhood, you'll buy a gun</a:t>
            </a:r>
          </a:p>
        </p:txBody>
      </p:sp>
      <p:sp>
        <p:nvSpPr>
          <p:cNvPr id="48" name="Oval 47"/>
          <p:cNvSpPr/>
          <p:nvPr/>
        </p:nvSpPr>
        <p:spPr>
          <a:xfrm>
            <a:off x="4648424" y="3970500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0" name="Oval 49"/>
          <p:cNvSpPr/>
          <p:nvPr/>
        </p:nvSpPr>
        <p:spPr>
          <a:xfrm>
            <a:off x="3991493" y="3968301"/>
            <a:ext cx="297180" cy="297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1241" y="4446225"/>
            <a:ext cx="24093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correlation is due to chance</a:t>
            </a:r>
          </a:p>
        </p:txBody>
      </p:sp>
      <p:cxnSp>
        <p:nvCxnSpPr>
          <p:cNvPr id="53" name="Straight Connector 52"/>
          <p:cNvCxnSpPr>
            <a:stCxn id="45" idx="2"/>
            <a:endCxn id="46" idx="6"/>
          </p:cNvCxnSpPr>
          <p:nvPr/>
        </p:nvCxnSpPr>
        <p:spPr>
          <a:xfrm flipH="1" flipV="1">
            <a:off x="4286371" y="2734655"/>
            <a:ext cx="35975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6638</TotalTime>
  <Words>408</Words>
  <Application>Microsoft Macintosh PowerPoint</Application>
  <PresentationFormat>On-screen Show (16:9)</PresentationFormat>
  <Paragraphs>131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Courier New</vt:lpstr>
      <vt:lpstr>Palatino Linotype</vt:lpstr>
      <vt:lpstr>Arial</vt:lpstr>
      <vt:lpstr>Executive</vt:lpstr>
      <vt:lpstr> Algorithms week 3-1:  Causation</vt:lpstr>
      <vt:lpstr> Does chocolate make you smarter?</vt:lpstr>
      <vt:lpstr>PowerPoint Presentation</vt:lpstr>
      <vt:lpstr>PowerPoint Presentation</vt:lpstr>
      <vt:lpstr>PowerPoint Presentation</vt:lpstr>
      <vt:lpstr> Does marriage make women safer?</vt:lpstr>
      <vt:lpstr>PowerPoint Presentation</vt:lpstr>
      <vt:lpstr>How correlation happens</vt:lpstr>
      <vt:lpstr>Guns and firearm homicides?</vt:lpstr>
      <vt:lpstr>PowerPoint Presentation</vt:lpstr>
      <vt:lpstr>Messages and responses</vt:lpstr>
      <vt:lpstr>Examples</vt:lpstr>
      <vt:lpstr>PowerPoint Presentation</vt:lpstr>
      <vt:lpstr>PowerPoint Presentation</vt:lpstr>
      <vt:lpstr>PowerPoint Presentation</vt:lpstr>
      <vt:lpstr>PowerPoint Presentation</vt:lpstr>
      <vt:lpstr>Odds ratio</vt:lpstr>
      <vt:lpstr>PowerPoint Presentation</vt:lpstr>
      <vt:lpstr>“Controlling” for a variable</vt:lpstr>
      <vt:lpstr>PowerPoint Presentation</vt:lpstr>
      <vt:lpstr>Florida sentencing analysis adjusted for “points”</vt:lpstr>
      <vt:lpstr>PowerPoint Presentation</vt:lpstr>
      <vt:lpstr>PowerPoint Presentation</vt:lpstr>
      <vt:lpstr>Observation vs. Experiments</vt:lpstr>
      <vt:lpstr>PowerPoint Presentation</vt:lpstr>
      <vt:lpstr>PowerPoint Presentation</vt:lpstr>
      <vt:lpstr>Does Facebook news feed cause people to share links?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Frontiers of  Computational Journalism</dc:title>
  <dc:creator>Jonathan Stray</dc:creator>
  <cp:lastModifiedBy>Microsoft Office User</cp:lastModifiedBy>
  <cp:revision>258</cp:revision>
  <cp:lastPrinted>2018-08-01T14:35:24Z</cp:lastPrinted>
  <dcterms:created xsi:type="dcterms:W3CDTF">2012-09-10T16:23:01Z</dcterms:created>
  <dcterms:modified xsi:type="dcterms:W3CDTF">2018-08-01T18:44:39Z</dcterms:modified>
</cp:coreProperties>
</file>