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sldIdLst>
    <p:sldId id="721" r:id="rId2"/>
    <p:sldId id="692" r:id="rId3"/>
    <p:sldId id="693" r:id="rId4"/>
    <p:sldId id="741" r:id="rId5"/>
    <p:sldId id="731" r:id="rId6"/>
    <p:sldId id="733" r:id="rId7"/>
    <p:sldId id="734" r:id="rId8"/>
    <p:sldId id="735" r:id="rId9"/>
    <p:sldId id="688" r:id="rId10"/>
    <p:sldId id="662" r:id="rId11"/>
    <p:sldId id="722" r:id="rId12"/>
    <p:sldId id="727" r:id="rId13"/>
    <p:sldId id="728" r:id="rId14"/>
    <p:sldId id="729" r:id="rId15"/>
    <p:sldId id="736" r:id="rId16"/>
    <p:sldId id="744" r:id="rId17"/>
    <p:sldId id="738" r:id="rId18"/>
    <p:sldId id="752" r:id="rId19"/>
    <p:sldId id="753" r:id="rId20"/>
    <p:sldId id="754" r:id="rId21"/>
    <p:sldId id="755" r:id="rId22"/>
    <p:sldId id="726" r:id="rId23"/>
    <p:sldId id="737" r:id="rId24"/>
    <p:sldId id="751" r:id="rId25"/>
    <p:sldId id="743" r:id="rId26"/>
    <p:sldId id="739" r:id="rId27"/>
    <p:sldId id="742" r:id="rId28"/>
    <p:sldId id="740" r:id="rId29"/>
    <p:sldId id="745" r:id="rId30"/>
    <p:sldId id="749" r:id="rId31"/>
    <p:sldId id="750" r:id="rId32"/>
    <p:sldId id="747" r:id="rId33"/>
    <p:sldId id="748"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9600"/>
    <a:srgbClr val="B2311A"/>
    <a:srgbClr val="FF00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5" autoAdjust="0"/>
    <p:restoredTop sz="88462" autoAdjust="0"/>
  </p:normalViewPr>
  <p:slideViewPr>
    <p:cSldViewPr snapToObjects="1">
      <p:cViewPr>
        <p:scale>
          <a:sx n="135" d="100"/>
          <a:sy n="135" d="100"/>
        </p:scale>
        <p:origin x="592" y="-96"/>
      </p:cViewPr>
      <p:guideLst>
        <p:guide orient="horz" pos="1620"/>
        <p:guide pos="2880"/>
      </p:guideLst>
    </p:cSldViewPr>
  </p:slideViewPr>
  <p:outlineViewPr>
    <p:cViewPr>
      <p:scale>
        <a:sx n="33" d="100"/>
        <a:sy n="33" d="100"/>
      </p:scale>
      <p:origin x="0" y="336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050848-42A5-1A42-98F2-B4DD048FBEA4}" type="datetimeFigureOut">
              <a:rPr lang="en-US" smtClean="0"/>
              <a:t>8/14/18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E26276-271E-A949-B66D-1CB9F88C8DC4}" type="slidenum">
              <a:rPr lang="en-US" smtClean="0"/>
              <a:t>‹#›</a:t>
            </a:fld>
            <a:endParaRPr lang="en-US"/>
          </a:p>
        </p:txBody>
      </p:sp>
    </p:spTree>
    <p:extLst>
      <p:ext uri="{BB962C8B-B14F-4D97-AF65-F5344CB8AC3E}">
        <p14:creationId xmlns:p14="http://schemas.microsoft.com/office/powerpoint/2010/main" val="2684912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smtClean="0"/>
              <a:t>To open:</a:t>
            </a:r>
          </a:p>
          <a:p>
            <a:endParaRPr lang="en-US" dirty="0" smtClean="0"/>
          </a:p>
          <a:p>
            <a:endParaRPr dirty="0"/>
          </a:p>
        </p:txBody>
      </p:sp>
    </p:spTree>
    <p:extLst>
      <p:ext uri="{BB962C8B-B14F-4D97-AF65-F5344CB8AC3E}">
        <p14:creationId xmlns:p14="http://schemas.microsoft.com/office/powerpoint/2010/main" val="96971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mn-lt"/>
                <a:ea typeface="Calibri"/>
                <a:cs typeface="Calibri"/>
                <a:sym typeface="Calibri"/>
              </a:rPr>
              <a:t>https://</a:t>
            </a:r>
            <a:r>
              <a:rPr lang="en-US" sz="1200" b="0" i="0" u="none" strike="noStrike" cap="none" baseline="0" dirty="0" err="1" smtClean="0">
                <a:solidFill>
                  <a:schemeClr val="dk1"/>
                </a:solidFill>
                <a:latin typeface="+mn-lt"/>
                <a:ea typeface="Calibri"/>
                <a:cs typeface="Calibri"/>
                <a:sym typeface="Calibri"/>
              </a:rPr>
              <a:t>www.nytimes.com</a:t>
            </a:r>
            <a:r>
              <a:rPr lang="en-US" sz="1200" b="0" i="0" u="none" strike="noStrike" cap="none" baseline="0" dirty="0" smtClean="0">
                <a:solidFill>
                  <a:schemeClr val="dk1"/>
                </a:solidFill>
                <a:latin typeface="+mn-lt"/>
                <a:ea typeface="Calibri"/>
                <a:cs typeface="Calibri"/>
                <a:sym typeface="Calibri"/>
              </a:rPr>
              <a:t>/2018/05/13/insider/data-marijuana-arrests-racial-</a:t>
            </a:r>
            <a:r>
              <a:rPr lang="en-US" sz="1200" b="0" i="0" u="none" strike="noStrike" cap="none" baseline="0" dirty="0" err="1" smtClean="0">
                <a:solidFill>
                  <a:schemeClr val="dk1"/>
                </a:solidFill>
                <a:latin typeface="+mn-lt"/>
                <a:ea typeface="Calibri"/>
                <a:cs typeface="Calibri"/>
                <a:sym typeface="Calibri"/>
              </a:rPr>
              <a:t>disparity.html</a:t>
            </a: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3091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mn-lt"/>
                <a:ea typeface="Calibri"/>
                <a:cs typeface="Calibri"/>
                <a:sym typeface="Calibri"/>
              </a:rPr>
              <a:t>https://</a:t>
            </a:r>
            <a:r>
              <a:rPr lang="en-US" sz="1200" b="0" i="0" u="none" strike="noStrike" cap="none" baseline="0" dirty="0" err="1" smtClean="0">
                <a:solidFill>
                  <a:schemeClr val="dk1"/>
                </a:solidFill>
                <a:latin typeface="+mn-lt"/>
                <a:ea typeface="Calibri"/>
                <a:cs typeface="Calibri"/>
                <a:sym typeface="Calibri"/>
              </a:rPr>
              <a:t>papers.ssrn.com</a:t>
            </a:r>
            <a:r>
              <a:rPr lang="en-US" sz="1200" b="0" i="0" u="none" strike="noStrike" cap="none" baseline="0" dirty="0" smtClean="0">
                <a:solidFill>
                  <a:schemeClr val="dk1"/>
                </a:solidFill>
                <a:latin typeface="+mn-lt"/>
                <a:ea typeface="Calibri"/>
                <a:cs typeface="Calibri"/>
                <a:sym typeface="Calibri"/>
              </a:rPr>
              <a:t>/sol3/</a:t>
            </a:r>
            <a:r>
              <a:rPr lang="en-US" sz="1200" b="0" i="0" u="none" strike="noStrike" cap="none" baseline="0" dirty="0" err="1" smtClean="0">
                <a:solidFill>
                  <a:schemeClr val="dk1"/>
                </a:solidFill>
                <a:latin typeface="+mn-lt"/>
                <a:ea typeface="Calibri"/>
                <a:cs typeface="Calibri"/>
                <a:sym typeface="Calibri"/>
              </a:rPr>
              <a:t>papers.cfm?abstract_id</a:t>
            </a:r>
            <a:r>
              <a:rPr lang="en-US" sz="1200" b="0" i="0" u="none" strike="noStrike" cap="none" baseline="0" dirty="0" smtClean="0">
                <a:solidFill>
                  <a:schemeClr val="dk1"/>
                </a:solidFill>
                <a:latin typeface="+mn-lt"/>
                <a:ea typeface="Calibri"/>
                <a:cs typeface="Calibri"/>
                <a:sym typeface="Calibri"/>
              </a:rPr>
              <a:t>=2687339</a:t>
            </a: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6243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http://</a:t>
            </a:r>
            <a:r>
              <a:rPr lang="en-US" dirty="0" err="1" smtClean="0"/>
              <a:t>projects.heraldtribune.com</a:t>
            </a:r>
            <a:r>
              <a:rPr lang="en-US" dirty="0" smtClean="0"/>
              <a:t>/bias/sentencing/</a:t>
            </a:r>
            <a:endParaRPr dirty="0"/>
          </a:p>
        </p:txBody>
      </p:sp>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581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nb-NO" b="0" dirty="0" err="1" smtClean="0"/>
              <a:t>https</a:t>
            </a:r>
            <a:r>
              <a:rPr lang="nb-NO" b="0" dirty="0" smtClean="0"/>
              <a:t>://</a:t>
            </a:r>
            <a:r>
              <a:rPr lang="nb-NO" b="0" dirty="0" err="1" smtClean="0"/>
              <a:t>link.springer.com</a:t>
            </a:r>
            <a:r>
              <a:rPr lang="nb-NO" b="0" dirty="0" smtClean="0"/>
              <a:t>/</a:t>
            </a:r>
            <a:r>
              <a:rPr lang="nb-NO" b="0" dirty="0" err="1" smtClean="0"/>
              <a:t>article</a:t>
            </a:r>
            <a:r>
              <a:rPr lang="nb-NO" b="0" dirty="0" smtClean="0"/>
              <a:t>/10.1007/s11292-016-9272-0</a:t>
            </a:r>
            <a:endParaRPr b="0" dirty="0"/>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7682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nb-NO" b="0" dirty="0" err="1" smtClean="0"/>
              <a:t>https</a:t>
            </a:r>
            <a:r>
              <a:rPr lang="nb-NO" b="0" dirty="0" smtClean="0"/>
              <a:t>://</a:t>
            </a:r>
            <a:r>
              <a:rPr lang="nb-NO" b="0" dirty="0" err="1" smtClean="0"/>
              <a:t>link.springer.com</a:t>
            </a:r>
            <a:r>
              <a:rPr lang="nb-NO" b="0" dirty="0" smtClean="0"/>
              <a:t>/</a:t>
            </a:r>
            <a:r>
              <a:rPr lang="nb-NO" b="0" dirty="0" err="1" smtClean="0"/>
              <a:t>article</a:t>
            </a:r>
            <a:r>
              <a:rPr lang="nb-NO" b="0" dirty="0" smtClean="0"/>
              <a:t>/10.1007/s11292-016-9272-0</a:t>
            </a:r>
            <a:endParaRPr b="0" dirty="0"/>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0091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nb-NO" b="0" dirty="0" err="1" smtClean="0"/>
              <a:t>https</a:t>
            </a:r>
            <a:r>
              <a:rPr lang="nb-NO" b="0" dirty="0" smtClean="0"/>
              <a:t>://</a:t>
            </a:r>
            <a:r>
              <a:rPr lang="nb-NO" b="0" dirty="0" err="1" smtClean="0"/>
              <a:t>link.springer.com</a:t>
            </a:r>
            <a:r>
              <a:rPr lang="nb-NO" b="0" dirty="0" smtClean="0"/>
              <a:t>/</a:t>
            </a:r>
            <a:r>
              <a:rPr lang="nb-NO" b="0" dirty="0" err="1" smtClean="0"/>
              <a:t>article</a:t>
            </a:r>
            <a:r>
              <a:rPr lang="nb-NO" b="0" dirty="0" smtClean="0"/>
              <a:t>/10.1007/s11292-016-9272-0</a:t>
            </a:r>
            <a:endParaRPr b="0" dirty="0"/>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91160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mn-lt"/>
                <a:ea typeface="Calibri"/>
                <a:cs typeface="Calibri"/>
                <a:sym typeface="Calibri"/>
              </a:rPr>
              <a:t>http://</a:t>
            </a:r>
            <a:r>
              <a:rPr lang="en-US" sz="1200" b="0" i="0" u="none" strike="noStrike" cap="none" baseline="0" dirty="0" err="1" smtClean="0">
                <a:solidFill>
                  <a:schemeClr val="dk1"/>
                </a:solidFill>
                <a:latin typeface="+mn-lt"/>
                <a:ea typeface="Calibri"/>
                <a:cs typeface="Calibri"/>
                <a:sym typeface="Calibri"/>
              </a:rPr>
              <a:t>www.chicagomag.com</a:t>
            </a:r>
            <a:r>
              <a:rPr lang="en-US" sz="1200" b="0" i="0" u="none" strike="noStrike" cap="none" baseline="0" dirty="0" smtClean="0">
                <a:solidFill>
                  <a:schemeClr val="dk1"/>
                </a:solidFill>
                <a:latin typeface="+mn-lt"/>
                <a:ea typeface="Calibri"/>
                <a:cs typeface="Calibri"/>
                <a:sym typeface="Calibri"/>
              </a:rPr>
              <a:t>/city-life/August-2017/Chicago-Police-Strategic-Subject-List/</a:t>
            </a: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20</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172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mn-lt"/>
                <a:ea typeface="Calibri"/>
                <a:cs typeface="Calibri"/>
                <a:sym typeface="Calibri"/>
              </a:rPr>
              <a:t>http://</a:t>
            </a:r>
            <a:r>
              <a:rPr lang="en-US" sz="1200" b="0" i="0" u="none" strike="noStrike" cap="none" baseline="0" dirty="0" err="1" smtClean="0">
                <a:solidFill>
                  <a:schemeClr val="dk1"/>
                </a:solidFill>
                <a:latin typeface="+mn-lt"/>
                <a:ea typeface="Calibri"/>
                <a:cs typeface="Calibri"/>
                <a:sym typeface="Calibri"/>
              </a:rPr>
              <a:t>www.govtech.com</a:t>
            </a:r>
            <a:r>
              <a:rPr lang="en-US" sz="1200" b="0" i="0" u="none" strike="noStrike" cap="none" baseline="0" dirty="0" smtClean="0">
                <a:solidFill>
                  <a:schemeClr val="dk1"/>
                </a:solidFill>
                <a:latin typeface="+mn-lt"/>
                <a:ea typeface="Calibri"/>
                <a:cs typeface="Calibri"/>
                <a:sym typeface="Calibri"/>
              </a:rPr>
              <a:t>/public-safety/Chicago-Police-Cut-Crime-with-Major-Upgrades-to-Analytics-and-Field-Technology.html</a:t>
            </a: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6812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http://</a:t>
            </a:r>
            <a:r>
              <a:rPr lang="en-US" dirty="0" err="1" smtClean="0"/>
              <a:t>citeseerx.ist.psu.edu</a:t>
            </a:r>
            <a:r>
              <a:rPr lang="en-US" dirty="0" smtClean="0"/>
              <a:t>/</a:t>
            </a:r>
            <a:r>
              <a:rPr lang="en-US" dirty="0" err="1" smtClean="0"/>
              <a:t>viewdoc</a:t>
            </a:r>
            <a:r>
              <a:rPr lang="en-US" dirty="0" smtClean="0"/>
              <a:t>/</a:t>
            </a:r>
            <a:r>
              <a:rPr lang="en-US" dirty="0" err="1" smtClean="0"/>
              <a:t>download?doi</a:t>
            </a:r>
            <a:r>
              <a:rPr lang="en-US" dirty="0" smtClean="0"/>
              <a:t>=10.1.1.862.72&amp;rep=rep1&amp;type=pdf</a:t>
            </a:r>
            <a:endParaRPr dirty="0"/>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30697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b="0" dirty="0" smtClean="0"/>
              <a:t>http://</a:t>
            </a:r>
            <a:r>
              <a:rPr lang="en-US" b="0" dirty="0" err="1" smtClean="0"/>
              <a:t>www.nber.org</a:t>
            </a:r>
            <a:r>
              <a:rPr lang="en-US" b="0" dirty="0" smtClean="0"/>
              <a:t>/papers/w23180</a:t>
            </a:r>
            <a:endParaRPr b="0" dirty="0"/>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7694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85643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b="0" dirty="0" smtClean="0"/>
              <a:t>https://</a:t>
            </a:r>
            <a:r>
              <a:rPr lang="en-US" b="0" dirty="0" err="1" smtClean="0"/>
              <a:t>www.nytimes.com</a:t>
            </a:r>
            <a:r>
              <a:rPr lang="en-US" b="0" dirty="0" smtClean="0"/>
              <a:t>/2015/01/19/technology/banking-start-ups-adopt-new-tools-for-</a:t>
            </a:r>
            <a:r>
              <a:rPr lang="en-US" b="0" dirty="0" err="1" smtClean="0"/>
              <a:t>lending.html</a:t>
            </a:r>
            <a:endParaRPr b="0" dirty="0"/>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29127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b="0" dirty="0" smtClean="0"/>
              <a:t>http://</a:t>
            </a:r>
            <a:r>
              <a:rPr lang="en-US" b="0" dirty="0" err="1" smtClean="0"/>
              <a:t>www.nber.org</a:t>
            </a:r>
            <a:r>
              <a:rPr lang="en-US" b="0" dirty="0" smtClean="0"/>
              <a:t>/papers/w23180</a:t>
            </a:r>
            <a:endParaRPr b="0" dirty="0"/>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7150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b="0" dirty="0" smtClean="0"/>
              <a:t>http://</a:t>
            </a:r>
            <a:r>
              <a:rPr lang="en-US" b="0" dirty="0" err="1" smtClean="0"/>
              <a:t>www.nber.org</a:t>
            </a:r>
            <a:r>
              <a:rPr lang="en-US" b="0" dirty="0" smtClean="0"/>
              <a:t>/papers/w23180</a:t>
            </a:r>
            <a:endParaRPr b="0" dirty="0"/>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57490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b="0" dirty="0" smtClean="0"/>
              <a:t>https://</a:t>
            </a:r>
            <a:r>
              <a:rPr lang="en-US" b="0" dirty="0" err="1" smtClean="0"/>
              <a:t>www.techemergence.com</a:t>
            </a:r>
            <a:r>
              <a:rPr lang="en-US" b="0" dirty="0" smtClean="0"/>
              <a:t>/case-studies/Automated-Insights/news-organization-leverages-ai-generate-automated-narratives-big-data/</a:t>
            </a:r>
            <a:endParaRPr b="0" dirty="0"/>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40001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open.blogs.nytimes.com</a:t>
            </a:r>
            <a:r>
              <a:rPr lang="en-US" smtClean="0"/>
              <a:t>/2015/08/11/building-the-next-new-york-times-recommendation-engine/?_r=0</a:t>
            </a:r>
            <a:endParaRPr lang="en-US"/>
          </a:p>
        </p:txBody>
      </p:sp>
      <p:sp>
        <p:nvSpPr>
          <p:cNvPr id="4" name="Slide Number Placeholder 3"/>
          <p:cNvSpPr>
            <a:spLocks noGrp="1"/>
          </p:cNvSpPr>
          <p:nvPr>
            <p:ph type="sldNum" sz="quarter" idx="10"/>
          </p:nvPr>
        </p:nvSpPr>
        <p:spPr/>
        <p:txBody>
          <a:bodyPr/>
          <a:lstStyle/>
          <a:p>
            <a:fld id="{7EE26276-271E-A949-B66D-1CB9F88C8DC4}" type="slidenum">
              <a:rPr lang="en-US" smtClean="0"/>
              <a:t>31</a:t>
            </a:fld>
            <a:endParaRPr lang="en-US"/>
          </a:p>
        </p:txBody>
      </p:sp>
    </p:spTree>
    <p:extLst>
      <p:ext uri="{BB962C8B-B14F-4D97-AF65-F5344CB8AC3E}">
        <p14:creationId xmlns:p14="http://schemas.microsoft.com/office/powerpoint/2010/main" val="2073069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32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2057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mn-lt"/>
                <a:ea typeface="Calibri"/>
                <a:cs typeface="Calibri"/>
                <a:sym typeface="Calibri"/>
              </a:rPr>
              <a:t>https://</a:t>
            </a:r>
            <a:r>
              <a:rPr lang="en-US" sz="1200" b="0" i="0" u="none" strike="noStrike" cap="none" baseline="0" dirty="0" err="1" smtClean="0">
                <a:solidFill>
                  <a:schemeClr val="dk1"/>
                </a:solidFill>
                <a:latin typeface="+mn-lt"/>
                <a:ea typeface="Calibri"/>
                <a:cs typeface="Calibri"/>
                <a:sym typeface="Calibri"/>
              </a:rPr>
              <a:t>www.slideshare.net</a:t>
            </a:r>
            <a:r>
              <a:rPr lang="en-US" sz="1200" b="0" i="0" u="none" strike="noStrike" cap="none" baseline="0" dirty="0" smtClean="0">
                <a:solidFill>
                  <a:schemeClr val="dk1"/>
                </a:solidFill>
                <a:latin typeface="+mn-lt"/>
                <a:ea typeface="Calibri"/>
                <a:cs typeface="Calibri"/>
                <a:sym typeface="Calibri"/>
              </a:rPr>
              <a:t>/</a:t>
            </a:r>
            <a:r>
              <a:rPr lang="en-US" sz="1200" b="0" i="0" u="none" strike="noStrike" cap="none" baseline="0" dirty="0" err="1" smtClean="0">
                <a:solidFill>
                  <a:schemeClr val="dk1"/>
                </a:solidFill>
                <a:latin typeface="+mn-lt"/>
                <a:ea typeface="Calibri"/>
                <a:cs typeface="Calibri"/>
                <a:sym typeface="Calibri"/>
              </a:rPr>
              <a:t>smyles</a:t>
            </a:r>
            <a:r>
              <a:rPr lang="en-US" sz="1200" b="0" i="0" u="none" strike="noStrike" cap="none" baseline="0" dirty="0" smtClean="0">
                <a:solidFill>
                  <a:schemeClr val="dk1"/>
                </a:solidFill>
                <a:latin typeface="+mn-lt"/>
                <a:ea typeface="Calibri"/>
                <a:cs typeface="Calibri"/>
                <a:sym typeface="Calibri"/>
              </a:rPr>
              <a:t>/how-can-we-make-algorithmic-news-more-transparent-98053867</a:t>
            </a: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33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537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798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mn-lt"/>
                <a:ea typeface="Calibri"/>
                <a:cs typeface="Calibri"/>
                <a:sym typeface="Calibri"/>
              </a:rPr>
              <a:t>http://</a:t>
            </a:r>
            <a:r>
              <a:rPr lang="en-US" sz="1200" b="0" i="0" u="none" strike="noStrike" cap="none" baseline="0" dirty="0" err="1" smtClean="0">
                <a:solidFill>
                  <a:schemeClr val="dk1"/>
                </a:solidFill>
                <a:latin typeface="+mn-lt"/>
                <a:ea typeface="Calibri"/>
                <a:cs typeface="Calibri"/>
                <a:sym typeface="Calibri"/>
              </a:rPr>
              <a:t>fairml.how</a:t>
            </a:r>
            <a:r>
              <a:rPr lang="en-US" sz="1200" b="0" i="0" u="none" strike="noStrike" cap="none" baseline="0" dirty="0" smtClean="0">
                <a:solidFill>
                  <a:schemeClr val="dk1"/>
                </a:solidFill>
                <a:latin typeface="+mn-lt"/>
                <a:ea typeface="Calibri"/>
                <a:cs typeface="Calibri"/>
                <a:sym typeface="Calibri"/>
              </a:rPr>
              <a:t>/tutorial/</a:t>
            </a:r>
            <a:r>
              <a:rPr lang="en-US" sz="1200" b="0" i="0" u="none" strike="noStrike" cap="none" baseline="0" dirty="0" err="1" smtClean="0">
                <a:solidFill>
                  <a:schemeClr val="dk1"/>
                </a:solidFill>
                <a:latin typeface="+mn-lt"/>
                <a:ea typeface="Calibri"/>
                <a:cs typeface="Calibri"/>
                <a:sym typeface="Calibri"/>
              </a:rPr>
              <a:t>index.html</a:t>
            </a:r>
            <a:r>
              <a:rPr lang="en-US" sz="1200" b="0" i="0" u="none" strike="noStrike" cap="none" baseline="0" dirty="0" smtClean="0">
                <a:solidFill>
                  <a:schemeClr val="dk1"/>
                </a:solidFill>
                <a:latin typeface="+mn-lt"/>
                <a:ea typeface="Calibri"/>
                <a:cs typeface="Calibri"/>
                <a:sym typeface="Calibri"/>
              </a:rPr>
              <a:t>#/40</a:t>
            </a: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5</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17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mn-lt"/>
                <a:ea typeface="Calibri"/>
                <a:cs typeface="Calibri"/>
                <a:sym typeface="Calibri"/>
              </a:rPr>
              <a:t>http://</a:t>
            </a:r>
            <a:r>
              <a:rPr lang="en-US" sz="1200" b="0" i="0" u="none" strike="noStrike" cap="none" baseline="0" dirty="0" err="1" smtClean="0">
                <a:solidFill>
                  <a:schemeClr val="dk1"/>
                </a:solidFill>
                <a:latin typeface="+mn-lt"/>
                <a:ea typeface="Calibri"/>
                <a:cs typeface="Calibri"/>
                <a:sym typeface="Calibri"/>
              </a:rPr>
              <a:t>fairml.how</a:t>
            </a:r>
            <a:r>
              <a:rPr lang="en-US" sz="1200" b="0" i="0" u="none" strike="noStrike" cap="none" baseline="0" dirty="0" smtClean="0">
                <a:solidFill>
                  <a:schemeClr val="dk1"/>
                </a:solidFill>
                <a:latin typeface="+mn-lt"/>
                <a:ea typeface="Calibri"/>
                <a:cs typeface="Calibri"/>
                <a:sym typeface="Calibri"/>
              </a:rPr>
              <a:t>/tutorial/</a:t>
            </a:r>
            <a:r>
              <a:rPr lang="en-US" sz="1200" b="0" i="0" u="none" strike="noStrike" cap="none" baseline="0" dirty="0" err="1" smtClean="0">
                <a:solidFill>
                  <a:schemeClr val="dk1"/>
                </a:solidFill>
                <a:latin typeface="+mn-lt"/>
                <a:ea typeface="Calibri"/>
                <a:cs typeface="Calibri"/>
                <a:sym typeface="Calibri"/>
              </a:rPr>
              <a:t>index.html</a:t>
            </a:r>
            <a:r>
              <a:rPr lang="en-US" sz="1200" b="0" i="0" u="none" strike="noStrike" cap="none" baseline="0" dirty="0" smtClean="0">
                <a:solidFill>
                  <a:schemeClr val="dk1"/>
                </a:solidFill>
                <a:latin typeface="+mn-lt"/>
                <a:ea typeface="Calibri"/>
                <a:cs typeface="Calibri"/>
                <a:sym typeface="Calibri"/>
              </a:rPr>
              <a:t>#/40</a:t>
            </a: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6</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163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mn-lt"/>
                <a:ea typeface="Calibri"/>
                <a:cs typeface="Calibri"/>
                <a:sym typeface="Calibri"/>
              </a:rPr>
              <a:t>http://</a:t>
            </a:r>
            <a:r>
              <a:rPr lang="en-US" sz="1200" b="0" i="0" u="none" strike="noStrike" cap="none" baseline="0" dirty="0" err="1" smtClean="0">
                <a:solidFill>
                  <a:schemeClr val="dk1"/>
                </a:solidFill>
                <a:latin typeface="+mn-lt"/>
                <a:ea typeface="Calibri"/>
                <a:cs typeface="Calibri"/>
                <a:sym typeface="Calibri"/>
              </a:rPr>
              <a:t>fairml.how</a:t>
            </a:r>
            <a:r>
              <a:rPr lang="en-US" sz="1200" b="0" i="0" u="none" strike="noStrike" cap="none" baseline="0" dirty="0" smtClean="0">
                <a:solidFill>
                  <a:schemeClr val="dk1"/>
                </a:solidFill>
                <a:latin typeface="+mn-lt"/>
                <a:ea typeface="Calibri"/>
                <a:cs typeface="Calibri"/>
                <a:sym typeface="Calibri"/>
              </a:rPr>
              <a:t>/tutorial/</a:t>
            </a:r>
            <a:r>
              <a:rPr lang="en-US" sz="1200" b="0" i="0" u="none" strike="noStrike" cap="none" baseline="0" dirty="0" err="1" smtClean="0">
                <a:solidFill>
                  <a:schemeClr val="dk1"/>
                </a:solidFill>
                <a:latin typeface="+mn-lt"/>
                <a:ea typeface="Calibri"/>
                <a:cs typeface="Calibri"/>
                <a:sym typeface="Calibri"/>
              </a:rPr>
              <a:t>index.html</a:t>
            </a:r>
            <a:r>
              <a:rPr lang="en-US" sz="1200" b="0" i="0" u="none" strike="noStrike" cap="none" baseline="0" dirty="0" smtClean="0">
                <a:solidFill>
                  <a:schemeClr val="dk1"/>
                </a:solidFill>
                <a:latin typeface="+mn-lt"/>
                <a:ea typeface="Calibri"/>
                <a:cs typeface="Calibri"/>
                <a:sym typeface="Calibri"/>
              </a:rPr>
              <a:t>#/40</a:t>
            </a: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7</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119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mn-lt"/>
                <a:ea typeface="Calibri"/>
                <a:cs typeface="Calibri"/>
                <a:sym typeface="Calibri"/>
              </a:rPr>
              <a:t>http://</a:t>
            </a:r>
            <a:r>
              <a:rPr lang="en-US" sz="1200" b="0" i="0" u="none" strike="noStrike" cap="none" baseline="0" dirty="0" err="1" smtClean="0">
                <a:solidFill>
                  <a:schemeClr val="dk1"/>
                </a:solidFill>
                <a:latin typeface="+mn-lt"/>
                <a:ea typeface="Calibri"/>
                <a:cs typeface="Calibri"/>
                <a:sym typeface="Calibri"/>
              </a:rPr>
              <a:t>fairml.how</a:t>
            </a:r>
            <a:r>
              <a:rPr lang="en-US" sz="1200" b="0" i="0" u="none" strike="noStrike" cap="none" baseline="0" dirty="0" smtClean="0">
                <a:solidFill>
                  <a:schemeClr val="dk1"/>
                </a:solidFill>
                <a:latin typeface="+mn-lt"/>
                <a:ea typeface="Calibri"/>
                <a:cs typeface="Calibri"/>
                <a:sym typeface="Calibri"/>
              </a:rPr>
              <a:t>/tutorial/</a:t>
            </a:r>
            <a:r>
              <a:rPr lang="en-US" sz="1200" b="0" i="0" u="none" strike="noStrike" cap="none" baseline="0" dirty="0" err="1" smtClean="0">
                <a:solidFill>
                  <a:schemeClr val="dk1"/>
                </a:solidFill>
                <a:latin typeface="+mn-lt"/>
                <a:ea typeface="Calibri"/>
                <a:cs typeface="Calibri"/>
                <a:sym typeface="Calibri"/>
              </a:rPr>
              <a:t>index.html</a:t>
            </a:r>
            <a:r>
              <a:rPr lang="en-US" sz="1200" b="0" i="0" u="none" strike="noStrike" cap="none" baseline="0" dirty="0" smtClean="0">
                <a:solidFill>
                  <a:schemeClr val="dk1"/>
                </a:solidFill>
                <a:latin typeface="+mn-lt"/>
                <a:ea typeface="Calibri"/>
                <a:cs typeface="Calibri"/>
                <a:sym typeface="Calibri"/>
              </a:rPr>
              <a:t>#/40</a:t>
            </a: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8</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783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89185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mn-lt"/>
                <a:ea typeface="Calibri"/>
                <a:cs typeface="Calibri"/>
                <a:sym typeface="Calibri"/>
              </a:rPr>
              <a:t>https://</a:t>
            </a:r>
            <a:r>
              <a:rPr lang="en-US" sz="1200" b="0" i="0" u="none" strike="noStrike" cap="none" baseline="0" dirty="0" err="1" smtClean="0">
                <a:solidFill>
                  <a:schemeClr val="dk1"/>
                </a:solidFill>
                <a:latin typeface="+mn-lt"/>
                <a:ea typeface="Calibri"/>
                <a:cs typeface="Calibri"/>
                <a:sym typeface="Calibri"/>
              </a:rPr>
              <a:t>www.washingtonpost.com</a:t>
            </a:r>
            <a:r>
              <a:rPr lang="en-US" sz="1200" b="0" i="0" u="none" strike="noStrike" cap="none" baseline="0" dirty="0" smtClean="0">
                <a:solidFill>
                  <a:schemeClr val="dk1"/>
                </a:solidFill>
                <a:latin typeface="+mn-lt"/>
                <a:ea typeface="Calibri"/>
                <a:cs typeface="Calibri"/>
                <a:sym typeface="Calibri"/>
              </a:rPr>
              <a:t>/news/wonk/</a:t>
            </a:r>
            <a:r>
              <a:rPr lang="en-US" sz="1200" b="0" i="0" u="none" strike="noStrike" cap="none" baseline="0" dirty="0" err="1" smtClean="0">
                <a:solidFill>
                  <a:schemeClr val="dk1"/>
                </a:solidFill>
                <a:latin typeface="+mn-lt"/>
                <a:ea typeface="Calibri"/>
                <a:cs typeface="Calibri"/>
                <a:sym typeface="Calibri"/>
              </a:rPr>
              <a:t>wp</a:t>
            </a:r>
            <a:r>
              <a:rPr lang="en-US" sz="1200" b="0" i="0" u="none" strike="noStrike" cap="none" baseline="0" dirty="0" smtClean="0">
                <a:solidFill>
                  <a:schemeClr val="dk1"/>
                </a:solidFill>
                <a:latin typeface="+mn-lt"/>
                <a:ea typeface="Calibri"/>
                <a:cs typeface="Calibri"/>
                <a:sym typeface="Calibri"/>
              </a:rPr>
              <a:t>/2013/06/04/the-</a:t>
            </a:r>
            <a:r>
              <a:rPr lang="en-US" sz="1200" b="0" i="0" u="none" strike="noStrike" cap="none" baseline="0" dirty="0" err="1" smtClean="0">
                <a:solidFill>
                  <a:schemeClr val="dk1"/>
                </a:solidFill>
                <a:latin typeface="+mn-lt"/>
                <a:ea typeface="Calibri"/>
                <a:cs typeface="Calibri"/>
                <a:sym typeface="Calibri"/>
              </a:rPr>
              <a:t>blackwhite</a:t>
            </a:r>
            <a:r>
              <a:rPr lang="en-US" sz="1200" b="0" i="0" u="none" strike="noStrike" cap="none" baseline="0" dirty="0" smtClean="0">
                <a:solidFill>
                  <a:schemeClr val="dk1"/>
                </a:solidFill>
                <a:latin typeface="+mn-lt"/>
                <a:ea typeface="Calibri"/>
                <a:cs typeface="Calibri"/>
                <a:sym typeface="Calibri"/>
              </a:rPr>
              <a:t>-marijuana-arrest-gap-in-nine-charts/?</a:t>
            </a:r>
            <a:r>
              <a:rPr lang="en-US" sz="1200" b="0" i="0" u="none" strike="noStrike" cap="none" baseline="0" dirty="0" err="1" smtClean="0">
                <a:solidFill>
                  <a:schemeClr val="dk1"/>
                </a:solidFill>
                <a:latin typeface="+mn-lt"/>
                <a:ea typeface="Calibri"/>
                <a:cs typeface="Calibri"/>
                <a:sym typeface="Calibri"/>
              </a:rPr>
              <a:t>noredirect</a:t>
            </a:r>
            <a:r>
              <a:rPr lang="en-US" sz="1200" b="0" i="0" u="none" strike="noStrike" cap="none" baseline="0" dirty="0" smtClean="0">
                <a:solidFill>
                  <a:schemeClr val="dk1"/>
                </a:solidFill>
                <a:latin typeface="+mn-lt"/>
                <a:ea typeface="Calibri"/>
                <a:cs typeface="Calibri"/>
                <a:sym typeface="Calibri"/>
              </a:rPr>
              <a:t>=</a:t>
            </a:r>
            <a:r>
              <a:rPr lang="en-US" sz="1200" b="0" i="0" u="none" strike="noStrike" cap="none" baseline="0" dirty="0" err="1" smtClean="0">
                <a:solidFill>
                  <a:schemeClr val="dk1"/>
                </a:solidFill>
                <a:latin typeface="+mn-lt"/>
                <a:ea typeface="Calibri"/>
                <a:cs typeface="Calibri"/>
                <a:sym typeface="Calibri"/>
              </a:rPr>
              <a:t>on&amp;utm_term</a:t>
            </a:r>
            <a:r>
              <a:rPr lang="en-US" sz="1200" b="0" i="0" u="none" strike="noStrike" cap="none" baseline="0" dirty="0" smtClean="0">
                <a:solidFill>
                  <a:schemeClr val="dk1"/>
                </a:solidFill>
                <a:latin typeface="+mn-lt"/>
                <a:ea typeface="Calibri"/>
                <a:cs typeface="Calibri"/>
                <a:sym typeface="Calibri"/>
              </a:rPr>
              <a:t>=.f1f409b08df0</a:t>
            </a:r>
            <a:endParaRPr sz="1200" b="0" i="0" u="none" strike="noStrike" cap="none" baseline="0" dirty="0">
              <a:solidFill>
                <a:schemeClr val="dk1"/>
              </a:solidFill>
              <a:latin typeface="Calibri"/>
              <a:ea typeface="Calibri"/>
              <a:cs typeface="Calibri"/>
              <a:sym typeface="Calibri"/>
            </a:endParaRPr>
          </a:p>
        </p:txBody>
      </p:sp>
      <p:sp>
        <p:nvSpPr>
          <p:cNvPr id="121" name="Shape 12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888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7ECBB49-33BB-F640-BB43-9373B56AEA45}" type="datetimeFigureOut">
              <a:rPr lang="en-US" smtClean="0"/>
              <a:t>8/14/18</a:t>
            </a:fld>
            <a:endParaRPr lang="en-US"/>
          </a:p>
        </p:txBody>
      </p:sp>
      <p:sp>
        <p:nvSpPr>
          <p:cNvPr id="8" name="Slide Number Placeholder 7"/>
          <p:cNvSpPr>
            <a:spLocks noGrp="1"/>
          </p:cNvSpPr>
          <p:nvPr>
            <p:ph type="sldNum" sz="quarter" idx="11"/>
          </p:nvPr>
        </p:nvSpPr>
        <p:spPr/>
        <p:txBody>
          <a:bodyPr/>
          <a:lstStyle/>
          <a:p>
            <a:fld id="{6D6672E7-0F32-C04F-95A9-4049CA04062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ECBB49-33BB-F640-BB43-9373B56AEA45}"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672E7-0F32-C04F-95A9-4049CA0406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ECBB49-33BB-F640-BB43-9373B56AEA45}"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672E7-0F32-C04F-95A9-4049CA0406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7ECBB49-33BB-F640-BB43-9373B56AEA45}"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672E7-0F32-C04F-95A9-4049CA04062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ECBB49-33BB-F640-BB43-9373B56AEA45}"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672E7-0F32-C04F-95A9-4049CA04062A}" type="slidenum">
              <a:rPr lang="en-US" smtClean="0"/>
              <a:t>‹#›</a:t>
            </a:fld>
            <a:endParaRPr 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7ECBB49-33BB-F640-BB43-9373B56AEA45}" type="datetimeFigureOut">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672E7-0F32-C04F-95A9-4049CA04062A}" type="slidenum">
              <a:rPr lang="en-US" smtClean="0"/>
              <a:t>‹#›</a:t>
            </a:fld>
            <a:endParaRPr lang="en-US"/>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7ECBB49-33BB-F640-BB43-9373B56AEA45}" type="datetimeFigureOut">
              <a:rPr lang="en-US" smtClean="0"/>
              <a:t>8/14/18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672E7-0F32-C04F-95A9-4049CA04062A}" type="slidenum">
              <a:rPr lang="en-US" smtClean="0"/>
              <a:t>‹#›</a:t>
            </a:fld>
            <a:endParaRPr lang="en-US"/>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ECBB49-33BB-F640-BB43-9373B56AEA45}" type="datetimeFigureOut">
              <a:rPr lang="en-US" smtClean="0"/>
              <a:t>8/14/18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672E7-0F32-C04F-95A9-4049CA04062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CBB49-33BB-F640-BB43-9373B56AEA45}" type="datetimeFigureOut">
              <a:rPr lang="en-US" smtClean="0"/>
              <a:t>8/14/18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672E7-0F32-C04F-95A9-4049CA0406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ECBB49-33BB-F640-BB43-9373B56AEA45}" type="datetimeFigureOut">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672E7-0F32-C04F-95A9-4049CA04062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ECBB49-33BB-F640-BB43-9373B56AEA45}" type="datetimeFigureOut">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672E7-0F32-C04F-95A9-4049CA04062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7ECBB49-33BB-F640-BB43-9373B56AEA45}" type="datetimeFigureOut">
              <a:rPr lang="en-US" smtClean="0"/>
              <a:t>8/14/18</a:t>
            </a:fld>
            <a:endParaRPr 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D6672E7-0F32-C04F-95A9-4049CA04062A}" type="slidenum">
              <a:rPr lang="en-US" smtClean="0"/>
              <a:t>‹#›</a:t>
            </a:fld>
            <a:endParaRPr 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Title 1"/>
          <p:cNvSpPr>
            <a:spLocks noGrp="1"/>
          </p:cNvSpPr>
          <p:nvPr>
            <p:ph type="ctrTitle"/>
          </p:nvPr>
        </p:nvSpPr>
        <p:spPr>
          <a:xfrm>
            <a:off x="648607" y="1200150"/>
            <a:ext cx="7772400" cy="1102519"/>
          </a:xfrm>
        </p:spPr>
        <p:txBody>
          <a:bodyPr>
            <a:normAutofit fontScale="90000"/>
          </a:bodyPr>
          <a:lstStyle/>
          <a:p>
            <a:r>
              <a:rPr lang="en-US" sz="4800" dirty="0" smtClean="0"/>
              <a:t/>
            </a:r>
            <a:br>
              <a:rPr lang="en-US" sz="4800" dirty="0" smtClean="0"/>
            </a:br>
            <a:r>
              <a:rPr lang="en-US" sz="2700" dirty="0" smtClean="0"/>
              <a:t>Algorithms week </a:t>
            </a:r>
            <a:r>
              <a:rPr lang="en-US" sz="2700" dirty="0" smtClean="0"/>
              <a:t>5-2: </a:t>
            </a:r>
            <a:r>
              <a:rPr lang="en-US" sz="2700" dirty="0"/>
              <a:t/>
            </a:r>
            <a:br>
              <a:rPr lang="en-US" sz="2700" dirty="0"/>
            </a:br>
            <a:r>
              <a:rPr lang="en-US" sz="4000" dirty="0" smtClean="0"/>
              <a:t>Algorithmic Accountability</a:t>
            </a:r>
            <a:endParaRPr lang="en-US" sz="4000" dirty="0"/>
          </a:p>
        </p:txBody>
      </p:sp>
      <p:sp>
        <p:nvSpPr>
          <p:cNvPr id="6" name="Subtitle 2"/>
          <p:cNvSpPr txBox="1">
            <a:spLocks/>
          </p:cNvSpPr>
          <p:nvPr/>
        </p:nvSpPr>
        <p:spPr>
          <a:xfrm>
            <a:off x="1981200" y="2190750"/>
            <a:ext cx="5107214" cy="1411333"/>
          </a:xfrm>
          <a:prstGeom prst="rect">
            <a:avLst/>
          </a:prstGeom>
        </p:spPr>
        <p:txBody>
          <a:bodyPr vert="horz" lIns="91440" tIns="45720" rIns="91440" bIns="45720" rtlCol="0">
            <a:noAutofit/>
          </a:bodyPr>
          <a:lstStyle>
            <a:lvl1pPr marL="0" indent="0" algn="ctr" defTabSz="685800" rtl="0" eaLnBrk="1" latinLnBrk="0" hangingPunct="1">
              <a:spcBef>
                <a:spcPct val="20000"/>
              </a:spcBef>
              <a:buFont typeface="Arial" pitchFamily="34" charset="0"/>
              <a:buNone/>
              <a:defRPr sz="1800" kern="1200">
                <a:solidFill>
                  <a:schemeClr val="tx1">
                    <a:tint val="75000"/>
                  </a:schemeClr>
                </a:solidFill>
                <a:latin typeface="+mj-lt"/>
                <a:ea typeface="+mn-ea"/>
                <a:cs typeface="+mn-cs"/>
              </a:defRPr>
            </a:lvl1pPr>
            <a:lvl2pPr marL="342900" indent="0" algn="ctr" defTabSz="685800" rtl="0" eaLnBrk="1" latinLnBrk="0" hangingPunct="1">
              <a:spcBef>
                <a:spcPct val="20000"/>
              </a:spcBef>
              <a:buFont typeface="Courier New" pitchFamily="49" charset="0"/>
              <a:buNone/>
              <a:defRPr sz="1200" kern="1200">
                <a:solidFill>
                  <a:schemeClr val="tx1">
                    <a:tint val="75000"/>
                  </a:schemeClr>
                </a:solidFill>
                <a:latin typeface="+mj-lt"/>
                <a:ea typeface="+mn-ea"/>
                <a:cs typeface="+mn-cs"/>
              </a:defRPr>
            </a:lvl2pPr>
            <a:lvl3pPr marL="685800" indent="0" algn="ctr" defTabSz="685800" rtl="0" eaLnBrk="1" latinLnBrk="0" hangingPunct="1">
              <a:spcBef>
                <a:spcPct val="20000"/>
              </a:spcBef>
              <a:buFont typeface="Arial" pitchFamily="34" charset="0"/>
              <a:buNone/>
              <a:defRPr sz="1200" kern="1200">
                <a:solidFill>
                  <a:schemeClr val="tx1">
                    <a:tint val="75000"/>
                  </a:schemeClr>
                </a:solidFill>
                <a:latin typeface="+mj-lt"/>
                <a:ea typeface="+mn-ea"/>
                <a:cs typeface="+mn-cs"/>
              </a:defRPr>
            </a:lvl3pPr>
            <a:lvl4pPr marL="1028700" indent="0" algn="ctr" defTabSz="685800" rtl="0" eaLnBrk="1" latinLnBrk="0" hangingPunct="1">
              <a:spcBef>
                <a:spcPct val="20000"/>
              </a:spcBef>
              <a:buFont typeface="Courier New" pitchFamily="49" charset="0"/>
              <a:buNone/>
              <a:defRPr sz="1200" kern="1200">
                <a:solidFill>
                  <a:schemeClr val="tx1">
                    <a:tint val="75000"/>
                  </a:schemeClr>
                </a:solidFill>
                <a:latin typeface="+mj-lt"/>
                <a:ea typeface="+mn-ea"/>
                <a:cs typeface="+mn-cs"/>
              </a:defRPr>
            </a:lvl4pPr>
            <a:lvl5pPr marL="1371600" indent="0" algn="ctr" defTabSz="685800" rtl="0" eaLnBrk="1" latinLnBrk="0" hangingPunct="1">
              <a:spcBef>
                <a:spcPct val="20000"/>
              </a:spcBef>
              <a:buFont typeface="Arial" pitchFamily="34" charset="0"/>
              <a:buNone/>
              <a:defRPr sz="1200" kern="1200">
                <a:solidFill>
                  <a:schemeClr val="tx1">
                    <a:tint val="75000"/>
                  </a:schemeClr>
                </a:solidFill>
                <a:latin typeface="+mj-lt"/>
                <a:ea typeface="+mn-ea"/>
                <a:cs typeface="+mn-cs"/>
              </a:defRPr>
            </a:lvl5pPr>
            <a:lvl6pPr marL="1714500" indent="0" algn="ctr" defTabSz="685800" rtl="0" eaLnBrk="1" latinLnBrk="0" hangingPunct="1">
              <a:spcBef>
                <a:spcPct val="20000"/>
              </a:spcBef>
              <a:buFont typeface="Courier New" pitchFamily="49" charset="0"/>
              <a:buNone/>
              <a:defRPr sz="1200" kern="1200">
                <a:solidFill>
                  <a:schemeClr val="tx1">
                    <a:tint val="75000"/>
                  </a:schemeClr>
                </a:solidFill>
                <a:latin typeface="+mj-lt"/>
                <a:ea typeface="+mn-ea"/>
                <a:cs typeface="+mn-cs"/>
              </a:defRPr>
            </a:lvl6pPr>
            <a:lvl7pPr marL="2057400" indent="0" algn="ctr" defTabSz="685800" rtl="0" eaLnBrk="1" latinLnBrk="0" hangingPunct="1">
              <a:spcBef>
                <a:spcPct val="20000"/>
              </a:spcBef>
              <a:buFont typeface="Arial" pitchFamily="34" charset="0"/>
              <a:buNone/>
              <a:defRPr sz="1200" kern="1200">
                <a:solidFill>
                  <a:schemeClr val="tx1">
                    <a:tint val="75000"/>
                  </a:schemeClr>
                </a:solidFill>
                <a:latin typeface="+mj-lt"/>
                <a:ea typeface="+mn-ea"/>
                <a:cs typeface="+mn-cs"/>
              </a:defRPr>
            </a:lvl7pPr>
            <a:lvl8pPr marL="2400300" indent="0" algn="ctr" defTabSz="685800" rtl="0" eaLnBrk="1" latinLnBrk="0" hangingPunct="1">
              <a:spcBef>
                <a:spcPct val="20000"/>
              </a:spcBef>
              <a:buFont typeface="Courier New" pitchFamily="49" charset="0"/>
              <a:buNone/>
              <a:defRPr sz="1200" kern="1200">
                <a:solidFill>
                  <a:schemeClr val="tx1">
                    <a:tint val="75000"/>
                  </a:schemeClr>
                </a:solidFill>
                <a:latin typeface="+mj-lt"/>
                <a:ea typeface="+mn-ea"/>
                <a:cs typeface="+mn-cs"/>
              </a:defRPr>
            </a:lvl8pPr>
            <a:lvl9pPr marL="2743200" indent="0" algn="ctr" defTabSz="685800" rtl="0" eaLnBrk="1" latinLnBrk="0" hangingPunct="1">
              <a:spcBef>
                <a:spcPct val="20000"/>
              </a:spcBef>
              <a:buFont typeface="Arial" pitchFamily="34" charset="0"/>
              <a:buNone/>
              <a:defRPr sz="1200" kern="1200">
                <a:solidFill>
                  <a:schemeClr val="tx1">
                    <a:tint val="75000"/>
                  </a:schemeClr>
                </a:solidFill>
                <a:latin typeface="+mj-lt"/>
                <a:ea typeface="+mn-ea"/>
                <a:cs typeface="+mn-cs"/>
              </a:defRPr>
            </a:lvl9pPr>
          </a:lstStyle>
          <a:p>
            <a:endParaRPr lang="en-US" sz="2000" dirty="0" smtClean="0"/>
          </a:p>
          <a:p>
            <a:endParaRPr lang="en-US" sz="2000" dirty="0" smtClean="0"/>
          </a:p>
          <a:p>
            <a:r>
              <a:rPr lang="en-US" sz="2000" dirty="0" smtClean="0"/>
              <a:t>Jonathan Stray</a:t>
            </a:r>
          </a:p>
          <a:p>
            <a:r>
              <a:rPr lang="en-US" sz="2000" dirty="0" smtClean="0"/>
              <a:t>Columbia </a:t>
            </a:r>
            <a:r>
              <a:rPr lang="en-US" sz="2000" dirty="0" err="1" smtClean="0"/>
              <a:t>Lede</a:t>
            </a:r>
            <a:r>
              <a:rPr lang="en-US" sz="2000" dirty="0" smtClean="0"/>
              <a:t> Program</a:t>
            </a:r>
          </a:p>
          <a:p>
            <a:r>
              <a:rPr lang="en-US" sz="2000" dirty="0" smtClean="0"/>
              <a:t>August </a:t>
            </a:r>
            <a:r>
              <a:rPr lang="en-US" sz="2000" dirty="0" smtClean="0"/>
              <a:t>15, </a:t>
            </a:r>
            <a:r>
              <a:rPr lang="en-US" sz="2000" dirty="0"/>
              <a:t>2018</a:t>
            </a:r>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766952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704237"/>
            <a:ext cx="7772400" cy="1878806"/>
          </a:xfrm>
        </p:spPr>
        <p:txBody>
          <a:bodyPr/>
          <a:lstStyle/>
          <a:p>
            <a:r>
              <a:rPr lang="en-US" sz="3600" dirty="0" smtClean="0"/>
              <a:t>Algorithms as part of a system</a:t>
            </a:r>
            <a:endParaRPr lang="en-US" sz="3600" dirty="0"/>
          </a:p>
        </p:txBody>
      </p:sp>
    </p:spTree>
    <p:extLst>
      <p:ext uri="{BB962C8B-B14F-4D97-AF65-F5344CB8AC3E}">
        <p14:creationId xmlns:p14="http://schemas.microsoft.com/office/powerpoint/2010/main" val="1414171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704237"/>
            <a:ext cx="7772400" cy="1878806"/>
          </a:xfrm>
        </p:spPr>
        <p:txBody>
          <a:bodyPr/>
          <a:lstStyle/>
          <a:p>
            <a:r>
              <a:rPr lang="en-US" sz="3600" smtClean="0"/>
              <a:t>Data Quality</a:t>
            </a:r>
            <a:endParaRPr lang="en-US" sz="3600" dirty="0"/>
          </a:p>
        </p:txBody>
      </p:sp>
    </p:spTree>
    <p:extLst>
      <p:ext uri="{BB962C8B-B14F-4D97-AF65-F5344CB8AC3E}">
        <p14:creationId xmlns:p14="http://schemas.microsoft.com/office/powerpoint/2010/main" val="1548411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txBox="1"/>
          <p:nvPr/>
        </p:nvSpPr>
        <p:spPr>
          <a:xfrm>
            <a:off x="457200" y="4373641"/>
            <a:ext cx="8229600" cy="784799"/>
          </a:xfrm>
          <a:prstGeom prst="rect">
            <a:avLst/>
          </a:prstGeom>
          <a:noFill/>
          <a:ln>
            <a:noFill/>
          </a:ln>
        </p:spPr>
        <p:txBody>
          <a:bodyPr lIns="91425" tIns="45700" rIns="91425" bIns="45700" anchor="ctr" anchorCtr="0">
            <a:noAutofit/>
          </a:bodyPr>
          <a:lstStyle/>
          <a:p>
            <a:pPr lvl="0" algn="ctr">
              <a:buClr>
                <a:schemeClr val="dk1"/>
              </a:buClr>
              <a:buSzPct val="25000"/>
            </a:pPr>
            <a:r>
              <a:rPr lang="en-US" sz="1600" i="1" dirty="0">
                <a:solidFill>
                  <a:schemeClr val="tx1">
                    <a:lumMod val="50000"/>
                    <a:lumOff val="50000"/>
                  </a:schemeClr>
                </a:solidFill>
                <a:latin typeface="+mj-lt"/>
                <a:ea typeface="Calibri"/>
                <a:cs typeface="Calibri"/>
                <a:sym typeface="Calibri"/>
              </a:rPr>
              <a:t>The black/white marijuana arrest gap, in nine </a:t>
            </a:r>
            <a:r>
              <a:rPr lang="en-US" sz="1600" i="1" dirty="0" smtClean="0">
                <a:solidFill>
                  <a:schemeClr val="tx1">
                    <a:lumMod val="50000"/>
                    <a:lumOff val="50000"/>
                  </a:schemeClr>
                </a:solidFill>
                <a:latin typeface="+mj-lt"/>
                <a:ea typeface="Calibri"/>
                <a:cs typeface="Calibri"/>
                <a:sym typeface="Calibri"/>
              </a:rPr>
              <a:t>charts, </a:t>
            </a:r>
          </a:p>
          <a:p>
            <a:pPr lvl="0" algn="ctr">
              <a:buClr>
                <a:schemeClr val="dk1"/>
              </a:buClr>
              <a:buSzPct val="25000"/>
            </a:pPr>
            <a:r>
              <a:rPr lang="en-US" sz="1600" dirty="0" smtClean="0">
                <a:solidFill>
                  <a:schemeClr val="tx1">
                    <a:lumMod val="50000"/>
                    <a:lumOff val="50000"/>
                  </a:schemeClr>
                </a:solidFill>
                <a:latin typeface="+mj-lt"/>
                <a:ea typeface="Calibri"/>
                <a:cs typeface="Calibri"/>
                <a:sym typeface="Calibri"/>
              </a:rPr>
              <a:t>Dylan Matthews, Washington Post, 6/4/2013</a:t>
            </a:r>
            <a:endParaRPr lang="en-US" sz="1600" b="0" u="none" strike="noStrike" cap="none" baseline="0" dirty="0">
              <a:solidFill>
                <a:schemeClr val="tx1">
                  <a:lumMod val="50000"/>
                  <a:lumOff val="50000"/>
                </a:schemeClr>
              </a:solidFill>
              <a:latin typeface="+mj-lt"/>
              <a:ea typeface="Calibri"/>
              <a:cs typeface="Calibri"/>
              <a:sym typeface="Calibri"/>
            </a:endParaRPr>
          </a:p>
        </p:txBody>
      </p:sp>
      <p:pic>
        <p:nvPicPr>
          <p:cNvPr id="1026" name="Picture 2" descr="arijuana_use_rate_by_race_y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83818"/>
            <a:ext cx="4373430" cy="27345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rijuana_arrest_rates_by_race_y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819150"/>
            <a:ext cx="4274267" cy="286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2919"/>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txBox="1"/>
          <p:nvPr/>
        </p:nvSpPr>
        <p:spPr>
          <a:xfrm>
            <a:off x="457200" y="4373641"/>
            <a:ext cx="8229600" cy="784799"/>
          </a:xfrm>
          <a:prstGeom prst="rect">
            <a:avLst/>
          </a:prstGeom>
          <a:noFill/>
          <a:ln>
            <a:noFill/>
          </a:ln>
        </p:spPr>
        <p:txBody>
          <a:bodyPr lIns="91425" tIns="45700" rIns="91425" bIns="45700" anchor="ctr" anchorCtr="0">
            <a:noAutofit/>
          </a:bodyPr>
          <a:lstStyle/>
          <a:p>
            <a:pPr lvl="0" algn="ctr">
              <a:buClr>
                <a:schemeClr val="dk1"/>
              </a:buClr>
              <a:buSzPct val="25000"/>
            </a:pPr>
            <a:r>
              <a:rPr lang="en-US" sz="1600" i="1" dirty="0">
                <a:solidFill>
                  <a:schemeClr val="tx1">
                    <a:lumMod val="50000"/>
                    <a:lumOff val="50000"/>
                  </a:schemeClr>
                </a:solidFill>
                <a:latin typeface="+mj-lt"/>
                <a:ea typeface="Calibri"/>
                <a:cs typeface="Calibri"/>
                <a:sym typeface="Calibri"/>
              </a:rPr>
              <a:t>Using Data to Make Sense of a Racial Disparity in NYC Marijuana </a:t>
            </a:r>
            <a:r>
              <a:rPr lang="en-US" sz="1600" i="1" dirty="0" smtClean="0">
                <a:solidFill>
                  <a:schemeClr val="tx1">
                    <a:lumMod val="50000"/>
                    <a:lumOff val="50000"/>
                  </a:schemeClr>
                </a:solidFill>
                <a:latin typeface="+mj-lt"/>
                <a:ea typeface="Calibri"/>
                <a:cs typeface="Calibri"/>
                <a:sym typeface="Calibri"/>
              </a:rPr>
              <a:t>Arrests</a:t>
            </a:r>
            <a:r>
              <a:rPr lang="en-US" sz="1600" dirty="0" smtClean="0">
                <a:solidFill>
                  <a:schemeClr val="tx1">
                    <a:lumMod val="50000"/>
                    <a:lumOff val="50000"/>
                  </a:schemeClr>
                </a:solidFill>
                <a:latin typeface="+mj-lt"/>
                <a:ea typeface="Calibri"/>
                <a:cs typeface="Calibri"/>
                <a:sym typeface="Calibri"/>
              </a:rPr>
              <a:t>, </a:t>
            </a:r>
          </a:p>
          <a:p>
            <a:pPr lvl="0" algn="ctr">
              <a:buClr>
                <a:schemeClr val="dk1"/>
              </a:buClr>
              <a:buSzPct val="25000"/>
            </a:pPr>
            <a:r>
              <a:rPr lang="en-US" sz="1600" dirty="0" smtClean="0">
                <a:solidFill>
                  <a:schemeClr val="tx1">
                    <a:lumMod val="50000"/>
                    <a:lumOff val="50000"/>
                  </a:schemeClr>
                </a:solidFill>
                <a:latin typeface="+mj-lt"/>
                <a:ea typeface="Calibri"/>
                <a:cs typeface="Calibri"/>
                <a:sym typeface="Calibri"/>
              </a:rPr>
              <a:t>New York Times, 5/13/2018</a:t>
            </a:r>
            <a:endParaRPr lang="en-US" sz="1600" b="0" u="none" strike="noStrike" cap="none" baseline="0" dirty="0">
              <a:solidFill>
                <a:schemeClr val="tx1">
                  <a:lumMod val="50000"/>
                  <a:lumOff val="50000"/>
                </a:schemeClr>
              </a:solidFill>
              <a:latin typeface="+mj-lt"/>
              <a:ea typeface="Calibri"/>
              <a:cs typeface="Calibri"/>
              <a:sym typeface="Calibri"/>
            </a:endParaRPr>
          </a:p>
        </p:txBody>
      </p:sp>
      <p:sp>
        <p:nvSpPr>
          <p:cNvPr id="2" name="TextBox 1"/>
          <p:cNvSpPr txBox="1"/>
          <p:nvPr/>
        </p:nvSpPr>
        <p:spPr>
          <a:xfrm>
            <a:off x="457200" y="209550"/>
            <a:ext cx="8382000" cy="4278094"/>
          </a:xfrm>
          <a:prstGeom prst="rect">
            <a:avLst/>
          </a:prstGeom>
          <a:noFill/>
        </p:spPr>
        <p:txBody>
          <a:bodyPr wrap="square" rtlCol="0">
            <a:spAutoFit/>
          </a:bodyPr>
          <a:lstStyle/>
          <a:p>
            <a:r>
              <a:rPr lang="en-US" sz="1600" dirty="0">
                <a:latin typeface="+mj-lt"/>
              </a:rPr>
              <a:t>A</a:t>
            </a:r>
            <a:r>
              <a:rPr lang="en-US" sz="1600" dirty="0" smtClean="0">
                <a:latin typeface="+mj-lt"/>
              </a:rPr>
              <a:t> </a:t>
            </a:r>
            <a:r>
              <a:rPr lang="en-US" sz="1600" dirty="0">
                <a:latin typeface="+mj-lt"/>
              </a:rPr>
              <a:t>senior police official recently testified to the City Council that there was a simple justification — he said more people call 911 and 311 to complain about marijuana smoke in black and Hispanic neighborhoods </a:t>
            </a:r>
            <a:endParaRPr lang="is-IS" sz="1600" dirty="0">
              <a:latin typeface="+mj-lt"/>
            </a:endParaRPr>
          </a:p>
          <a:p>
            <a:r>
              <a:rPr lang="is-IS" sz="1600" dirty="0" smtClean="0">
                <a:latin typeface="+mj-lt"/>
              </a:rPr>
              <a:t>...</a:t>
            </a:r>
          </a:p>
          <a:p>
            <a:r>
              <a:rPr lang="en-US" sz="1600" dirty="0">
                <a:latin typeface="+mj-lt"/>
              </a:rPr>
              <a:t>Robert </a:t>
            </a:r>
            <a:r>
              <a:rPr lang="en-US" sz="1600" dirty="0" err="1">
                <a:latin typeface="+mj-lt"/>
              </a:rPr>
              <a:t>Gebeloff</a:t>
            </a:r>
            <a:r>
              <a:rPr lang="en-US" sz="1600" dirty="0">
                <a:latin typeface="+mj-lt"/>
              </a:rPr>
              <a:t>, a data journalist at The Times, transposed Census Bureau information about race, poverty levels and homeownership onto a precinct map. Then he dropped the police data into four buckets based on the percentage of a precinct’s residents who were black or Hispanic</a:t>
            </a:r>
            <a:r>
              <a:rPr lang="en-US" sz="1600" dirty="0" smtClean="0">
                <a:latin typeface="+mj-lt"/>
              </a:rPr>
              <a:t>. </a:t>
            </a:r>
          </a:p>
          <a:p>
            <a:endParaRPr lang="en-US" sz="1600" dirty="0">
              <a:latin typeface="+mj-lt"/>
            </a:endParaRPr>
          </a:p>
          <a:p>
            <a:r>
              <a:rPr lang="en-US" sz="1600" dirty="0" smtClean="0">
                <a:latin typeface="+mj-lt"/>
              </a:rPr>
              <a:t>What </a:t>
            </a:r>
            <a:r>
              <a:rPr lang="en-US" sz="1600" dirty="0">
                <a:latin typeface="+mj-lt"/>
              </a:rPr>
              <a:t>we found roughly aligned with the police explanation. In precincts that were more heavily black and Hispanic, the rate at which people called to complain about marijuana was generally higher</a:t>
            </a:r>
            <a:r>
              <a:rPr lang="en-US" sz="1600" dirty="0" smtClean="0">
                <a:latin typeface="+mj-lt"/>
              </a:rPr>
              <a:t>.</a:t>
            </a:r>
          </a:p>
          <a:p>
            <a:r>
              <a:rPr lang="is-IS" sz="1600" dirty="0" smtClean="0">
                <a:latin typeface="+mj-lt"/>
              </a:rPr>
              <a:t>…</a:t>
            </a:r>
          </a:p>
          <a:p>
            <a:r>
              <a:rPr lang="en-US" sz="1600" dirty="0">
                <a:latin typeface="+mj-lt"/>
              </a:rPr>
              <a:t>What we discovered was that when two precincts had the same rate of marijuana calls, the one with a higher arrest rate was almost always home to more black people. The police said that had to do with violent crime rates being higher in those precincts, which commanders often react to by deploying more officers.</a:t>
            </a:r>
            <a:endParaRPr lang="en-US" sz="1600" dirty="0">
              <a:latin typeface="+mj-lt"/>
            </a:endParaRPr>
          </a:p>
        </p:txBody>
      </p:sp>
    </p:spTree>
    <p:extLst>
      <p:ext uri="{BB962C8B-B14F-4D97-AF65-F5344CB8AC3E}">
        <p14:creationId xmlns:p14="http://schemas.microsoft.com/office/powerpoint/2010/main" val="2082156192"/>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txBox="1"/>
          <p:nvPr/>
        </p:nvSpPr>
        <p:spPr>
          <a:xfrm>
            <a:off x="464574" y="4171950"/>
            <a:ext cx="8229600" cy="784799"/>
          </a:xfrm>
          <a:prstGeom prst="rect">
            <a:avLst/>
          </a:prstGeom>
          <a:noFill/>
          <a:ln>
            <a:noFill/>
          </a:ln>
        </p:spPr>
        <p:txBody>
          <a:bodyPr lIns="91425" tIns="45700" rIns="91425" bIns="45700" anchor="ctr" anchorCtr="0">
            <a:noAutofit/>
          </a:bodyPr>
          <a:lstStyle/>
          <a:p>
            <a:pPr algn="ctr"/>
            <a:r>
              <a:rPr lang="en-US" sz="1600" dirty="0">
                <a:solidFill>
                  <a:schemeClr val="tx1">
                    <a:lumMod val="50000"/>
                    <a:lumOff val="50000"/>
                  </a:schemeClr>
                </a:solidFill>
                <a:latin typeface="+mj-lt"/>
              </a:rPr>
              <a:t>Risk, Race, and Recidivism: Predictive Bias and Disparate Impact</a:t>
            </a:r>
          </a:p>
          <a:p>
            <a:pPr algn="ctr"/>
            <a:r>
              <a:rPr lang="en-US" sz="1600" dirty="0">
                <a:solidFill>
                  <a:schemeClr val="tx1">
                    <a:lumMod val="50000"/>
                    <a:lumOff val="50000"/>
                  </a:schemeClr>
                </a:solidFill>
                <a:latin typeface="+mj-lt"/>
              </a:rPr>
              <a:t>Jennifer </a:t>
            </a:r>
            <a:r>
              <a:rPr lang="en-US" sz="1600" dirty="0" smtClean="0">
                <a:solidFill>
                  <a:schemeClr val="tx1">
                    <a:lumMod val="50000"/>
                    <a:lumOff val="50000"/>
                  </a:schemeClr>
                </a:solidFill>
                <a:latin typeface="+mj-lt"/>
              </a:rPr>
              <a:t>L. </a:t>
            </a:r>
            <a:r>
              <a:rPr lang="en-US" sz="1600" dirty="0" err="1" smtClean="0">
                <a:solidFill>
                  <a:schemeClr val="tx1">
                    <a:lumMod val="50000"/>
                    <a:lumOff val="50000"/>
                  </a:schemeClr>
                </a:solidFill>
                <a:latin typeface="+mj-lt"/>
              </a:rPr>
              <a:t>Skeem</a:t>
            </a:r>
            <a:r>
              <a:rPr lang="en-US" sz="1600" dirty="0">
                <a:solidFill>
                  <a:schemeClr val="tx1">
                    <a:lumMod val="50000"/>
                    <a:lumOff val="50000"/>
                  </a:schemeClr>
                </a:solidFill>
                <a:latin typeface="+mj-lt"/>
              </a:rPr>
              <a:t>, Christopher </a:t>
            </a:r>
            <a:r>
              <a:rPr lang="en-US" sz="1600" dirty="0" smtClean="0">
                <a:solidFill>
                  <a:schemeClr val="tx1">
                    <a:lumMod val="50000"/>
                    <a:lumOff val="50000"/>
                  </a:schemeClr>
                </a:solidFill>
                <a:latin typeface="+mj-lt"/>
              </a:rPr>
              <a:t>T </a:t>
            </a:r>
            <a:r>
              <a:rPr lang="en-US" sz="1600" dirty="0" err="1" smtClean="0">
                <a:solidFill>
                  <a:schemeClr val="tx1">
                    <a:lumMod val="50000"/>
                    <a:lumOff val="50000"/>
                  </a:schemeClr>
                </a:solidFill>
                <a:latin typeface="+mj-lt"/>
              </a:rPr>
              <a:t>Lowenkamp</a:t>
            </a:r>
            <a:r>
              <a:rPr lang="en-US" sz="1600" dirty="0">
                <a:solidFill>
                  <a:schemeClr val="tx1">
                    <a:lumMod val="50000"/>
                    <a:lumOff val="50000"/>
                  </a:schemeClr>
                </a:solidFill>
                <a:latin typeface="+mj-lt"/>
              </a:rPr>
              <a:t>, </a:t>
            </a:r>
            <a:r>
              <a:rPr lang="en-US" sz="1600" dirty="0" smtClean="0">
                <a:solidFill>
                  <a:schemeClr val="tx1">
                    <a:lumMod val="50000"/>
                    <a:lumOff val="50000"/>
                  </a:schemeClr>
                </a:solidFill>
                <a:latin typeface="+mj-lt"/>
              </a:rPr>
              <a:t>Criminology 54 (4) 2016</a:t>
            </a:r>
            <a:endParaRPr lang="en-US" sz="1600" dirty="0">
              <a:solidFill>
                <a:schemeClr val="tx1">
                  <a:lumMod val="50000"/>
                  <a:lumOff val="50000"/>
                </a:schemeClr>
              </a:solidFill>
              <a:effectLst/>
              <a:latin typeface="+mj-lt"/>
            </a:endParaRPr>
          </a:p>
        </p:txBody>
      </p:sp>
      <p:sp>
        <p:nvSpPr>
          <p:cNvPr id="2" name="TextBox 1"/>
          <p:cNvSpPr txBox="1"/>
          <p:nvPr/>
        </p:nvSpPr>
        <p:spPr>
          <a:xfrm>
            <a:off x="457200" y="285750"/>
            <a:ext cx="8382000" cy="3748719"/>
          </a:xfrm>
          <a:prstGeom prst="rect">
            <a:avLst/>
          </a:prstGeom>
          <a:noFill/>
        </p:spPr>
        <p:txBody>
          <a:bodyPr wrap="square" rtlCol="0">
            <a:spAutoFit/>
          </a:bodyPr>
          <a:lstStyle/>
          <a:p>
            <a:pPr>
              <a:lnSpc>
                <a:spcPct val="120000"/>
              </a:lnSpc>
            </a:pPr>
            <a:r>
              <a:rPr lang="en-US" dirty="0" smtClean="0">
                <a:latin typeface="+mj-lt"/>
              </a:rPr>
              <a:t>The </a:t>
            </a:r>
            <a:r>
              <a:rPr lang="en-US" dirty="0">
                <a:latin typeface="+mj-lt"/>
              </a:rPr>
              <a:t>proportion of racial disparities in crime explained by differential participation versus differential selection is hotly </a:t>
            </a:r>
            <a:r>
              <a:rPr lang="en-US" dirty="0" smtClean="0">
                <a:latin typeface="+mj-lt"/>
              </a:rPr>
              <a:t>debated</a:t>
            </a:r>
          </a:p>
          <a:p>
            <a:pPr>
              <a:lnSpc>
                <a:spcPct val="120000"/>
              </a:lnSpc>
            </a:pPr>
            <a:r>
              <a:rPr lang="is-IS" dirty="0" smtClean="0">
                <a:latin typeface="+mj-lt"/>
              </a:rPr>
              <a:t>…</a:t>
            </a:r>
            <a:endParaRPr lang="en-US" dirty="0">
              <a:latin typeface="+mj-lt"/>
            </a:endParaRPr>
          </a:p>
          <a:p>
            <a:pPr>
              <a:lnSpc>
                <a:spcPct val="120000"/>
              </a:lnSpc>
            </a:pPr>
            <a:r>
              <a:rPr lang="en-US" dirty="0" smtClean="0">
                <a:latin typeface="+mj-lt"/>
              </a:rPr>
              <a:t>In </a:t>
            </a:r>
            <a:r>
              <a:rPr lang="en-US" dirty="0">
                <a:latin typeface="+mj-lt"/>
              </a:rPr>
              <a:t>our view, official records of arrest—particularly for violent offenses—are a valid criterion. First, surveys of victimization yield “essentially the same racial differentials as do official statistics. For example, about 60 percent of robbery victims describe their assailants as black, and about 60 percent of victimization data also consistently show that they fit the official arrest data” (Walsh, 2004: 29). Second, self-reported offending data reveal similar race differentials, particularly for serious and violent crimes (see </a:t>
            </a:r>
            <a:r>
              <a:rPr lang="en-US" dirty="0" err="1">
                <a:latin typeface="+mj-lt"/>
              </a:rPr>
              <a:t>Piquero</a:t>
            </a:r>
            <a:r>
              <a:rPr lang="en-US" dirty="0">
                <a:latin typeface="+mj-lt"/>
              </a:rPr>
              <a:t>, 2015).</a:t>
            </a:r>
          </a:p>
        </p:txBody>
      </p:sp>
    </p:spTree>
    <p:extLst>
      <p:ext uri="{BB962C8B-B14F-4D97-AF65-F5344CB8AC3E}">
        <p14:creationId xmlns:p14="http://schemas.microsoft.com/office/powerpoint/2010/main" val="843449503"/>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704237"/>
            <a:ext cx="7772400" cy="1878806"/>
          </a:xfrm>
        </p:spPr>
        <p:txBody>
          <a:bodyPr/>
          <a:lstStyle/>
          <a:p>
            <a:r>
              <a:rPr lang="en-US" sz="3600" dirty="0" smtClean="0"/>
              <a:t>Transparency &amp; Oversight</a:t>
            </a:r>
            <a:endParaRPr lang="en-US" sz="3600" dirty="0"/>
          </a:p>
        </p:txBody>
      </p:sp>
    </p:spTree>
    <p:extLst>
      <p:ext uri="{BB962C8B-B14F-4D97-AF65-F5344CB8AC3E}">
        <p14:creationId xmlns:p14="http://schemas.microsoft.com/office/powerpoint/2010/main" val="599146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28600" y="0"/>
            <a:ext cx="8686800" cy="590550"/>
          </a:xfrm>
        </p:spPr>
        <p:txBody>
          <a:bodyPr/>
          <a:lstStyle/>
          <a:p>
            <a:pPr lvl="0"/>
            <a:r>
              <a:rPr lang="en-US" sz="3000" dirty="0" smtClean="0">
                <a:sym typeface="Calibri"/>
              </a:rPr>
              <a:t>How are “points” used by judges?</a:t>
            </a:r>
            <a:endParaRPr lang="en-US" sz="3000" dirty="0">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140" y="590550"/>
            <a:ext cx="6965719" cy="3937457"/>
          </a:xfrm>
          <a:prstGeom prst="rect">
            <a:avLst/>
          </a:prstGeom>
        </p:spPr>
      </p:pic>
      <p:sp>
        <p:nvSpPr>
          <p:cNvPr id="4" name="TextBox 3"/>
          <p:cNvSpPr txBox="1"/>
          <p:nvPr/>
        </p:nvSpPr>
        <p:spPr>
          <a:xfrm>
            <a:off x="2171699" y="4629150"/>
            <a:ext cx="4800600" cy="307777"/>
          </a:xfrm>
          <a:prstGeom prst="rect">
            <a:avLst/>
          </a:prstGeom>
          <a:noFill/>
        </p:spPr>
        <p:txBody>
          <a:bodyPr wrap="square" rtlCol="0">
            <a:spAutoFit/>
          </a:bodyPr>
          <a:lstStyle/>
          <a:p>
            <a:pPr algn="ctr"/>
            <a:r>
              <a:rPr lang="en-US" sz="1400" i="1" dirty="0" smtClean="0">
                <a:solidFill>
                  <a:schemeClr val="tx1">
                    <a:lumMod val="50000"/>
                    <a:lumOff val="50000"/>
                  </a:schemeClr>
                </a:solidFill>
                <a:latin typeface="+mj-lt"/>
              </a:rPr>
              <a:t>Bias on </a:t>
            </a:r>
            <a:r>
              <a:rPr lang="en-US" sz="1400" i="1" smtClean="0">
                <a:solidFill>
                  <a:schemeClr val="tx1">
                    <a:lumMod val="50000"/>
                    <a:lumOff val="50000"/>
                  </a:schemeClr>
                </a:solidFill>
                <a:latin typeface="+mj-lt"/>
              </a:rPr>
              <a:t>the Bench, </a:t>
            </a:r>
            <a:r>
              <a:rPr lang="en-US" sz="1400" smtClean="0">
                <a:solidFill>
                  <a:schemeClr val="tx1">
                    <a:lumMod val="50000"/>
                    <a:lumOff val="50000"/>
                  </a:schemeClr>
                </a:solidFill>
                <a:latin typeface="+mj-lt"/>
              </a:rPr>
              <a:t>Michael Braga, Herald Tribune</a:t>
            </a:r>
            <a:endParaRPr lang="en-US" sz="1400" i="1" dirty="0">
              <a:solidFill>
                <a:schemeClr val="tx1">
                  <a:lumMod val="50000"/>
                  <a:lumOff val="50000"/>
                </a:schemeClr>
              </a:solidFill>
              <a:latin typeface="+mj-lt"/>
            </a:endParaRPr>
          </a:p>
        </p:txBody>
      </p:sp>
    </p:spTree>
    <p:extLst>
      <p:ext uri="{BB962C8B-B14F-4D97-AF65-F5344CB8AC3E}">
        <p14:creationId xmlns:p14="http://schemas.microsoft.com/office/powerpoint/2010/main" val="1834398825"/>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152400" y="4552950"/>
            <a:ext cx="8837329" cy="484799"/>
          </a:xfrm>
          <a:prstGeom prst="rect">
            <a:avLst/>
          </a:prstGeom>
          <a:noFill/>
          <a:ln>
            <a:noFill/>
          </a:ln>
        </p:spPr>
        <p:txBody>
          <a:bodyPr lIns="91425" tIns="45700" rIns="91425" bIns="45700" anchor="t" anchorCtr="0">
            <a:noAutofit/>
          </a:bodyPr>
          <a:lstStyle/>
          <a:p>
            <a:r>
              <a:rPr lang="en-US" sz="1400" dirty="0">
                <a:solidFill>
                  <a:schemeClr val="tx1">
                    <a:lumMod val="50000"/>
                    <a:lumOff val="50000"/>
                  </a:schemeClr>
                </a:solidFill>
                <a:latin typeface="+mj-lt"/>
              </a:rPr>
              <a:t>Predictions put into practice: a quasi-experimental evaluation of Chicago’s predictive policing </a:t>
            </a:r>
            <a:r>
              <a:rPr lang="en-US" sz="1400" dirty="0" smtClean="0">
                <a:solidFill>
                  <a:schemeClr val="tx1">
                    <a:lumMod val="50000"/>
                    <a:lumOff val="50000"/>
                  </a:schemeClr>
                </a:solidFill>
                <a:latin typeface="+mj-lt"/>
              </a:rPr>
              <a:t>pilot,</a:t>
            </a:r>
          </a:p>
          <a:p>
            <a:pPr algn="ctr"/>
            <a:r>
              <a:rPr lang="en-US" sz="1400" dirty="0" smtClean="0">
                <a:solidFill>
                  <a:schemeClr val="tx1">
                    <a:lumMod val="50000"/>
                    <a:lumOff val="50000"/>
                  </a:schemeClr>
                </a:solidFill>
                <a:latin typeface="+mj-lt"/>
              </a:rPr>
              <a:t>Saunders, Hunt, Hollywood, RAND, 2016</a:t>
            </a:r>
            <a:endParaRPr lang="en-US" sz="1400" dirty="0">
              <a:solidFill>
                <a:schemeClr val="tx1">
                  <a:lumMod val="50000"/>
                  <a:lumOff val="50000"/>
                </a:schemeClr>
              </a:solidFill>
              <a:latin typeface="+mj-lt"/>
            </a:endParaRPr>
          </a:p>
          <a:p>
            <a:pPr marL="0" marR="0" lvl="0" indent="0" algn="ctr" rtl="0">
              <a:spcBef>
                <a:spcPts val="0"/>
              </a:spcBef>
              <a:buSzPct val="25000"/>
              <a:buNone/>
            </a:pPr>
            <a:endParaRPr lang="en-US" sz="1400" b="0" i="0" u="none" strike="noStrike" cap="none" baseline="0" dirty="0">
              <a:solidFill>
                <a:schemeClr val="tx1">
                  <a:lumMod val="50000"/>
                  <a:lumOff val="50000"/>
                </a:schemeClr>
              </a:solidFill>
              <a:latin typeface="+mj-lt"/>
              <a:ea typeface="Calibri"/>
              <a:cs typeface="Calibri"/>
              <a:sym typeface="Calibri"/>
            </a:endParaRPr>
          </a:p>
        </p:txBody>
      </p:sp>
      <p:sp>
        <p:nvSpPr>
          <p:cNvPr id="7" name="TextBox 6"/>
          <p:cNvSpPr txBox="1"/>
          <p:nvPr/>
        </p:nvSpPr>
        <p:spPr>
          <a:xfrm>
            <a:off x="494832" y="285750"/>
            <a:ext cx="8152464" cy="3637919"/>
          </a:xfrm>
          <a:prstGeom prst="rect">
            <a:avLst/>
          </a:prstGeom>
          <a:noFill/>
        </p:spPr>
        <p:txBody>
          <a:bodyPr wrap="square" rtlCol="0">
            <a:spAutoFit/>
          </a:bodyPr>
          <a:lstStyle/>
          <a:p>
            <a:pPr>
              <a:lnSpc>
                <a:spcPct val="120000"/>
              </a:lnSpc>
            </a:pPr>
            <a:r>
              <a:rPr lang="en-US" sz="1600" dirty="0"/>
              <a:t>There are a number of interventions that can be directed at individual-focused predictions of gun crime because intervening with high-risk individuals is not a new concept. There is research evidence that targeting individuals who are the most criminally active can result in significant reductions in </a:t>
            </a:r>
            <a:r>
              <a:rPr lang="en-US" sz="1600" dirty="0" smtClean="0"/>
              <a:t>crime</a:t>
            </a:r>
          </a:p>
          <a:p>
            <a:pPr>
              <a:lnSpc>
                <a:spcPct val="120000"/>
              </a:lnSpc>
            </a:pPr>
            <a:r>
              <a:rPr lang="is-IS" sz="1600" dirty="0" smtClean="0">
                <a:latin typeface="+mj-lt"/>
              </a:rPr>
              <a:t>…</a:t>
            </a:r>
          </a:p>
          <a:p>
            <a:pPr>
              <a:lnSpc>
                <a:spcPct val="120000"/>
              </a:lnSpc>
            </a:pPr>
            <a:r>
              <a:rPr lang="en-US" sz="1600" dirty="0"/>
              <a:t>Conversely, some research shows that interventions targeting individuals can sometimes </a:t>
            </a:r>
            <a:r>
              <a:rPr lang="en-US" sz="1600" dirty="0" smtClean="0"/>
              <a:t>backfire. As </a:t>
            </a:r>
            <a:r>
              <a:rPr lang="en-US" sz="1600" dirty="0"/>
              <a:t>an example, some previous proactive interventions, including increased arrest of individuals perceived to be at high risk (selective apprehension) and longer incarceration periods (selective incapacitation), have led to negative social and economic unintended consequences. </a:t>
            </a:r>
            <a:r>
              <a:rPr lang="en-US" sz="1600" dirty="0" err="1"/>
              <a:t>Auerhahn</a:t>
            </a:r>
            <a:r>
              <a:rPr lang="en-US" sz="1600" dirty="0"/>
              <a:t> (1999) found that a selective incapacitation model </a:t>
            </a:r>
            <a:r>
              <a:rPr lang="en-US" sz="1600" dirty="0" smtClean="0"/>
              <a:t>generated </a:t>
            </a:r>
            <a:r>
              <a:rPr lang="en-US" sz="1600" dirty="0"/>
              <a:t>a large number of persons falsely predicted to be high-risk offenders, although it did reasonably well at identifying those who were low </a:t>
            </a:r>
            <a:r>
              <a:rPr lang="en-US" sz="1600" dirty="0" smtClean="0"/>
              <a:t>risk.</a:t>
            </a:r>
            <a:endParaRPr lang="en-US" sz="1600" dirty="0" smtClean="0">
              <a:latin typeface="+mj-lt"/>
            </a:endParaRPr>
          </a:p>
        </p:txBody>
      </p:sp>
    </p:spTree>
    <p:extLst>
      <p:ext uri="{BB962C8B-B14F-4D97-AF65-F5344CB8AC3E}">
        <p14:creationId xmlns:p14="http://schemas.microsoft.com/office/powerpoint/2010/main" val="891908888"/>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152400" y="4552950"/>
            <a:ext cx="8837329" cy="484799"/>
          </a:xfrm>
          <a:prstGeom prst="rect">
            <a:avLst/>
          </a:prstGeom>
          <a:noFill/>
          <a:ln>
            <a:noFill/>
          </a:ln>
        </p:spPr>
        <p:txBody>
          <a:bodyPr lIns="91425" tIns="45700" rIns="91425" bIns="45700" anchor="t" anchorCtr="0">
            <a:noAutofit/>
          </a:bodyPr>
          <a:lstStyle/>
          <a:p>
            <a:r>
              <a:rPr lang="en-US" sz="1400" dirty="0">
                <a:solidFill>
                  <a:schemeClr val="tx1">
                    <a:lumMod val="50000"/>
                    <a:lumOff val="50000"/>
                  </a:schemeClr>
                </a:solidFill>
                <a:latin typeface="+mj-lt"/>
              </a:rPr>
              <a:t>Predictions put into practice: a quasi-experimental evaluation of Chicago’s predictive policing </a:t>
            </a:r>
            <a:r>
              <a:rPr lang="en-US" sz="1400" dirty="0" smtClean="0">
                <a:solidFill>
                  <a:schemeClr val="tx1">
                    <a:lumMod val="50000"/>
                    <a:lumOff val="50000"/>
                  </a:schemeClr>
                </a:solidFill>
                <a:latin typeface="+mj-lt"/>
              </a:rPr>
              <a:t>pilot,</a:t>
            </a:r>
          </a:p>
          <a:p>
            <a:pPr algn="ctr"/>
            <a:r>
              <a:rPr lang="en-US" sz="1400" dirty="0" smtClean="0">
                <a:solidFill>
                  <a:schemeClr val="tx1">
                    <a:lumMod val="50000"/>
                    <a:lumOff val="50000"/>
                  </a:schemeClr>
                </a:solidFill>
                <a:latin typeface="+mj-lt"/>
              </a:rPr>
              <a:t>Saunders, Hunt, Hollywood, RAND, 2016</a:t>
            </a:r>
            <a:endParaRPr lang="en-US" sz="1400" dirty="0">
              <a:solidFill>
                <a:schemeClr val="tx1">
                  <a:lumMod val="50000"/>
                  <a:lumOff val="50000"/>
                </a:schemeClr>
              </a:solidFill>
              <a:latin typeface="+mj-lt"/>
            </a:endParaRPr>
          </a:p>
          <a:p>
            <a:pPr marL="0" marR="0" lvl="0" indent="0" algn="ctr" rtl="0">
              <a:spcBef>
                <a:spcPts val="0"/>
              </a:spcBef>
              <a:buSzPct val="25000"/>
              <a:buNone/>
            </a:pPr>
            <a:endParaRPr lang="en-US" sz="1400" b="0" i="0" u="none" strike="noStrike" cap="none" baseline="0" dirty="0">
              <a:solidFill>
                <a:schemeClr val="tx1">
                  <a:lumMod val="50000"/>
                  <a:lumOff val="50000"/>
                </a:schemeClr>
              </a:solidFill>
              <a:latin typeface="+mj-lt"/>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64" y="590550"/>
            <a:ext cx="8077200" cy="3353431"/>
          </a:xfrm>
          <a:prstGeom prst="rect">
            <a:avLst/>
          </a:prstGeom>
        </p:spPr>
      </p:pic>
    </p:spTree>
    <p:extLst>
      <p:ext uri="{BB962C8B-B14F-4D97-AF65-F5344CB8AC3E}">
        <p14:creationId xmlns:p14="http://schemas.microsoft.com/office/powerpoint/2010/main" val="61988437"/>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152400" y="4552950"/>
            <a:ext cx="8837329" cy="484799"/>
          </a:xfrm>
          <a:prstGeom prst="rect">
            <a:avLst/>
          </a:prstGeom>
          <a:noFill/>
          <a:ln>
            <a:noFill/>
          </a:ln>
        </p:spPr>
        <p:txBody>
          <a:bodyPr lIns="91425" tIns="45700" rIns="91425" bIns="45700" anchor="t" anchorCtr="0">
            <a:noAutofit/>
          </a:bodyPr>
          <a:lstStyle/>
          <a:p>
            <a:r>
              <a:rPr lang="en-US" sz="1400" dirty="0">
                <a:solidFill>
                  <a:schemeClr val="tx1">
                    <a:lumMod val="50000"/>
                    <a:lumOff val="50000"/>
                  </a:schemeClr>
                </a:solidFill>
                <a:latin typeface="+mj-lt"/>
              </a:rPr>
              <a:t>Predictions put into practice: a quasi-experimental evaluation of Chicago’s predictive policing </a:t>
            </a:r>
            <a:r>
              <a:rPr lang="en-US" sz="1400" dirty="0" smtClean="0">
                <a:solidFill>
                  <a:schemeClr val="tx1">
                    <a:lumMod val="50000"/>
                    <a:lumOff val="50000"/>
                  </a:schemeClr>
                </a:solidFill>
                <a:latin typeface="+mj-lt"/>
              </a:rPr>
              <a:t>pilot,</a:t>
            </a:r>
          </a:p>
          <a:p>
            <a:pPr algn="ctr"/>
            <a:r>
              <a:rPr lang="en-US" sz="1400" dirty="0" smtClean="0">
                <a:solidFill>
                  <a:schemeClr val="tx1">
                    <a:lumMod val="50000"/>
                    <a:lumOff val="50000"/>
                  </a:schemeClr>
                </a:solidFill>
                <a:latin typeface="+mj-lt"/>
              </a:rPr>
              <a:t>Saunders, Hunt, Hollywood, RAND, 2016</a:t>
            </a:r>
            <a:endParaRPr lang="en-US" sz="1400" dirty="0">
              <a:solidFill>
                <a:schemeClr val="tx1">
                  <a:lumMod val="50000"/>
                  <a:lumOff val="50000"/>
                </a:schemeClr>
              </a:solidFill>
              <a:latin typeface="+mj-lt"/>
            </a:endParaRPr>
          </a:p>
          <a:p>
            <a:pPr marL="0" marR="0" lvl="0" indent="0" algn="ctr" rtl="0">
              <a:spcBef>
                <a:spcPts val="0"/>
              </a:spcBef>
              <a:buSzPct val="25000"/>
              <a:buNone/>
            </a:pPr>
            <a:endParaRPr lang="en-US" sz="1400" b="0" i="0" u="none" strike="noStrike" cap="none" baseline="0" dirty="0">
              <a:solidFill>
                <a:schemeClr val="tx1">
                  <a:lumMod val="50000"/>
                  <a:lumOff val="50000"/>
                </a:schemeClr>
              </a:solidFill>
              <a:latin typeface="+mj-lt"/>
              <a:ea typeface="Calibri"/>
              <a:cs typeface="Calibri"/>
              <a:sym typeface="Calibri"/>
            </a:endParaRPr>
          </a:p>
        </p:txBody>
      </p:sp>
      <p:sp>
        <p:nvSpPr>
          <p:cNvPr id="7" name="TextBox 6"/>
          <p:cNvSpPr txBox="1"/>
          <p:nvPr/>
        </p:nvSpPr>
        <p:spPr>
          <a:xfrm>
            <a:off x="494832" y="285750"/>
            <a:ext cx="8152464" cy="1569660"/>
          </a:xfrm>
          <a:prstGeom prst="rect">
            <a:avLst/>
          </a:prstGeom>
          <a:noFill/>
        </p:spPr>
        <p:txBody>
          <a:bodyPr wrap="square" rtlCol="0">
            <a:spAutoFit/>
          </a:bodyPr>
          <a:lstStyle/>
          <a:p>
            <a:pPr>
              <a:lnSpc>
                <a:spcPct val="120000"/>
              </a:lnSpc>
            </a:pPr>
            <a:r>
              <a:rPr lang="en-US" sz="1600" dirty="0" smtClean="0"/>
              <a:t>Once </a:t>
            </a:r>
            <a:r>
              <a:rPr lang="en-US" sz="1600" dirty="0"/>
              <a:t>other demographics, criminal history variables, and social network risk have been controlled for using propensity score weighting and doubly-robust regression modeling, being on the SSL did not significantly reduce the likelihood of being a murder or shooting victim, or being arrested for murder. Results indicate those placed on the SSL were 2.88 times more likely to be arrested for a shooting</a:t>
            </a:r>
            <a:endParaRPr lang="en-US" sz="1600" dirty="0" smtClean="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664" y="2017262"/>
            <a:ext cx="6146800" cy="2419005"/>
          </a:xfrm>
          <a:prstGeom prst="rect">
            <a:avLst/>
          </a:prstGeom>
        </p:spPr>
      </p:pic>
    </p:spTree>
    <p:extLst>
      <p:ext uri="{BB962C8B-B14F-4D97-AF65-F5344CB8AC3E}">
        <p14:creationId xmlns:p14="http://schemas.microsoft.com/office/powerpoint/2010/main" val="982536617"/>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p:nvPr/>
        </p:nvSpPr>
        <p:spPr>
          <a:xfrm>
            <a:off x="457200" y="4552950"/>
            <a:ext cx="8229600" cy="43186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1600" dirty="0" smtClean="0">
                <a:solidFill>
                  <a:schemeClr val="tx1">
                    <a:lumMod val="50000"/>
                    <a:lumOff val="50000"/>
                  </a:schemeClr>
                </a:solidFill>
                <a:latin typeface="+mj-lt"/>
                <a:ea typeface="Calibri"/>
                <a:cs typeface="Calibri"/>
                <a:sym typeface="Calibri"/>
              </a:rPr>
              <a:t>Stephanie </a:t>
            </a:r>
            <a:r>
              <a:rPr lang="en-US" sz="1600" dirty="0" err="1" smtClean="0">
                <a:solidFill>
                  <a:schemeClr val="tx1">
                    <a:lumMod val="50000"/>
                    <a:lumOff val="50000"/>
                  </a:schemeClr>
                </a:solidFill>
                <a:latin typeface="+mj-lt"/>
                <a:ea typeface="Calibri"/>
                <a:cs typeface="Calibri"/>
                <a:sym typeface="Calibri"/>
              </a:rPr>
              <a:t>Wykstra</a:t>
            </a:r>
            <a:r>
              <a:rPr lang="en-US" sz="1600" dirty="0" smtClean="0">
                <a:solidFill>
                  <a:schemeClr val="tx1">
                    <a:lumMod val="50000"/>
                    <a:lumOff val="50000"/>
                  </a:schemeClr>
                </a:solidFill>
                <a:latin typeface="+mj-lt"/>
                <a:ea typeface="Calibri"/>
                <a:cs typeface="Calibri"/>
                <a:sym typeface="Calibri"/>
              </a:rPr>
              <a:t>, personal communication</a:t>
            </a:r>
            <a:endParaRPr lang="en-US" sz="1600" dirty="0">
              <a:solidFill>
                <a:schemeClr val="tx1">
                  <a:lumMod val="50000"/>
                  <a:lumOff val="50000"/>
                </a:schemeClr>
              </a:solidFill>
              <a:latin typeface="+mj-lt"/>
              <a:ea typeface="Calibri"/>
              <a:cs typeface="Calibri"/>
              <a:sym typeface="Calibri"/>
            </a:endParaRPr>
          </a:p>
        </p:txBody>
      </p:sp>
      <p:pic>
        <p:nvPicPr>
          <p:cNvPr id="1026" name="Picture 2" descr="https://lh3.googleusercontent.com/ttoUTmBu29K8disugKju5x79NhNaPaYt9fuDJ9TJCzH3-UlIVZNDanFaEKEyYDLyiQFrFrLwZiLrrFWcZKYsFiBjgFegSlBLfaiOpuyYop8ly47lclbeMLEvxA2fj_-7K_p1nTz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0"/>
            <a:ext cx="59436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892039"/>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4" name="Shape 54"/>
          <p:cNvSpPr txBox="1">
            <a:spLocks noGrp="1"/>
          </p:cNvSpPr>
          <p:nvPr>
            <p:ph type="title"/>
          </p:nvPr>
        </p:nvSpPr>
        <p:spPr>
          <a:xfrm>
            <a:off x="228600" y="0"/>
            <a:ext cx="8686800" cy="590550"/>
          </a:xfrm>
        </p:spPr>
        <p:txBody>
          <a:bodyPr/>
          <a:lstStyle/>
          <a:p>
            <a:pPr lvl="0"/>
            <a:r>
              <a:rPr lang="en-US" sz="3000" dirty="0" smtClean="0">
                <a:sym typeface="Calibri"/>
              </a:rPr>
              <a:t>Reverse-engineering the SSL score</a:t>
            </a:r>
            <a:endParaRPr lang="en-US" sz="3000" dirty="0">
              <a:sym typeface="Calibri"/>
            </a:endParaRPr>
          </a:p>
        </p:txBody>
      </p:sp>
      <p:pic>
        <p:nvPicPr>
          <p:cNvPr id="14338" name="Picture 2" descr="http://www.chicagomag.com/city-life/August-2017/Chicago-Police-Strategic-Subject-List/SSL_Score_Factors_%2525_Strategic_Subject_List_chartbuil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819150"/>
            <a:ext cx="6400800" cy="3296412"/>
          </a:xfrm>
          <a:prstGeom prst="rect">
            <a:avLst/>
          </a:prstGeom>
          <a:noFill/>
          <a:extLst>
            <a:ext uri="{909E8E84-426E-40DD-AFC4-6F175D3DCCD1}">
              <a14:hiddenFill xmlns:a14="http://schemas.microsoft.com/office/drawing/2010/main">
                <a:solidFill>
                  <a:srgbClr val="FFFFFF"/>
                </a:solidFill>
              </a14:hiddenFill>
            </a:ext>
          </a:extLst>
        </p:spPr>
      </p:pic>
      <p:sp>
        <p:nvSpPr>
          <p:cNvPr id="5" name="Shape 116"/>
          <p:cNvSpPr txBox="1"/>
          <p:nvPr/>
        </p:nvSpPr>
        <p:spPr>
          <a:xfrm>
            <a:off x="153335" y="4248150"/>
            <a:ext cx="8837329" cy="484799"/>
          </a:xfrm>
          <a:prstGeom prst="rect">
            <a:avLst/>
          </a:prstGeom>
          <a:noFill/>
          <a:ln>
            <a:noFill/>
          </a:ln>
        </p:spPr>
        <p:txBody>
          <a:bodyPr lIns="91425" tIns="45700" rIns="91425" bIns="45700" anchor="t" anchorCtr="0">
            <a:noAutofit/>
          </a:bodyPr>
          <a:lstStyle/>
          <a:p>
            <a:pPr algn="ctr"/>
            <a:r>
              <a:rPr lang="en-US" sz="1400" i="1" dirty="0" smtClean="0">
                <a:solidFill>
                  <a:schemeClr val="tx1">
                    <a:lumMod val="50000"/>
                    <a:lumOff val="50000"/>
                  </a:schemeClr>
                </a:solidFill>
                <a:latin typeface="+mj-lt"/>
              </a:rPr>
              <a:t>The contradictions of Chicago Police’s secret list,</a:t>
            </a:r>
          </a:p>
          <a:p>
            <a:pPr algn="ctr"/>
            <a:r>
              <a:rPr lang="en-US" sz="1400" dirty="0" err="1" smtClean="0">
                <a:solidFill>
                  <a:schemeClr val="tx1">
                    <a:lumMod val="50000"/>
                    <a:lumOff val="50000"/>
                  </a:schemeClr>
                </a:solidFill>
                <a:latin typeface="+mj-lt"/>
                <a:ea typeface="Calibri"/>
                <a:cs typeface="Calibri"/>
                <a:sym typeface="Calibri"/>
              </a:rPr>
              <a:t>Kunichoff</a:t>
            </a:r>
            <a:r>
              <a:rPr lang="en-US" sz="1400" dirty="0" smtClean="0">
                <a:solidFill>
                  <a:schemeClr val="tx1">
                    <a:lumMod val="50000"/>
                    <a:lumOff val="50000"/>
                  </a:schemeClr>
                </a:solidFill>
                <a:latin typeface="+mj-lt"/>
                <a:ea typeface="Calibri"/>
                <a:cs typeface="Calibri"/>
                <a:sym typeface="Calibri"/>
              </a:rPr>
              <a:t> and </a:t>
            </a:r>
            <a:r>
              <a:rPr lang="en-US" sz="1400" dirty="0" err="1" smtClean="0">
                <a:solidFill>
                  <a:schemeClr val="tx1">
                    <a:lumMod val="50000"/>
                    <a:lumOff val="50000"/>
                  </a:schemeClr>
                </a:solidFill>
                <a:latin typeface="+mj-lt"/>
                <a:ea typeface="Calibri"/>
                <a:cs typeface="Calibri"/>
                <a:sym typeface="Calibri"/>
              </a:rPr>
              <a:t>Sier</a:t>
            </a:r>
            <a:r>
              <a:rPr lang="en-US" sz="1400" dirty="0" smtClean="0">
                <a:solidFill>
                  <a:schemeClr val="tx1">
                    <a:lumMod val="50000"/>
                    <a:lumOff val="50000"/>
                  </a:schemeClr>
                </a:solidFill>
                <a:latin typeface="+mj-lt"/>
                <a:ea typeface="Calibri"/>
                <a:cs typeface="Calibri"/>
                <a:sym typeface="Calibri"/>
              </a:rPr>
              <a:t>, Chicago Magazine 2017</a:t>
            </a:r>
            <a:endParaRPr lang="en-US" sz="1400" b="0" i="0" u="none" strike="noStrike" cap="none" baseline="0" dirty="0">
              <a:solidFill>
                <a:schemeClr val="tx1">
                  <a:lumMod val="50000"/>
                  <a:lumOff val="50000"/>
                </a:schemeClr>
              </a:solidFill>
              <a:latin typeface="+mj-lt"/>
              <a:ea typeface="Calibri"/>
              <a:cs typeface="Calibri"/>
              <a:sym typeface="Calibri"/>
            </a:endParaRPr>
          </a:p>
        </p:txBody>
      </p:sp>
    </p:spTree>
    <p:extLst>
      <p:ext uri="{BB962C8B-B14F-4D97-AF65-F5344CB8AC3E}">
        <p14:creationId xmlns:p14="http://schemas.microsoft.com/office/powerpoint/2010/main" val="1117125406"/>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5" name="Shape 116"/>
          <p:cNvSpPr txBox="1"/>
          <p:nvPr/>
        </p:nvSpPr>
        <p:spPr>
          <a:xfrm>
            <a:off x="136052" y="4658701"/>
            <a:ext cx="8837329" cy="484799"/>
          </a:xfrm>
          <a:prstGeom prst="rect">
            <a:avLst/>
          </a:prstGeom>
          <a:noFill/>
          <a:ln>
            <a:noFill/>
          </a:ln>
        </p:spPr>
        <p:txBody>
          <a:bodyPr lIns="91425" tIns="45700" rIns="91425" bIns="45700" anchor="t" anchorCtr="0">
            <a:noAutofit/>
          </a:bodyPr>
          <a:lstStyle/>
          <a:p>
            <a:pPr algn="ctr"/>
            <a:r>
              <a:rPr lang="en-US" sz="1400" dirty="0" smtClean="0">
                <a:solidFill>
                  <a:schemeClr val="tx1">
                    <a:lumMod val="50000"/>
                    <a:lumOff val="50000"/>
                  </a:schemeClr>
                </a:solidFill>
                <a:latin typeface="+mj-lt"/>
              </a:rPr>
              <a:t>Theo Douglas, Government Technology, 2018</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354" y="0"/>
            <a:ext cx="6426724" cy="1185679"/>
          </a:xfrm>
          <a:prstGeom prst="rect">
            <a:avLst/>
          </a:prstGeom>
        </p:spPr>
      </p:pic>
      <p:sp>
        <p:nvSpPr>
          <p:cNvPr id="8" name="TextBox 7"/>
          <p:cNvSpPr txBox="1"/>
          <p:nvPr/>
        </p:nvSpPr>
        <p:spPr>
          <a:xfrm>
            <a:off x="399219" y="1325870"/>
            <a:ext cx="8744781" cy="3453253"/>
          </a:xfrm>
          <a:prstGeom prst="rect">
            <a:avLst/>
          </a:prstGeom>
          <a:noFill/>
        </p:spPr>
        <p:txBody>
          <a:bodyPr wrap="square" rtlCol="0">
            <a:spAutoFit/>
          </a:bodyPr>
          <a:lstStyle/>
          <a:p>
            <a:pPr>
              <a:lnSpc>
                <a:spcPct val="120000"/>
              </a:lnSpc>
            </a:pPr>
            <a:r>
              <a:rPr lang="en-US" sz="1400" dirty="0">
                <a:latin typeface="+mj-lt"/>
              </a:rPr>
              <a:t>The Chicago Police Department (CPD) is deploying predictive and analytic tools after seeing initial results and delivering on a commitment from Mayor Rahm Emanuel, a bureau chief said recently</a:t>
            </a:r>
            <a:r>
              <a:rPr lang="en-US" sz="1400" dirty="0" smtClean="0">
                <a:latin typeface="+mj-lt"/>
              </a:rPr>
              <a:t>.</a:t>
            </a:r>
          </a:p>
          <a:p>
            <a:pPr>
              <a:lnSpc>
                <a:spcPct val="120000"/>
              </a:lnSpc>
            </a:pPr>
            <a:endParaRPr lang="en-US" sz="1400" dirty="0">
              <a:latin typeface="+mj-lt"/>
            </a:endParaRPr>
          </a:p>
          <a:p>
            <a:pPr>
              <a:lnSpc>
                <a:spcPct val="120000"/>
              </a:lnSpc>
            </a:pPr>
            <a:r>
              <a:rPr lang="en-US" sz="1400" dirty="0">
                <a:latin typeface="+mj-lt"/>
              </a:rPr>
              <a:t>Last year, CPD created six Strategic Decision Support Centers (SDSCs) at police stations, essentially local nerve centers for its high-tech approach to fighting crime in areas where incidents are most prevalent</a:t>
            </a:r>
            <a:r>
              <a:rPr lang="en-US" sz="1400" dirty="0" smtClean="0">
                <a:latin typeface="+mj-lt"/>
              </a:rPr>
              <a:t>.</a:t>
            </a:r>
          </a:p>
          <a:p>
            <a:pPr>
              <a:lnSpc>
                <a:spcPct val="120000"/>
              </a:lnSpc>
            </a:pPr>
            <a:r>
              <a:rPr lang="is-IS" sz="1400" dirty="0" smtClean="0">
                <a:latin typeface="+mj-lt"/>
              </a:rPr>
              <a:t>…</a:t>
            </a:r>
          </a:p>
          <a:p>
            <a:r>
              <a:rPr lang="en-US" sz="1400" dirty="0">
                <a:latin typeface="+mj-lt"/>
              </a:rPr>
              <a:t>Connecting features like predictive mapping and policing, gunshot detection, surveillance cameras and citizen tips lets police identify “areas of risk, and ties all these things together into a very consumable, very easy to use, very understandable platform,” said Lewin</a:t>
            </a:r>
            <a:r>
              <a:rPr lang="en-US" sz="1400" dirty="0" smtClean="0">
                <a:latin typeface="+mj-lt"/>
              </a:rPr>
              <a:t>.</a:t>
            </a:r>
          </a:p>
          <a:p>
            <a:endParaRPr lang="en-US" sz="1400" dirty="0">
              <a:latin typeface="+mj-lt"/>
            </a:endParaRPr>
          </a:p>
          <a:p>
            <a:r>
              <a:rPr lang="en-US" sz="1400" dirty="0">
                <a:latin typeface="+mj-lt"/>
              </a:rPr>
              <a:t>“The predictive policing component … the intelligence analyst and that daily intelligence cycle, is really important along with the room itself, which I didn’t talk about,” Lewin said in an interview.</a:t>
            </a:r>
          </a:p>
          <a:p>
            <a:pPr>
              <a:lnSpc>
                <a:spcPct val="120000"/>
              </a:lnSpc>
            </a:pPr>
            <a:endParaRPr lang="en-US" sz="1400" dirty="0" smtClean="0">
              <a:latin typeface="+mj-lt"/>
            </a:endParaRPr>
          </a:p>
        </p:txBody>
      </p:sp>
    </p:spTree>
    <p:extLst>
      <p:ext uri="{BB962C8B-B14F-4D97-AF65-F5344CB8AC3E}">
        <p14:creationId xmlns:p14="http://schemas.microsoft.com/office/powerpoint/2010/main" val="1471944484"/>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704237"/>
            <a:ext cx="7772400" cy="1878806"/>
          </a:xfrm>
        </p:spPr>
        <p:txBody>
          <a:bodyPr/>
          <a:lstStyle/>
          <a:p>
            <a:r>
              <a:rPr lang="en-US" sz="3600" dirty="0" smtClean="0"/>
              <a:t>Why algorithmic decisions?</a:t>
            </a:r>
            <a:endParaRPr lang="en-US" sz="3600" dirty="0"/>
          </a:p>
        </p:txBody>
      </p:sp>
    </p:spTree>
    <p:extLst>
      <p:ext uri="{BB962C8B-B14F-4D97-AF65-F5344CB8AC3E}">
        <p14:creationId xmlns:p14="http://schemas.microsoft.com/office/powerpoint/2010/main" val="934412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152400" y="4658701"/>
            <a:ext cx="8837329" cy="484799"/>
          </a:xfrm>
          <a:prstGeom prst="rect">
            <a:avLst/>
          </a:prstGeom>
          <a:noFill/>
          <a:ln>
            <a:noFill/>
          </a:ln>
        </p:spPr>
        <p:txBody>
          <a:bodyPr lIns="91425" tIns="45700" rIns="91425" bIns="45700" anchor="t" anchorCtr="0">
            <a:noAutofit/>
          </a:bodyPr>
          <a:lstStyle/>
          <a:p>
            <a:pPr algn="ctr">
              <a:buSzPct val="25000"/>
            </a:pPr>
            <a:r>
              <a:rPr lang="en-US" sz="1400" b="0" i="0" u="none" strike="noStrike" cap="none" baseline="0" dirty="0" smtClean="0">
                <a:solidFill>
                  <a:schemeClr val="tx1">
                    <a:lumMod val="50000"/>
                    <a:lumOff val="50000"/>
                  </a:schemeClr>
                </a:solidFill>
                <a:latin typeface="+mj-lt"/>
                <a:ea typeface="Calibri"/>
                <a:cs typeface="Calibri"/>
                <a:sym typeface="Calibri"/>
              </a:rPr>
              <a:t>From</a:t>
            </a:r>
            <a:r>
              <a:rPr lang="en-US" sz="1400" b="0" i="0" u="none" strike="noStrike" cap="none" dirty="0" smtClean="0">
                <a:solidFill>
                  <a:schemeClr val="tx1">
                    <a:lumMod val="50000"/>
                    <a:lumOff val="50000"/>
                  </a:schemeClr>
                </a:solidFill>
                <a:latin typeface="+mj-lt"/>
                <a:ea typeface="Calibri"/>
                <a:cs typeface="Calibri"/>
                <a:sym typeface="Calibri"/>
              </a:rPr>
              <a:t> </a:t>
            </a:r>
            <a:r>
              <a:rPr lang="en-US" sz="1400" dirty="0">
                <a:solidFill>
                  <a:schemeClr val="tx1">
                    <a:lumMod val="50000"/>
                    <a:lumOff val="50000"/>
                  </a:schemeClr>
                </a:solidFill>
                <a:latin typeface="+mj-lt"/>
              </a:rPr>
              <a:t>The Meta-Analysis of Clinical Judgment Project: Fifty-Six Years of Accumulated Research on Clinical Versus Statistical </a:t>
            </a:r>
            <a:r>
              <a:rPr lang="en-US" sz="1400" dirty="0" smtClean="0">
                <a:solidFill>
                  <a:schemeClr val="tx1">
                    <a:lumMod val="50000"/>
                    <a:lumOff val="50000"/>
                  </a:schemeClr>
                </a:solidFill>
                <a:latin typeface="+mj-lt"/>
              </a:rPr>
              <a:t>Prediction, </a:t>
            </a:r>
            <a:r>
              <a:rPr lang="en-US" sz="1400" dirty="0" err="1" smtClean="0">
                <a:solidFill>
                  <a:schemeClr val="tx1">
                    <a:lumMod val="50000"/>
                    <a:lumOff val="50000"/>
                  </a:schemeClr>
                </a:solidFill>
                <a:latin typeface="+mj-lt"/>
              </a:rPr>
              <a:t>Ægisdóttir</a:t>
            </a:r>
            <a:r>
              <a:rPr lang="en-US" sz="1400" dirty="0" smtClean="0">
                <a:solidFill>
                  <a:schemeClr val="tx1">
                    <a:lumMod val="50000"/>
                    <a:lumOff val="50000"/>
                  </a:schemeClr>
                </a:solidFill>
                <a:latin typeface="+mj-lt"/>
              </a:rPr>
              <a:t> et al.</a:t>
            </a:r>
            <a:endParaRPr lang="en-US" sz="1400" dirty="0">
              <a:solidFill>
                <a:schemeClr val="tx1">
                  <a:lumMod val="50000"/>
                  <a:lumOff val="50000"/>
                </a:schemeClr>
              </a:solidFill>
              <a:latin typeface="+mj-lt"/>
            </a:endParaRPr>
          </a:p>
          <a:p>
            <a:pPr algn="ctr">
              <a:buSzPct val="25000"/>
            </a:pPr>
            <a:endParaRPr lang="en-US" sz="1400" dirty="0">
              <a:solidFill>
                <a:schemeClr val="tx1">
                  <a:lumMod val="50000"/>
                  <a:lumOff val="50000"/>
                </a:schemeClr>
              </a:solidFill>
              <a:latin typeface="+mj-lt"/>
            </a:endParaRPr>
          </a:p>
          <a:p>
            <a:pPr marL="0" marR="0" lvl="0" indent="0" algn="ctr" rtl="0">
              <a:spcBef>
                <a:spcPts val="0"/>
              </a:spcBef>
              <a:buSzPct val="25000"/>
              <a:buNone/>
            </a:pPr>
            <a:endParaRPr lang="en-US" sz="1400" b="0" i="0" u="none" strike="noStrike" cap="none" baseline="0" dirty="0">
              <a:solidFill>
                <a:schemeClr val="tx1">
                  <a:lumMod val="50000"/>
                  <a:lumOff val="50000"/>
                </a:schemeClr>
              </a:solidFill>
              <a:latin typeface="+mj-lt"/>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11" y="57150"/>
            <a:ext cx="7918305" cy="4611023"/>
          </a:xfrm>
          <a:prstGeom prst="rect">
            <a:avLst/>
          </a:prstGeom>
        </p:spPr>
      </p:pic>
    </p:spTree>
    <p:extLst>
      <p:ext uri="{BB962C8B-B14F-4D97-AF65-F5344CB8AC3E}">
        <p14:creationId xmlns:p14="http://schemas.microsoft.com/office/powerpoint/2010/main" val="112501714"/>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152399" y="4776201"/>
            <a:ext cx="8837329" cy="484799"/>
          </a:xfrm>
          <a:prstGeom prst="rect">
            <a:avLst/>
          </a:prstGeom>
          <a:noFill/>
          <a:ln>
            <a:noFill/>
          </a:ln>
        </p:spPr>
        <p:txBody>
          <a:bodyPr lIns="91425" tIns="45700" rIns="91425" bIns="45700" anchor="t" anchorCtr="0">
            <a:noAutofit/>
          </a:bodyPr>
          <a:lstStyle/>
          <a:p>
            <a:pPr algn="ctr">
              <a:buSzPct val="25000"/>
            </a:pPr>
            <a:r>
              <a:rPr lang="en-US" sz="1400" b="0" i="0" u="none" strike="noStrike" cap="none" baseline="0" dirty="0" smtClean="0">
                <a:solidFill>
                  <a:schemeClr val="tx1">
                    <a:lumMod val="50000"/>
                    <a:lumOff val="50000"/>
                  </a:schemeClr>
                </a:solidFill>
                <a:latin typeface="+mj-lt"/>
                <a:ea typeface="Calibri"/>
                <a:cs typeface="Calibri"/>
                <a:sym typeface="Calibri"/>
              </a:rPr>
              <a:t>Human Decisions</a:t>
            </a:r>
            <a:r>
              <a:rPr lang="en-US" sz="1400" b="0" i="0" u="none" strike="noStrike" cap="none" dirty="0" smtClean="0">
                <a:solidFill>
                  <a:schemeClr val="tx1">
                    <a:lumMod val="50000"/>
                    <a:lumOff val="50000"/>
                  </a:schemeClr>
                </a:solidFill>
                <a:latin typeface="+mj-lt"/>
                <a:ea typeface="Calibri"/>
                <a:cs typeface="Calibri"/>
                <a:sym typeface="Calibri"/>
              </a:rPr>
              <a:t> and Machine Predictions, Kleinberg et. </a:t>
            </a:r>
            <a:r>
              <a:rPr lang="en-US" sz="1400" dirty="0" smtClean="0">
                <a:solidFill>
                  <a:schemeClr val="tx1">
                    <a:lumMod val="50000"/>
                    <a:lumOff val="50000"/>
                  </a:schemeClr>
                </a:solidFill>
                <a:latin typeface="+mj-lt"/>
                <a:ea typeface="Calibri"/>
                <a:cs typeface="Calibri"/>
                <a:sym typeface="Calibri"/>
              </a:rPr>
              <a:t>al. 2017</a:t>
            </a:r>
            <a:endParaRPr lang="en-US" sz="1400" dirty="0" smtClean="0">
              <a:solidFill>
                <a:schemeClr val="tx1">
                  <a:lumMod val="50000"/>
                  <a:lumOff val="50000"/>
                </a:schemeClr>
              </a:solidFill>
              <a:latin typeface="+mj-lt"/>
            </a:endParaRPr>
          </a:p>
          <a:p>
            <a:pPr marL="0" marR="0" lvl="0" indent="0" algn="ctr" rtl="0">
              <a:spcBef>
                <a:spcPts val="0"/>
              </a:spcBef>
              <a:buSzPct val="25000"/>
              <a:buNone/>
            </a:pPr>
            <a:endParaRPr lang="en-US" sz="1400" b="0" i="0" u="none" strike="noStrike" cap="none" baseline="0" dirty="0">
              <a:solidFill>
                <a:schemeClr val="tx1">
                  <a:lumMod val="50000"/>
                  <a:lumOff val="50000"/>
                </a:schemeClr>
              </a:solidFill>
              <a:latin typeface="+mj-lt"/>
              <a:ea typeface="Calibri"/>
              <a:cs typeface="Calibri"/>
              <a:sym typeface="Calibri"/>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79" y="0"/>
            <a:ext cx="7632770" cy="4741174"/>
          </a:xfrm>
          <a:prstGeom prst="rect">
            <a:avLst/>
          </a:prstGeom>
        </p:spPr>
      </p:pic>
    </p:spTree>
    <p:extLst>
      <p:ext uri="{BB962C8B-B14F-4D97-AF65-F5344CB8AC3E}">
        <p14:creationId xmlns:p14="http://schemas.microsoft.com/office/powerpoint/2010/main" val="1831751950"/>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704237"/>
            <a:ext cx="7772400" cy="1878806"/>
          </a:xfrm>
        </p:spPr>
        <p:txBody>
          <a:bodyPr/>
          <a:lstStyle/>
          <a:p>
            <a:r>
              <a:rPr lang="en-US" sz="3600" dirty="0" smtClean="0"/>
              <a:t>Machine learning in lending</a:t>
            </a:r>
            <a:br>
              <a:rPr lang="en-US" sz="3600" dirty="0" smtClean="0"/>
            </a:br>
            <a:endParaRPr lang="en-US" sz="3600" dirty="0"/>
          </a:p>
        </p:txBody>
      </p:sp>
    </p:spTree>
    <p:extLst>
      <p:ext uri="{BB962C8B-B14F-4D97-AF65-F5344CB8AC3E}">
        <p14:creationId xmlns:p14="http://schemas.microsoft.com/office/powerpoint/2010/main" val="401921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153334" y="4585761"/>
            <a:ext cx="8837329" cy="484799"/>
          </a:xfrm>
          <a:prstGeom prst="rect">
            <a:avLst/>
          </a:prstGeom>
          <a:noFill/>
          <a:ln>
            <a:noFill/>
          </a:ln>
        </p:spPr>
        <p:txBody>
          <a:bodyPr lIns="91425" tIns="45700" rIns="91425" bIns="45700" anchor="t" anchorCtr="0">
            <a:noAutofit/>
          </a:bodyPr>
          <a:lstStyle/>
          <a:p>
            <a:pPr algn="ctr"/>
            <a:r>
              <a:rPr lang="en-US" sz="1400" i="1" dirty="0" smtClean="0">
                <a:latin typeface="+mj-lt"/>
              </a:rPr>
              <a:t>Banking </a:t>
            </a:r>
            <a:r>
              <a:rPr lang="en-US" sz="1400" i="1" dirty="0">
                <a:latin typeface="+mj-lt"/>
              </a:rPr>
              <a:t>s</a:t>
            </a:r>
            <a:r>
              <a:rPr lang="en-US" sz="1400" i="1" dirty="0" smtClean="0">
                <a:latin typeface="+mj-lt"/>
              </a:rPr>
              <a:t>tartups adopt new tools for lending,</a:t>
            </a:r>
          </a:p>
          <a:p>
            <a:pPr algn="ctr"/>
            <a:r>
              <a:rPr lang="en-US" sz="1400" dirty="0" smtClean="0">
                <a:effectLst/>
                <a:latin typeface="+mj-lt"/>
              </a:rPr>
              <a:t>Steve </a:t>
            </a:r>
            <a:r>
              <a:rPr lang="en-US" sz="1400" dirty="0" err="1" smtClean="0">
                <a:effectLst/>
                <a:latin typeface="+mj-lt"/>
              </a:rPr>
              <a:t>Lohr</a:t>
            </a:r>
            <a:r>
              <a:rPr lang="en-US" sz="1400" dirty="0" smtClean="0">
                <a:effectLst/>
                <a:latin typeface="+mj-lt"/>
              </a:rPr>
              <a:t>, New York Times</a:t>
            </a:r>
            <a:endParaRPr lang="en-US" sz="1400" dirty="0">
              <a:effectLst/>
              <a:latin typeface="+mj-lt"/>
            </a:endParaRPr>
          </a:p>
        </p:txBody>
      </p:sp>
      <p:sp>
        <p:nvSpPr>
          <p:cNvPr id="2" name="TextBox 1"/>
          <p:cNvSpPr txBox="1"/>
          <p:nvPr/>
        </p:nvSpPr>
        <p:spPr>
          <a:xfrm>
            <a:off x="495767" y="25195"/>
            <a:ext cx="8152464" cy="4494692"/>
          </a:xfrm>
          <a:prstGeom prst="rect">
            <a:avLst/>
          </a:prstGeom>
          <a:noFill/>
        </p:spPr>
        <p:txBody>
          <a:bodyPr wrap="square" rtlCol="0">
            <a:spAutoFit/>
          </a:bodyPr>
          <a:lstStyle/>
          <a:p>
            <a:pPr>
              <a:lnSpc>
                <a:spcPct val="120000"/>
              </a:lnSpc>
            </a:pPr>
            <a:r>
              <a:rPr lang="en-US" sz="1600" dirty="0">
                <a:latin typeface="+mj-lt"/>
              </a:rPr>
              <a:t>None of the new start-ups are consumer banks in the full-service sense of taking deposits. Instead, they are focused on transforming the economics of underwriting and the experience of consumer borrowing — and hope to make more loans available at lower cost for millions of Americans</a:t>
            </a:r>
            <a:r>
              <a:rPr lang="en-US" sz="1600" dirty="0" smtClean="0">
                <a:latin typeface="+mj-lt"/>
              </a:rPr>
              <a:t>.</a:t>
            </a:r>
          </a:p>
          <a:p>
            <a:pPr>
              <a:lnSpc>
                <a:spcPct val="120000"/>
              </a:lnSpc>
            </a:pPr>
            <a:r>
              <a:rPr lang="is-IS" sz="1600" dirty="0" smtClean="0">
                <a:latin typeface="+mj-lt"/>
              </a:rPr>
              <a:t>…</a:t>
            </a:r>
            <a:endParaRPr lang="en-US" sz="1600" dirty="0" smtClean="0">
              <a:latin typeface="+mj-lt"/>
            </a:endParaRPr>
          </a:p>
          <a:p>
            <a:pPr>
              <a:lnSpc>
                <a:spcPct val="120000"/>
              </a:lnSpc>
            </a:pPr>
            <a:r>
              <a:rPr lang="en-US" sz="1600" dirty="0">
                <a:latin typeface="+mj-lt"/>
              </a:rPr>
              <a:t>They all envision consumer finance fueled by abundant information and clever software — the tools of data science, or big data — as opposed to the traditional math of creditworthiness, which relies mainly on a person’s credit </a:t>
            </a:r>
            <a:r>
              <a:rPr lang="en-US" sz="1600" dirty="0" smtClean="0">
                <a:latin typeface="+mj-lt"/>
              </a:rPr>
              <a:t>history.</a:t>
            </a:r>
          </a:p>
          <a:p>
            <a:pPr>
              <a:lnSpc>
                <a:spcPct val="120000"/>
              </a:lnSpc>
            </a:pPr>
            <a:r>
              <a:rPr lang="is-IS" sz="1600" dirty="0" smtClean="0">
                <a:latin typeface="+mj-lt"/>
              </a:rPr>
              <a:t>…</a:t>
            </a:r>
            <a:endParaRPr lang="en-US" sz="1600" dirty="0">
              <a:latin typeface="+mj-lt"/>
            </a:endParaRPr>
          </a:p>
          <a:p>
            <a:pPr>
              <a:lnSpc>
                <a:spcPct val="120000"/>
              </a:lnSpc>
            </a:pPr>
            <a:r>
              <a:rPr lang="en-US" sz="1600" dirty="0" smtClean="0">
                <a:latin typeface="+mj-lt"/>
              </a:rPr>
              <a:t>The </a:t>
            </a:r>
            <a:r>
              <a:rPr lang="en-US" sz="1600" dirty="0">
                <a:latin typeface="+mj-lt"/>
              </a:rPr>
              <a:t>data-driven lending start-ups see opportunity. As many as 70 million Americans either have no credit score or a slender paper trail of credit history that depresses their score, according to estimates from the National Consumer Reporting Association, a trade organization. Two groups that typically have thin credit files are immigrants and recent college graduates.</a:t>
            </a:r>
            <a:endParaRPr lang="en-US" sz="1600" dirty="0">
              <a:latin typeface="+mj-lt"/>
            </a:endParaRPr>
          </a:p>
        </p:txBody>
      </p:sp>
    </p:spTree>
    <p:extLst>
      <p:ext uri="{BB962C8B-B14F-4D97-AF65-F5344CB8AC3E}">
        <p14:creationId xmlns:p14="http://schemas.microsoft.com/office/powerpoint/2010/main" val="1908365407"/>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153335" y="4476750"/>
            <a:ext cx="8837329" cy="484799"/>
          </a:xfrm>
          <a:prstGeom prst="rect">
            <a:avLst/>
          </a:prstGeom>
          <a:noFill/>
          <a:ln>
            <a:noFill/>
          </a:ln>
        </p:spPr>
        <p:txBody>
          <a:bodyPr lIns="91425" tIns="45700" rIns="91425" bIns="45700" anchor="t" anchorCtr="0">
            <a:noAutofit/>
          </a:bodyPr>
          <a:lstStyle/>
          <a:p>
            <a:pPr algn="ctr"/>
            <a:r>
              <a:rPr lang="en-US" sz="1400" i="1" dirty="0">
                <a:latin typeface="+mj-lt"/>
              </a:rPr>
              <a:t>Predictably Unequal? The Effects of Machine Learning on Credit </a:t>
            </a:r>
            <a:r>
              <a:rPr lang="en-US" sz="1400" i="1" dirty="0" smtClean="0">
                <a:latin typeface="+mj-lt"/>
              </a:rPr>
              <a:t>Markets,</a:t>
            </a:r>
          </a:p>
          <a:p>
            <a:pPr algn="ctr"/>
            <a:r>
              <a:rPr lang="en-US" sz="1400" i="1" dirty="0" err="1" smtClean="0">
                <a:effectLst/>
                <a:latin typeface="+mj-lt"/>
              </a:rPr>
              <a:t>Fuster</a:t>
            </a:r>
            <a:r>
              <a:rPr lang="en-US" sz="1400" i="1" dirty="0" smtClean="0">
                <a:effectLst/>
                <a:latin typeface="+mj-lt"/>
              </a:rPr>
              <a:t> et al</a:t>
            </a:r>
            <a:endParaRPr lang="en-US" sz="1400" i="1" dirty="0">
              <a:effectLst/>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41" y="514350"/>
            <a:ext cx="8366316" cy="3532007"/>
          </a:xfrm>
          <a:prstGeom prst="rect">
            <a:avLst/>
          </a:prstGeom>
        </p:spPr>
      </p:pic>
    </p:spTree>
    <p:extLst>
      <p:ext uri="{BB962C8B-B14F-4D97-AF65-F5344CB8AC3E}">
        <p14:creationId xmlns:p14="http://schemas.microsoft.com/office/powerpoint/2010/main" val="1838260659"/>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153335" y="4476750"/>
            <a:ext cx="8837329" cy="484799"/>
          </a:xfrm>
          <a:prstGeom prst="rect">
            <a:avLst/>
          </a:prstGeom>
          <a:noFill/>
          <a:ln>
            <a:noFill/>
          </a:ln>
        </p:spPr>
        <p:txBody>
          <a:bodyPr lIns="91425" tIns="45700" rIns="91425" bIns="45700" anchor="t" anchorCtr="0">
            <a:noAutofit/>
          </a:bodyPr>
          <a:lstStyle/>
          <a:p>
            <a:pPr algn="ctr"/>
            <a:r>
              <a:rPr lang="en-US" sz="1400" i="1" dirty="0">
                <a:latin typeface="+mj-lt"/>
              </a:rPr>
              <a:t>Predictably Unequal? The Effects of Machine Learning on Credit </a:t>
            </a:r>
            <a:r>
              <a:rPr lang="en-US" sz="1400" i="1" dirty="0" smtClean="0">
                <a:latin typeface="+mj-lt"/>
              </a:rPr>
              <a:t>Markets,</a:t>
            </a:r>
          </a:p>
          <a:p>
            <a:pPr algn="ctr"/>
            <a:r>
              <a:rPr lang="en-US" sz="1400" i="1" dirty="0" err="1" smtClean="0">
                <a:effectLst/>
                <a:latin typeface="+mj-lt"/>
              </a:rPr>
              <a:t>Fuster</a:t>
            </a:r>
            <a:r>
              <a:rPr lang="en-US" sz="1400" i="1" dirty="0" smtClean="0">
                <a:effectLst/>
                <a:latin typeface="+mj-lt"/>
              </a:rPr>
              <a:t> et al</a:t>
            </a:r>
            <a:endParaRPr lang="en-US" sz="1400" i="1" dirty="0">
              <a:effectLst/>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915" y="2443441"/>
            <a:ext cx="6850184" cy="19642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914" y="133350"/>
            <a:ext cx="6850185" cy="2198926"/>
          </a:xfrm>
          <a:prstGeom prst="rect">
            <a:avLst/>
          </a:prstGeom>
        </p:spPr>
      </p:pic>
    </p:spTree>
    <p:extLst>
      <p:ext uri="{BB962C8B-B14F-4D97-AF65-F5344CB8AC3E}">
        <p14:creationId xmlns:p14="http://schemas.microsoft.com/office/powerpoint/2010/main" val="476936185"/>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704237"/>
            <a:ext cx="7772400" cy="1878806"/>
          </a:xfrm>
        </p:spPr>
        <p:txBody>
          <a:bodyPr/>
          <a:lstStyle/>
          <a:p>
            <a:r>
              <a:rPr lang="en-US" sz="3600" dirty="0" smtClean="0"/>
              <a:t>Transparency of News Algorithms</a:t>
            </a:r>
            <a:endParaRPr lang="en-US" sz="3600" dirty="0"/>
          </a:p>
        </p:txBody>
      </p:sp>
    </p:spTree>
    <p:extLst>
      <p:ext uri="{BB962C8B-B14F-4D97-AF65-F5344CB8AC3E}">
        <p14:creationId xmlns:p14="http://schemas.microsoft.com/office/powerpoint/2010/main" val="1122844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4" name="Picture 2" descr="https://lh3.googleusercontent.com/ttoUTmBu29K8disugKju5x79NhNaPaYt9fuDJ9TJCzH3-UlIVZNDanFaEKEyYDLyiQFrFrLwZiLrrFWcZKYsFiBjgFegSlBLfaiOpuyYop8ly47lclbeMLEvxA2fj_-7K_p1nTz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74" y="971550"/>
            <a:ext cx="3783452"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135"/>
          <p:cNvSpPr txBox="1"/>
          <p:nvPr/>
        </p:nvSpPr>
        <p:spPr>
          <a:xfrm>
            <a:off x="4038600" y="209550"/>
            <a:ext cx="4953000" cy="4718114"/>
          </a:xfrm>
          <a:prstGeom prst="rect">
            <a:avLst/>
          </a:prstGeom>
          <a:noFill/>
          <a:ln>
            <a:noFill/>
          </a:ln>
        </p:spPr>
        <p:txBody>
          <a:bodyPr lIns="91425" tIns="45700" rIns="91425" bIns="45700" anchor="ctr" anchorCtr="0">
            <a:noAutofit/>
          </a:bodyPr>
          <a:lstStyle/>
          <a:p>
            <a:pPr algn="ctr"/>
            <a:r>
              <a:rPr lang="en-US" sz="1400" dirty="0" smtClean="0">
                <a:latin typeface="+mj-lt"/>
              </a:rPr>
              <a:t>ProPublica argument</a:t>
            </a:r>
          </a:p>
          <a:p>
            <a:endParaRPr lang="en-US" sz="1400" dirty="0" smtClean="0">
              <a:latin typeface="+mj-lt"/>
            </a:endParaRPr>
          </a:p>
          <a:p>
            <a:r>
              <a:rPr lang="en-US" sz="1400" b="1" dirty="0" smtClean="0">
                <a:latin typeface="+mj-lt"/>
              </a:rPr>
              <a:t>False positive rate</a:t>
            </a:r>
          </a:p>
          <a:p>
            <a:r>
              <a:rPr lang="en-US" sz="1400" dirty="0" smtClean="0">
                <a:latin typeface="+mj-lt"/>
              </a:rPr>
              <a:t>P(high risk |black, no arrest) = C/(C+A) = 0.45</a:t>
            </a:r>
          </a:p>
          <a:p>
            <a:pPr fontAlgn="base"/>
            <a:r>
              <a:rPr lang="en-US" sz="1400" dirty="0">
                <a:latin typeface="+mj-lt"/>
              </a:rPr>
              <a:t>P(high risk </a:t>
            </a:r>
            <a:r>
              <a:rPr lang="en-US" sz="1400" dirty="0" smtClean="0">
                <a:latin typeface="+mj-lt"/>
              </a:rPr>
              <a:t>|white, </a:t>
            </a:r>
            <a:r>
              <a:rPr lang="en-US" sz="1400" dirty="0">
                <a:latin typeface="+mj-lt"/>
              </a:rPr>
              <a:t>no arrest) = </a:t>
            </a:r>
            <a:r>
              <a:rPr lang="en-US" sz="1400" dirty="0" smtClean="0">
                <a:latin typeface="+mj-lt"/>
              </a:rPr>
              <a:t>G/(G+E) </a:t>
            </a:r>
            <a:r>
              <a:rPr lang="en-US" sz="1400" dirty="0">
                <a:latin typeface="+mj-lt"/>
              </a:rPr>
              <a:t>= </a:t>
            </a:r>
            <a:r>
              <a:rPr lang="en-US" sz="1400" dirty="0" smtClean="0">
                <a:latin typeface="+mj-lt"/>
              </a:rPr>
              <a:t>0.23</a:t>
            </a:r>
            <a:endParaRPr lang="en-US" sz="1400" dirty="0">
              <a:latin typeface="+mj-lt"/>
            </a:endParaRPr>
          </a:p>
          <a:p>
            <a:pPr fontAlgn="base"/>
            <a:endParaRPr lang="en-US" sz="1400" dirty="0" smtClean="0">
              <a:latin typeface="+mj-lt"/>
            </a:endParaRPr>
          </a:p>
          <a:p>
            <a:pPr fontAlgn="base"/>
            <a:r>
              <a:rPr lang="en-US" sz="1400" b="1" dirty="0" smtClean="0">
                <a:latin typeface="+mj-lt"/>
              </a:rPr>
              <a:t>False negative rate</a:t>
            </a:r>
          </a:p>
          <a:p>
            <a:pPr fontAlgn="base"/>
            <a:r>
              <a:rPr lang="en-US" sz="1400" dirty="0" smtClean="0">
                <a:latin typeface="+mj-lt"/>
              </a:rPr>
              <a:t>P(low risk | black, arrested ) = B/(B+D) = 0.28</a:t>
            </a:r>
          </a:p>
          <a:p>
            <a:pPr fontAlgn="base"/>
            <a:r>
              <a:rPr lang="en-US" sz="1400" dirty="0">
                <a:latin typeface="+mj-lt"/>
              </a:rPr>
              <a:t>P(low risk | </a:t>
            </a:r>
            <a:r>
              <a:rPr lang="en-US" sz="1400" dirty="0" smtClean="0">
                <a:latin typeface="+mj-lt"/>
              </a:rPr>
              <a:t>white, </a:t>
            </a:r>
            <a:r>
              <a:rPr lang="en-US" sz="1400" dirty="0">
                <a:latin typeface="+mj-lt"/>
              </a:rPr>
              <a:t>arrested ) = </a:t>
            </a:r>
            <a:r>
              <a:rPr lang="en-US" sz="1400" dirty="0" smtClean="0">
                <a:latin typeface="+mj-lt"/>
              </a:rPr>
              <a:t>F/(F+H) </a:t>
            </a:r>
            <a:r>
              <a:rPr lang="en-US" sz="1400" dirty="0">
                <a:latin typeface="+mj-lt"/>
              </a:rPr>
              <a:t>= </a:t>
            </a:r>
            <a:r>
              <a:rPr lang="en-US" sz="1400" dirty="0" smtClean="0">
                <a:latin typeface="+mj-lt"/>
              </a:rPr>
              <a:t>0.48</a:t>
            </a:r>
          </a:p>
          <a:p>
            <a:pPr fontAlgn="base"/>
            <a:r>
              <a:rPr lang="en-US" sz="1400" dirty="0" smtClean="0">
                <a:latin typeface="+mj-lt"/>
              </a:rPr>
              <a:t> </a:t>
            </a:r>
          </a:p>
          <a:p>
            <a:pPr fontAlgn="base"/>
            <a:endParaRPr lang="en-US" sz="1400" dirty="0" smtClean="0">
              <a:latin typeface="+mj-lt"/>
            </a:endParaRPr>
          </a:p>
          <a:p>
            <a:pPr algn="ctr" fontAlgn="base"/>
            <a:r>
              <a:rPr lang="en-US" sz="1400" dirty="0" smtClean="0">
                <a:latin typeface="+mj-lt"/>
              </a:rPr>
              <a:t>Northpointe response</a:t>
            </a:r>
          </a:p>
          <a:p>
            <a:pPr fontAlgn="base"/>
            <a:r>
              <a:rPr lang="en-US" sz="1400" dirty="0">
                <a:latin typeface="+mj-lt"/>
              </a:rPr>
              <a:t/>
            </a:r>
            <a:br>
              <a:rPr lang="en-US" sz="1400" dirty="0">
                <a:latin typeface="+mj-lt"/>
              </a:rPr>
            </a:br>
            <a:r>
              <a:rPr lang="en-US" sz="1400" b="1" dirty="0" smtClean="0">
                <a:latin typeface="+mj-lt"/>
              </a:rPr>
              <a:t>Positive predictive </a:t>
            </a:r>
            <a:r>
              <a:rPr lang="en-US" sz="1400" b="1" dirty="0">
                <a:latin typeface="+mj-lt"/>
              </a:rPr>
              <a:t>v</a:t>
            </a:r>
            <a:r>
              <a:rPr lang="en-US" sz="1400" b="1" dirty="0" smtClean="0">
                <a:latin typeface="+mj-lt"/>
              </a:rPr>
              <a:t>alue</a:t>
            </a:r>
            <a:endParaRPr lang="en-US" sz="1400" b="1" dirty="0">
              <a:latin typeface="+mj-lt"/>
            </a:endParaRPr>
          </a:p>
          <a:p>
            <a:pPr fontAlgn="base"/>
            <a:r>
              <a:rPr lang="en-US" sz="1400" dirty="0" smtClean="0">
                <a:latin typeface="+mj-lt"/>
              </a:rPr>
              <a:t>P(arrest| </a:t>
            </a:r>
            <a:r>
              <a:rPr lang="en-US" sz="1400" dirty="0">
                <a:latin typeface="+mj-lt"/>
              </a:rPr>
              <a:t>black, </a:t>
            </a:r>
            <a:r>
              <a:rPr lang="en-US" sz="1400" dirty="0" smtClean="0">
                <a:latin typeface="+mj-lt"/>
              </a:rPr>
              <a:t>high risk) </a:t>
            </a:r>
            <a:r>
              <a:rPr lang="en-US" sz="1400" dirty="0">
                <a:latin typeface="+mj-lt"/>
              </a:rPr>
              <a:t>= </a:t>
            </a:r>
            <a:r>
              <a:rPr lang="en-US" sz="1400" dirty="0" smtClean="0">
                <a:latin typeface="+mj-lt"/>
              </a:rPr>
              <a:t>D/(C+D</a:t>
            </a:r>
            <a:r>
              <a:rPr lang="en-US" sz="1400" dirty="0">
                <a:latin typeface="+mj-lt"/>
              </a:rPr>
              <a:t>) </a:t>
            </a:r>
            <a:r>
              <a:rPr lang="en-US" sz="1400" dirty="0" smtClean="0">
                <a:latin typeface="+mj-lt"/>
              </a:rPr>
              <a:t>= 0.63</a:t>
            </a:r>
            <a:endParaRPr lang="en-US" sz="1400" dirty="0">
              <a:latin typeface="+mj-lt"/>
            </a:endParaRPr>
          </a:p>
          <a:p>
            <a:pPr fontAlgn="base"/>
            <a:r>
              <a:rPr lang="en-US" sz="1400" dirty="0" smtClean="0">
                <a:latin typeface="+mj-lt"/>
              </a:rPr>
              <a:t>P(arrest| white, high risk) </a:t>
            </a:r>
            <a:r>
              <a:rPr lang="en-US" sz="1400" dirty="0">
                <a:latin typeface="+mj-lt"/>
              </a:rPr>
              <a:t>= H</a:t>
            </a:r>
            <a:r>
              <a:rPr lang="en-US" sz="1400" dirty="0" smtClean="0">
                <a:latin typeface="+mj-lt"/>
              </a:rPr>
              <a:t>/(</a:t>
            </a:r>
            <a:r>
              <a:rPr lang="en-US" sz="1400" dirty="0">
                <a:latin typeface="+mj-lt"/>
              </a:rPr>
              <a:t>G</a:t>
            </a:r>
            <a:r>
              <a:rPr lang="en-US" sz="1400" dirty="0" smtClean="0">
                <a:latin typeface="+mj-lt"/>
              </a:rPr>
              <a:t>+H</a:t>
            </a:r>
            <a:r>
              <a:rPr lang="en-US" sz="1400" dirty="0">
                <a:latin typeface="+mj-lt"/>
              </a:rPr>
              <a:t>) </a:t>
            </a:r>
            <a:r>
              <a:rPr lang="en-US" sz="1400" dirty="0" smtClean="0">
                <a:latin typeface="+mj-lt"/>
              </a:rPr>
              <a:t>= 0.59</a:t>
            </a:r>
            <a:endParaRPr lang="en-US" sz="1400" dirty="0">
              <a:latin typeface="+mj-lt"/>
            </a:endParaRPr>
          </a:p>
          <a:p>
            <a:pPr algn="ctr" fontAlgn="base"/>
            <a:r>
              <a:rPr lang="en-US" sz="1400" dirty="0">
                <a:latin typeface="+mj-lt"/>
              </a:rPr>
              <a:t/>
            </a:r>
            <a:br>
              <a:rPr lang="en-US" sz="1400" dirty="0">
                <a:latin typeface="+mj-lt"/>
              </a:rPr>
            </a:br>
            <a:endParaRPr lang="en-US" sz="1400" dirty="0">
              <a:solidFill>
                <a:schemeClr val="tx1">
                  <a:lumMod val="50000"/>
                  <a:lumOff val="50000"/>
                </a:schemeClr>
              </a:solidFill>
              <a:latin typeface="+mj-lt"/>
              <a:ea typeface="Calibri"/>
              <a:cs typeface="Calibri"/>
              <a:sym typeface="Calibri"/>
            </a:endParaRPr>
          </a:p>
        </p:txBody>
      </p:sp>
    </p:spTree>
    <p:extLst>
      <p:ext uri="{BB962C8B-B14F-4D97-AF65-F5344CB8AC3E}">
        <p14:creationId xmlns:p14="http://schemas.microsoft.com/office/powerpoint/2010/main" val="1595638351"/>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410497" y="2343150"/>
            <a:ext cx="2895600" cy="1905000"/>
          </a:xfrm>
          <a:prstGeom prst="rect">
            <a:avLst/>
          </a:prstGeom>
          <a:noFill/>
          <a:ln>
            <a:noFill/>
          </a:ln>
        </p:spPr>
        <p:txBody>
          <a:bodyPr lIns="91425" tIns="45700" rIns="91425" bIns="45700" anchor="t" anchorCtr="0">
            <a:noAutofit/>
          </a:bodyPr>
          <a:lstStyle/>
          <a:p>
            <a:pPr algn="ctr"/>
            <a:r>
              <a:rPr lang="en-US" sz="1400" i="1" dirty="0" smtClean="0">
                <a:latin typeface="+mj-lt"/>
              </a:rPr>
              <a:t>AP’s use of Automated Insights to generate earnings stories.</a:t>
            </a:r>
            <a:endParaRPr lang="en-US" sz="1400" i="1" dirty="0">
              <a:effectLst/>
              <a:latin typeface="+mj-lt"/>
            </a:endParaRPr>
          </a:p>
        </p:txBody>
      </p:sp>
      <p:pic>
        <p:nvPicPr>
          <p:cNvPr id="12290" name="Picture 2" descr="https://www.techemergence.com/wp-content/uploads/2018/01/news-organization-leverages-ai-to-generate-automated-narratives-from-big-dat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97708"/>
            <a:ext cx="5743201" cy="505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5227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05200" y="75909"/>
            <a:ext cx="5488959" cy="4400550"/>
          </a:xfrm>
          <a:prstGeom prst="rect">
            <a:avLst/>
          </a:prstGeom>
        </p:spPr>
      </p:pic>
      <p:sp>
        <p:nvSpPr>
          <p:cNvPr id="5" name="TextBox 4"/>
          <p:cNvSpPr txBox="1"/>
          <p:nvPr/>
        </p:nvSpPr>
        <p:spPr>
          <a:xfrm>
            <a:off x="4724400" y="4629150"/>
            <a:ext cx="1456611" cy="369332"/>
          </a:xfrm>
          <a:prstGeom prst="rect">
            <a:avLst/>
          </a:prstGeom>
          <a:noFill/>
        </p:spPr>
        <p:txBody>
          <a:bodyPr wrap="none" rtlCol="0">
            <a:spAutoFit/>
          </a:bodyPr>
          <a:lstStyle/>
          <a:p>
            <a:r>
              <a:rPr lang="en-US" dirty="0" smtClean="0"/>
              <a:t>content only</a:t>
            </a:r>
            <a:endParaRPr lang="en-US" dirty="0"/>
          </a:p>
        </p:txBody>
      </p:sp>
      <p:sp>
        <p:nvSpPr>
          <p:cNvPr id="6" name="Oval 5"/>
          <p:cNvSpPr/>
          <p:nvPr/>
        </p:nvSpPr>
        <p:spPr>
          <a:xfrm>
            <a:off x="4615543" y="4761776"/>
            <a:ext cx="108857" cy="117928"/>
          </a:xfrm>
          <a:prstGeom prst="ellipse">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25790" y="4756108"/>
            <a:ext cx="108857" cy="1179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534647" y="4629150"/>
            <a:ext cx="1752403" cy="369332"/>
          </a:xfrm>
          <a:prstGeom prst="rect">
            <a:avLst/>
          </a:prstGeom>
          <a:noFill/>
        </p:spPr>
        <p:txBody>
          <a:bodyPr wrap="none" rtlCol="0">
            <a:spAutoFit/>
          </a:bodyPr>
          <a:lstStyle/>
          <a:p>
            <a:r>
              <a:rPr lang="en-US" dirty="0" smtClean="0"/>
              <a:t>content </a:t>
            </a:r>
            <a:r>
              <a:rPr lang="en-US" smtClean="0"/>
              <a:t>+ </a:t>
            </a:r>
            <a:r>
              <a:rPr lang="en-US" smtClean="0"/>
              <a:t>social</a:t>
            </a:r>
            <a:endParaRPr lang="en-US" dirty="0"/>
          </a:p>
        </p:txBody>
      </p:sp>
      <p:sp>
        <p:nvSpPr>
          <p:cNvPr id="9" name="Shape 116"/>
          <p:cNvSpPr txBox="1"/>
          <p:nvPr/>
        </p:nvSpPr>
        <p:spPr>
          <a:xfrm>
            <a:off x="304800" y="2190750"/>
            <a:ext cx="2971800" cy="1003321"/>
          </a:xfrm>
          <a:prstGeom prst="rect">
            <a:avLst/>
          </a:prstGeom>
          <a:noFill/>
          <a:ln>
            <a:noFill/>
          </a:ln>
        </p:spPr>
        <p:txBody>
          <a:bodyPr lIns="91425" tIns="45700" rIns="91425" bIns="45700" anchor="t" anchorCtr="0">
            <a:noAutofit/>
          </a:bodyPr>
          <a:lstStyle/>
          <a:p>
            <a:pPr algn="ctr"/>
            <a:r>
              <a:rPr lang="en-US" sz="1400" dirty="0" smtClean="0">
                <a:latin typeface="+mj-lt"/>
              </a:rPr>
              <a:t>Functioning of New York Times’ </a:t>
            </a:r>
            <a:r>
              <a:rPr lang="en-US" sz="1400" smtClean="0">
                <a:latin typeface="+mj-lt"/>
              </a:rPr>
              <a:t>article recommendation </a:t>
            </a:r>
            <a:r>
              <a:rPr lang="en-US" sz="1400" dirty="0" smtClean="0">
                <a:latin typeface="+mj-lt"/>
              </a:rPr>
              <a:t>system</a:t>
            </a:r>
          </a:p>
        </p:txBody>
      </p:sp>
    </p:spTree>
    <p:extLst>
      <p:ext uri="{BB962C8B-B14F-4D97-AF65-F5344CB8AC3E}">
        <p14:creationId xmlns:p14="http://schemas.microsoft.com/office/powerpoint/2010/main" val="128407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TextBox 1"/>
          <p:cNvSpPr txBox="1"/>
          <p:nvPr/>
        </p:nvSpPr>
        <p:spPr>
          <a:xfrm>
            <a:off x="388374" y="590550"/>
            <a:ext cx="8382000" cy="3748719"/>
          </a:xfrm>
          <a:prstGeom prst="rect">
            <a:avLst/>
          </a:prstGeom>
          <a:noFill/>
        </p:spPr>
        <p:txBody>
          <a:bodyPr wrap="square" rtlCol="0">
            <a:spAutoFit/>
          </a:bodyPr>
          <a:lstStyle/>
          <a:p>
            <a:pPr algn="ctr">
              <a:lnSpc>
                <a:spcPct val="120000"/>
              </a:lnSpc>
            </a:pPr>
            <a:endParaRPr lang="en-US" dirty="0" smtClean="0">
              <a:latin typeface="+mj-lt"/>
            </a:endParaRPr>
          </a:p>
          <a:p>
            <a:pPr>
              <a:lnSpc>
                <a:spcPct val="120000"/>
              </a:lnSpc>
            </a:pPr>
            <a:r>
              <a:rPr lang="en-US" dirty="0" smtClean="0">
                <a:latin typeface="+mj-lt"/>
              </a:rPr>
              <a:t>Algorithms used at all stages of journalism.</a:t>
            </a:r>
            <a:endParaRPr lang="is-IS" dirty="0" smtClean="0">
              <a:latin typeface="+mj-lt"/>
            </a:endParaRPr>
          </a:p>
          <a:p>
            <a:pPr>
              <a:lnSpc>
                <a:spcPct val="120000"/>
              </a:lnSpc>
            </a:pPr>
            <a:endParaRPr lang="en-US" dirty="0" smtClean="0">
              <a:latin typeface="+mj-lt"/>
            </a:endParaRPr>
          </a:p>
          <a:p>
            <a:pPr marL="285750" indent="-285750">
              <a:lnSpc>
                <a:spcPct val="120000"/>
              </a:lnSpc>
              <a:buFont typeface="Arial" charset="0"/>
              <a:buChar char="•"/>
            </a:pPr>
            <a:r>
              <a:rPr lang="en-US" b="1" dirty="0" smtClean="0">
                <a:latin typeface="+mj-lt"/>
              </a:rPr>
              <a:t>Data mining </a:t>
            </a:r>
            <a:r>
              <a:rPr lang="en-US" dirty="0" smtClean="0">
                <a:latin typeface="+mj-lt"/>
              </a:rPr>
              <a:t>or analysis during reporting</a:t>
            </a:r>
          </a:p>
          <a:p>
            <a:pPr marL="285750" indent="-285750">
              <a:lnSpc>
                <a:spcPct val="120000"/>
              </a:lnSpc>
              <a:buFont typeface="Arial" charset="0"/>
              <a:buChar char="•"/>
            </a:pPr>
            <a:r>
              <a:rPr lang="en-US" b="1" dirty="0" smtClean="0">
                <a:latin typeface="+mj-lt"/>
              </a:rPr>
              <a:t>Automated story writing</a:t>
            </a:r>
          </a:p>
          <a:p>
            <a:pPr marL="285750" indent="-285750">
              <a:lnSpc>
                <a:spcPct val="120000"/>
              </a:lnSpc>
              <a:buFont typeface="Arial" charset="0"/>
              <a:buChar char="•"/>
            </a:pPr>
            <a:r>
              <a:rPr lang="en-US" b="1" dirty="0" smtClean="0">
                <a:latin typeface="+mj-lt"/>
              </a:rPr>
              <a:t>Recommendation systems </a:t>
            </a:r>
            <a:r>
              <a:rPr lang="en-US" dirty="0" smtClean="0">
                <a:latin typeface="+mj-lt"/>
              </a:rPr>
              <a:t>both publisher and platform</a:t>
            </a:r>
          </a:p>
          <a:p>
            <a:pPr marL="285750" indent="-285750">
              <a:lnSpc>
                <a:spcPct val="120000"/>
              </a:lnSpc>
              <a:buFont typeface="Arial" charset="0"/>
              <a:buChar char="•"/>
            </a:pPr>
            <a:r>
              <a:rPr lang="en-US" b="1" dirty="0" smtClean="0">
                <a:latin typeface="+mj-lt"/>
              </a:rPr>
              <a:t>Ad targeting, </a:t>
            </a:r>
          </a:p>
          <a:p>
            <a:pPr marL="285750" indent="-285750">
              <a:lnSpc>
                <a:spcPct val="120000"/>
              </a:lnSpc>
              <a:buFont typeface="Arial" charset="0"/>
              <a:buChar char="•"/>
            </a:pPr>
            <a:r>
              <a:rPr lang="en-US" b="1" dirty="0">
                <a:latin typeface="+mj-lt"/>
              </a:rPr>
              <a:t>S</a:t>
            </a:r>
            <a:r>
              <a:rPr lang="en-US" b="1" dirty="0" smtClean="0">
                <a:latin typeface="+mj-lt"/>
              </a:rPr>
              <a:t>ubscriber retention...</a:t>
            </a:r>
          </a:p>
          <a:p>
            <a:pPr>
              <a:lnSpc>
                <a:spcPct val="120000"/>
              </a:lnSpc>
            </a:pPr>
            <a:r>
              <a:rPr lang="is-IS" b="1" dirty="0" smtClean="0">
                <a:latin typeface="+mj-lt"/>
              </a:rPr>
              <a:t>		</a:t>
            </a:r>
          </a:p>
          <a:p>
            <a:pPr>
              <a:lnSpc>
                <a:spcPct val="120000"/>
              </a:lnSpc>
            </a:pPr>
            <a:r>
              <a:rPr lang="is-IS" dirty="0" smtClean="0">
                <a:latin typeface="+mj-lt"/>
              </a:rPr>
              <a:t>Three major stakeholders: technologists, readers, and journalists.</a:t>
            </a:r>
            <a:endParaRPr lang="en-US" dirty="0">
              <a:latin typeface="+mj-lt"/>
            </a:endParaRPr>
          </a:p>
          <a:p>
            <a:pPr marL="285750" indent="-285750">
              <a:lnSpc>
                <a:spcPct val="120000"/>
              </a:lnSpc>
              <a:buFont typeface="Arial" charset="0"/>
              <a:buChar char="•"/>
            </a:pPr>
            <a:endParaRPr lang="en-US" dirty="0" smtClean="0">
              <a:latin typeface="+mj-lt"/>
            </a:endParaRPr>
          </a:p>
        </p:txBody>
      </p:sp>
      <p:sp>
        <p:nvSpPr>
          <p:cNvPr id="4" name="Shape 54"/>
          <p:cNvSpPr txBox="1">
            <a:spLocks noGrp="1"/>
          </p:cNvSpPr>
          <p:nvPr>
            <p:ph type="title"/>
          </p:nvPr>
        </p:nvSpPr>
        <p:spPr>
          <a:xfrm>
            <a:off x="228600" y="0"/>
            <a:ext cx="8686800" cy="590550"/>
          </a:xfrm>
        </p:spPr>
        <p:txBody>
          <a:bodyPr/>
          <a:lstStyle/>
          <a:p>
            <a:pPr lvl="0"/>
            <a:r>
              <a:rPr lang="en-US" sz="3000" dirty="0" smtClean="0">
                <a:sym typeface="Calibri"/>
              </a:rPr>
              <a:t>News Algorithms</a:t>
            </a:r>
            <a:endParaRPr lang="en-US" sz="3000" dirty="0">
              <a:sym typeface="Calibri"/>
            </a:endParaRPr>
          </a:p>
        </p:txBody>
      </p:sp>
    </p:spTree>
    <p:extLst>
      <p:ext uri="{BB962C8B-B14F-4D97-AF65-F5344CB8AC3E}">
        <p14:creationId xmlns:p14="http://schemas.microsoft.com/office/powerpoint/2010/main" val="159385028"/>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txBox="1"/>
          <p:nvPr/>
        </p:nvSpPr>
        <p:spPr>
          <a:xfrm>
            <a:off x="464574" y="4171950"/>
            <a:ext cx="8229600" cy="784799"/>
          </a:xfrm>
          <a:prstGeom prst="rect">
            <a:avLst/>
          </a:prstGeom>
          <a:noFill/>
          <a:ln>
            <a:noFill/>
          </a:ln>
        </p:spPr>
        <p:txBody>
          <a:bodyPr lIns="91425" tIns="45700" rIns="91425" bIns="45700" anchor="ctr" anchorCtr="0">
            <a:noAutofit/>
          </a:bodyPr>
          <a:lstStyle/>
          <a:p>
            <a:pPr algn="ctr"/>
            <a:endParaRPr lang="en-US" sz="1600" dirty="0">
              <a:solidFill>
                <a:schemeClr val="tx1">
                  <a:lumMod val="50000"/>
                  <a:lumOff val="50000"/>
                </a:schemeClr>
              </a:solidFill>
              <a:effectLst/>
              <a:latin typeface="+mj-lt"/>
            </a:endParaRPr>
          </a:p>
        </p:txBody>
      </p:sp>
      <p:sp>
        <p:nvSpPr>
          <p:cNvPr id="2" name="TextBox 1"/>
          <p:cNvSpPr txBox="1"/>
          <p:nvPr/>
        </p:nvSpPr>
        <p:spPr>
          <a:xfrm>
            <a:off x="388374" y="590550"/>
            <a:ext cx="8382000" cy="3748719"/>
          </a:xfrm>
          <a:prstGeom prst="rect">
            <a:avLst/>
          </a:prstGeom>
          <a:noFill/>
        </p:spPr>
        <p:txBody>
          <a:bodyPr wrap="square" rtlCol="0">
            <a:spAutoFit/>
          </a:bodyPr>
          <a:lstStyle/>
          <a:p>
            <a:pPr marL="285750" indent="-285750">
              <a:lnSpc>
                <a:spcPct val="120000"/>
              </a:lnSpc>
              <a:buFont typeface="Arial" charset="0"/>
              <a:buChar char="•"/>
            </a:pPr>
            <a:r>
              <a:rPr lang="en-US" b="1" dirty="0" smtClean="0">
                <a:latin typeface="+mj-lt"/>
              </a:rPr>
              <a:t>Disclosure. </a:t>
            </a:r>
            <a:r>
              <a:rPr lang="en-US" dirty="0" smtClean="0">
                <a:latin typeface="+mj-lt"/>
              </a:rPr>
              <a:t>An algorithm was involved.</a:t>
            </a:r>
          </a:p>
          <a:p>
            <a:pPr>
              <a:lnSpc>
                <a:spcPct val="120000"/>
              </a:lnSpc>
            </a:pPr>
            <a:r>
              <a:rPr lang="en-US" dirty="0" smtClean="0">
                <a:latin typeface="+mj-lt"/>
              </a:rPr>
              <a:t>	“AP created this story using an automated system”</a:t>
            </a:r>
          </a:p>
          <a:p>
            <a:pPr>
              <a:lnSpc>
                <a:spcPct val="120000"/>
              </a:lnSpc>
            </a:pPr>
            <a:endParaRPr lang="en-US" dirty="0" smtClean="0">
              <a:latin typeface="+mj-lt"/>
            </a:endParaRPr>
          </a:p>
          <a:p>
            <a:pPr marL="285750" indent="-285750">
              <a:lnSpc>
                <a:spcPct val="120000"/>
              </a:lnSpc>
              <a:buFont typeface="Arial" charset="0"/>
              <a:buChar char="•"/>
            </a:pPr>
            <a:r>
              <a:rPr lang="en-US" b="1" dirty="0" smtClean="0">
                <a:latin typeface="+mj-lt"/>
              </a:rPr>
              <a:t>Justification. </a:t>
            </a:r>
            <a:r>
              <a:rPr lang="en-US" i="1" dirty="0" smtClean="0">
                <a:latin typeface="+mj-lt"/>
              </a:rPr>
              <a:t>Some</a:t>
            </a:r>
            <a:r>
              <a:rPr lang="en-US" dirty="0" smtClean="0">
                <a:latin typeface="+mj-lt"/>
              </a:rPr>
              <a:t> reason for the algorithmic result in this case.</a:t>
            </a:r>
          </a:p>
          <a:p>
            <a:pPr>
              <a:lnSpc>
                <a:spcPct val="120000"/>
              </a:lnSpc>
            </a:pPr>
            <a:r>
              <a:rPr lang="en-US" dirty="0">
                <a:latin typeface="+mj-lt"/>
              </a:rPr>
              <a:t>	</a:t>
            </a:r>
            <a:r>
              <a:rPr lang="en-US" dirty="0" smtClean="0">
                <a:latin typeface="+mj-lt"/>
              </a:rPr>
              <a:t>“You’re seeing this article because you said you liked vegetables”</a:t>
            </a:r>
          </a:p>
          <a:p>
            <a:pPr>
              <a:lnSpc>
                <a:spcPct val="120000"/>
              </a:lnSpc>
            </a:pPr>
            <a:endParaRPr lang="en-US" dirty="0" smtClean="0">
              <a:latin typeface="+mj-lt"/>
            </a:endParaRPr>
          </a:p>
          <a:p>
            <a:pPr marL="285750" indent="-285750">
              <a:lnSpc>
                <a:spcPct val="120000"/>
              </a:lnSpc>
              <a:buFont typeface="Arial" charset="0"/>
              <a:buChar char="•"/>
            </a:pPr>
            <a:r>
              <a:rPr lang="en-US" b="1" dirty="0" smtClean="0">
                <a:latin typeface="+mj-lt"/>
              </a:rPr>
              <a:t>Explanation. </a:t>
            </a:r>
            <a:r>
              <a:rPr lang="en-US" dirty="0" smtClean="0">
                <a:latin typeface="+mj-lt"/>
              </a:rPr>
              <a:t>More detailed algorithmic analysis of this case.</a:t>
            </a:r>
          </a:p>
          <a:p>
            <a:pPr>
              <a:lnSpc>
                <a:spcPct val="120000"/>
              </a:lnSpc>
            </a:pPr>
            <a:r>
              <a:rPr lang="en-US" dirty="0">
                <a:latin typeface="+mj-lt"/>
              </a:rPr>
              <a:t>	</a:t>
            </a:r>
            <a:r>
              <a:rPr lang="en-US" dirty="0" smtClean="0">
                <a:latin typeface="+mj-lt"/>
              </a:rPr>
              <a:t>“This is how our election prediction model works</a:t>
            </a:r>
            <a:r>
              <a:rPr lang="is-IS" dirty="0" smtClean="0">
                <a:latin typeface="+mj-lt"/>
              </a:rPr>
              <a:t>…”</a:t>
            </a:r>
          </a:p>
          <a:p>
            <a:pPr>
              <a:lnSpc>
                <a:spcPct val="120000"/>
              </a:lnSpc>
            </a:pPr>
            <a:endParaRPr lang="en-US" dirty="0" smtClean="0">
              <a:latin typeface="+mj-lt"/>
            </a:endParaRPr>
          </a:p>
          <a:p>
            <a:pPr marL="285750" indent="-285750">
              <a:lnSpc>
                <a:spcPct val="120000"/>
              </a:lnSpc>
              <a:buFont typeface="Arial" charset="0"/>
              <a:buChar char="•"/>
            </a:pPr>
            <a:r>
              <a:rPr lang="en-US" b="1" dirty="0" smtClean="0">
                <a:latin typeface="+mj-lt"/>
              </a:rPr>
              <a:t>Reproduction. </a:t>
            </a:r>
            <a:r>
              <a:rPr lang="en-US" dirty="0" smtClean="0">
                <a:latin typeface="+mj-lt"/>
              </a:rPr>
              <a:t>Enough information to allow independent replication.</a:t>
            </a:r>
          </a:p>
          <a:p>
            <a:pPr>
              <a:lnSpc>
                <a:spcPct val="120000"/>
              </a:lnSpc>
            </a:pPr>
            <a:r>
              <a:rPr lang="en-US" dirty="0">
                <a:latin typeface="+mj-lt"/>
              </a:rPr>
              <a:t>	</a:t>
            </a:r>
            <a:r>
              <a:rPr lang="en-US" dirty="0" smtClean="0">
                <a:latin typeface="+mj-lt"/>
              </a:rPr>
              <a:t>“This is our newsroom’s </a:t>
            </a:r>
            <a:r>
              <a:rPr lang="en-US" dirty="0" err="1" smtClean="0">
                <a:latin typeface="+mj-lt"/>
              </a:rPr>
              <a:t>github</a:t>
            </a:r>
            <a:r>
              <a:rPr lang="en-US" dirty="0" smtClean="0">
                <a:latin typeface="+mj-lt"/>
              </a:rPr>
              <a:t> repo” or “Here’s a link to Workbench”</a:t>
            </a:r>
          </a:p>
        </p:txBody>
      </p:sp>
      <p:sp>
        <p:nvSpPr>
          <p:cNvPr id="4" name="Shape 54"/>
          <p:cNvSpPr txBox="1">
            <a:spLocks noGrp="1"/>
          </p:cNvSpPr>
          <p:nvPr>
            <p:ph type="title"/>
          </p:nvPr>
        </p:nvSpPr>
        <p:spPr>
          <a:xfrm>
            <a:off x="228600" y="0"/>
            <a:ext cx="8686800" cy="590550"/>
          </a:xfrm>
        </p:spPr>
        <p:txBody>
          <a:bodyPr/>
          <a:lstStyle/>
          <a:p>
            <a:pPr lvl="0"/>
            <a:r>
              <a:rPr lang="en-US" sz="3000" dirty="0" smtClean="0">
                <a:sym typeface="Calibri"/>
              </a:rPr>
              <a:t>Stages of news algorithm transparency</a:t>
            </a:r>
            <a:endParaRPr lang="en-US" sz="3000" dirty="0">
              <a:sym typeface="Calibri"/>
            </a:endParaRPr>
          </a:p>
        </p:txBody>
      </p:sp>
      <p:sp>
        <p:nvSpPr>
          <p:cNvPr id="5" name="Shape 116"/>
          <p:cNvSpPr txBox="1"/>
          <p:nvPr/>
        </p:nvSpPr>
        <p:spPr>
          <a:xfrm>
            <a:off x="153335" y="4564349"/>
            <a:ext cx="8837329" cy="484799"/>
          </a:xfrm>
          <a:prstGeom prst="rect">
            <a:avLst/>
          </a:prstGeom>
          <a:noFill/>
          <a:ln>
            <a:noFill/>
          </a:ln>
        </p:spPr>
        <p:txBody>
          <a:bodyPr lIns="91425" tIns="45700" rIns="91425" bIns="45700" anchor="t" anchorCtr="0">
            <a:noAutofit/>
          </a:bodyPr>
          <a:lstStyle/>
          <a:p>
            <a:pPr algn="ctr"/>
            <a:r>
              <a:rPr lang="en-US" sz="1400" i="1" dirty="0" smtClean="0">
                <a:latin typeface="+mj-lt"/>
              </a:rPr>
              <a:t>How can we make algorithmic news more transparent?</a:t>
            </a:r>
          </a:p>
          <a:p>
            <a:pPr algn="ctr"/>
            <a:r>
              <a:rPr lang="en-US" sz="1400" i="1" dirty="0" smtClean="0">
                <a:effectLst/>
                <a:latin typeface="+mj-lt"/>
              </a:rPr>
              <a:t>Stuart Myles, AP, 2018</a:t>
            </a:r>
            <a:endParaRPr lang="en-US" sz="1400" i="1" dirty="0">
              <a:effectLst/>
              <a:latin typeface="+mj-lt"/>
            </a:endParaRPr>
          </a:p>
        </p:txBody>
      </p:sp>
    </p:spTree>
    <p:extLst>
      <p:ext uri="{BB962C8B-B14F-4D97-AF65-F5344CB8AC3E}">
        <p14:creationId xmlns:p14="http://schemas.microsoft.com/office/powerpoint/2010/main" val="79973824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704237"/>
            <a:ext cx="7772400" cy="1878806"/>
          </a:xfrm>
        </p:spPr>
        <p:txBody>
          <a:bodyPr/>
          <a:lstStyle/>
          <a:p>
            <a:r>
              <a:rPr lang="en-US" sz="3600" dirty="0" smtClean="0"/>
              <a:t>Quantitative Definitions of Fairness</a:t>
            </a:r>
            <a:endParaRPr lang="en-US" sz="3600" dirty="0"/>
          </a:p>
        </p:txBody>
      </p:sp>
    </p:spTree>
    <p:extLst>
      <p:ext uri="{BB962C8B-B14F-4D97-AF65-F5344CB8AC3E}">
        <p14:creationId xmlns:p14="http://schemas.microsoft.com/office/powerpoint/2010/main" val="730366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txBox="1"/>
          <p:nvPr/>
        </p:nvSpPr>
        <p:spPr>
          <a:xfrm>
            <a:off x="464574" y="4171950"/>
            <a:ext cx="8229600" cy="784799"/>
          </a:xfrm>
          <a:prstGeom prst="rect">
            <a:avLst/>
          </a:prstGeom>
          <a:noFill/>
          <a:ln>
            <a:noFill/>
          </a:ln>
        </p:spPr>
        <p:txBody>
          <a:bodyPr lIns="91425" tIns="45700" rIns="91425" bIns="45700" anchor="ctr" anchorCtr="0">
            <a:noAutofit/>
          </a:bodyPr>
          <a:lstStyle/>
          <a:p>
            <a:pPr algn="ctr"/>
            <a:endParaRPr lang="en-US" sz="1600" dirty="0">
              <a:solidFill>
                <a:schemeClr val="tx1">
                  <a:lumMod val="50000"/>
                  <a:lumOff val="50000"/>
                </a:schemeClr>
              </a:solidFill>
              <a:effectLst/>
              <a:latin typeface="+mj-lt"/>
            </a:endParaRPr>
          </a:p>
        </p:txBody>
      </p:sp>
      <p:sp>
        <p:nvSpPr>
          <p:cNvPr id="2" name="TextBox 1"/>
          <p:cNvSpPr txBox="1"/>
          <p:nvPr/>
        </p:nvSpPr>
        <p:spPr>
          <a:xfrm>
            <a:off x="457200" y="285750"/>
            <a:ext cx="8382000" cy="4745915"/>
          </a:xfrm>
          <a:prstGeom prst="rect">
            <a:avLst/>
          </a:prstGeom>
          <a:noFill/>
        </p:spPr>
        <p:txBody>
          <a:bodyPr wrap="square" rtlCol="0">
            <a:spAutoFit/>
          </a:bodyPr>
          <a:lstStyle/>
          <a:p>
            <a:pPr>
              <a:lnSpc>
                <a:spcPct val="120000"/>
              </a:lnSpc>
            </a:pPr>
            <a:r>
              <a:rPr lang="en-US" dirty="0" smtClean="0">
                <a:latin typeface="+mj-lt"/>
              </a:rPr>
              <a:t>Three criteria commonly proposed as statistical definition of “fairness.” They are mutually exclusive!</a:t>
            </a:r>
          </a:p>
          <a:p>
            <a:pPr>
              <a:lnSpc>
                <a:spcPct val="120000"/>
              </a:lnSpc>
            </a:pPr>
            <a:endParaRPr lang="en-US" dirty="0" smtClean="0">
              <a:latin typeface="+mj-lt"/>
            </a:endParaRPr>
          </a:p>
          <a:p>
            <a:pPr>
              <a:lnSpc>
                <a:spcPct val="120000"/>
              </a:lnSpc>
            </a:pPr>
            <a:r>
              <a:rPr lang="en-US" b="1" dirty="0" smtClean="0">
                <a:latin typeface="+mj-lt"/>
              </a:rPr>
              <a:t>“Independence” or “demographic </a:t>
            </a:r>
            <a:r>
              <a:rPr lang="en-US" b="1" dirty="0">
                <a:latin typeface="+mj-lt"/>
              </a:rPr>
              <a:t>parity”</a:t>
            </a:r>
            <a:r>
              <a:rPr lang="en-US" dirty="0" smtClean="0">
                <a:latin typeface="+mj-lt"/>
              </a:rPr>
              <a:t>. The classifier predicts the same number of people in each group.  </a:t>
            </a:r>
          </a:p>
          <a:p>
            <a:pPr>
              <a:lnSpc>
                <a:spcPct val="120000"/>
              </a:lnSpc>
            </a:pPr>
            <a:endParaRPr lang="en-US" dirty="0">
              <a:latin typeface="+mj-lt"/>
            </a:endParaRPr>
          </a:p>
          <a:p>
            <a:pPr>
              <a:lnSpc>
                <a:spcPct val="120000"/>
              </a:lnSpc>
            </a:pPr>
            <a:r>
              <a:rPr lang="en-US" b="1" dirty="0" smtClean="0">
                <a:latin typeface="+mj-lt"/>
              </a:rPr>
              <a:t>“Separation” or “equal error rates”. </a:t>
            </a:r>
            <a:r>
              <a:rPr lang="en-US" dirty="0" smtClean="0">
                <a:latin typeface="+mj-lt"/>
              </a:rPr>
              <a:t>The classifier has the same false positive rate / true positive rate for each group.</a:t>
            </a:r>
          </a:p>
          <a:p>
            <a:pPr>
              <a:lnSpc>
                <a:spcPct val="120000"/>
              </a:lnSpc>
            </a:pPr>
            <a:endParaRPr lang="en-US" b="1" dirty="0">
              <a:latin typeface="+mj-lt"/>
            </a:endParaRPr>
          </a:p>
          <a:p>
            <a:pPr>
              <a:lnSpc>
                <a:spcPct val="120000"/>
              </a:lnSpc>
            </a:pPr>
            <a:r>
              <a:rPr lang="en-US" b="1" dirty="0" smtClean="0">
                <a:latin typeface="+mj-lt"/>
              </a:rPr>
              <a:t>“Sufficiency” or “calibration.” </a:t>
            </a:r>
            <a:r>
              <a:rPr lang="en-US" dirty="0" smtClean="0">
                <a:latin typeface="+mj-lt"/>
              </a:rPr>
              <a:t>When classifier predicts true, both groups have the same probability of having a true outcome.</a:t>
            </a:r>
          </a:p>
          <a:p>
            <a:pPr>
              <a:lnSpc>
                <a:spcPct val="120000"/>
              </a:lnSpc>
            </a:pPr>
            <a:endParaRPr lang="en-US" dirty="0" smtClean="0">
              <a:latin typeface="+mj-lt"/>
            </a:endParaRPr>
          </a:p>
          <a:p>
            <a:pPr>
              <a:lnSpc>
                <a:spcPct val="120000"/>
              </a:lnSpc>
            </a:pPr>
            <a:r>
              <a:rPr lang="en-US" b="1" dirty="0" smtClean="0">
                <a:latin typeface="+mj-lt"/>
              </a:rPr>
              <a:t>The Impossibility result: </a:t>
            </a:r>
            <a:r>
              <a:rPr lang="en-US" dirty="0" smtClean="0">
                <a:latin typeface="+mj-lt"/>
              </a:rPr>
              <a:t>With different base rates, only one of these criteria at a time is achievable (ref: </a:t>
            </a:r>
            <a:r>
              <a:rPr lang="en-US" dirty="0" err="1" smtClean="0">
                <a:latin typeface="+mj-lt"/>
              </a:rPr>
              <a:t>Barocas</a:t>
            </a:r>
            <a:r>
              <a:rPr lang="en-US" dirty="0" smtClean="0">
                <a:latin typeface="+mj-lt"/>
              </a:rPr>
              <a:t> and </a:t>
            </a:r>
            <a:r>
              <a:rPr lang="en-US" dirty="0" err="1" smtClean="0">
                <a:latin typeface="+mj-lt"/>
              </a:rPr>
              <a:t>Hardt</a:t>
            </a:r>
            <a:r>
              <a:rPr lang="en-US" dirty="0" smtClean="0">
                <a:latin typeface="+mj-lt"/>
              </a:rPr>
              <a:t>, NIPS 2017 tutorial)</a:t>
            </a:r>
            <a:endParaRPr lang="en-US" dirty="0">
              <a:latin typeface="+mj-lt"/>
            </a:endParaRPr>
          </a:p>
        </p:txBody>
      </p:sp>
    </p:spTree>
    <p:extLst>
      <p:ext uri="{BB962C8B-B14F-4D97-AF65-F5344CB8AC3E}">
        <p14:creationId xmlns:p14="http://schemas.microsoft.com/office/powerpoint/2010/main" val="518509479"/>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txBox="1"/>
          <p:nvPr/>
        </p:nvSpPr>
        <p:spPr>
          <a:xfrm>
            <a:off x="464574" y="4171950"/>
            <a:ext cx="8229600" cy="784799"/>
          </a:xfrm>
          <a:prstGeom prst="rect">
            <a:avLst/>
          </a:prstGeom>
          <a:noFill/>
          <a:ln>
            <a:noFill/>
          </a:ln>
        </p:spPr>
        <p:txBody>
          <a:bodyPr lIns="91425" tIns="45700" rIns="91425" bIns="45700" anchor="ctr" anchorCtr="0">
            <a:noAutofit/>
          </a:bodyPr>
          <a:lstStyle/>
          <a:p>
            <a:pPr algn="ctr"/>
            <a:endParaRPr lang="en-US" sz="1600" dirty="0">
              <a:solidFill>
                <a:schemeClr val="tx1">
                  <a:lumMod val="50000"/>
                  <a:lumOff val="50000"/>
                </a:schemeClr>
              </a:solidFill>
              <a:effectLst/>
              <a:latin typeface="+mj-lt"/>
            </a:endParaRPr>
          </a:p>
        </p:txBody>
      </p:sp>
      <p:sp>
        <p:nvSpPr>
          <p:cNvPr id="2" name="TextBox 1"/>
          <p:cNvSpPr txBox="1"/>
          <p:nvPr/>
        </p:nvSpPr>
        <p:spPr>
          <a:xfrm>
            <a:off x="427703" y="209550"/>
            <a:ext cx="8382000" cy="4524315"/>
          </a:xfrm>
          <a:prstGeom prst="rect">
            <a:avLst/>
          </a:prstGeom>
          <a:noFill/>
        </p:spPr>
        <p:txBody>
          <a:bodyPr wrap="square" rtlCol="0">
            <a:spAutoFit/>
          </a:bodyPr>
          <a:lstStyle/>
          <a:p>
            <a:pPr algn="ctr">
              <a:lnSpc>
                <a:spcPct val="120000"/>
              </a:lnSpc>
            </a:pPr>
            <a:r>
              <a:rPr lang="en-US" sz="1600" b="1" dirty="0" smtClean="0">
                <a:latin typeface="+mj-lt"/>
              </a:rPr>
              <a:t>“Independence” or “demographic </a:t>
            </a:r>
            <a:r>
              <a:rPr lang="en-US" sz="1600" b="1" dirty="0">
                <a:latin typeface="+mj-lt"/>
              </a:rPr>
              <a:t>parity</a:t>
            </a:r>
            <a:r>
              <a:rPr lang="en-US" sz="1600" b="1" dirty="0" smtClean="0">
                <a:latin typeface="+mj-lt"/>
              </a:rPr>
              <a:t>”</a:t>
            </a:r>
            <a:endParaRPr lang="en-US" sz="1600" b="1" dirty="0">
              <a:latin typeface="+mj-lt"/>
            </a:endParaRPr>
          </a:p>
          <a:p>
            <a:pPr>
              <a:lnSpc>
                <a:spcPct val="120000"/>
              </a:lnSpc>
            </a:pPr>
            <a:endParaRPr lang="en-US" sz="1600" dirty="0" smtClean="0">
              <a:latin typeface="+mj-lt"/>
            </a:endParaRPr>
          </a:p>
          <a:p>
            <a:pPr>
              <a:lnSpc>
                <a:spcPct val="120000"/>
              </a:lnSpc>
            </a:pPr>
            <a:r>
              <a:rPr lang="en-US" sz="1600" b="1" dirty="0" smtClean="0">
                <a:latin typeface="+mj-lt"/>
              </a:rPr>
              <a:t>The idea: </a:t>
            </a:r>
            <a:r>
              <a:rPr lang="en-US" sz="1600" dirty="0">
                <a:latin typeface="+mj-lt"/>
              </a:rPr>
              <a:t>t</a:t>
            </a:r>
            <a:r>
              <a:rPr lang="en-US" sz="1600" dirty="0" smtClean="0">
                <a:latin typeface="+mj-lt"/>
              </a:rPr>
              <a:t>he prediction should not depend on the group.</a:t>
            </a:r>
          </a:p>
          <a:p>
            <a:pPr>
              <a:lnSpc>
                <a:spcPct val="120000"/>
              </a:lnSpc>
            </a:pPr>
            <a:endParaRPr lang="en-US" sz="1600" dirty="0" smtClean="0">
              <a:latin typeface="+mj-lt"/>
            </a:endParaRPr>
          </a:p>
          <a:p>
            <a:pPr>
              <a:lnSpc>
                <a:spcPct val="120000"/>
              </a:lnSpc>
            </a:pPr>
            <a:r>
              <a:rPr lang="en-US" sz="1600" dirty="0" smtClean="0">
                <a:latin typeface="+mj-lt"/>
              </a:rPr>
              <a:t>Same percentage of black and white defendants scored as high risk.</a:t>
            </a:r>
          </a:p>
          <a:p>
            <a:pPr>
              <a:lnSpc>
                <a:spcPct val="120000"/>
              </a:lnSpc>
            </a:pPr>
            <a:r>
              <a:rPr lang="en-US" sz="1600" dirty="0" smtClean="0">
                <a:latin typeface="+mj-lt"/>
              </a:rPr>
              <a:t>Same percentage of men and women hired.</a:t>
            </a:r>
          </a:p>
          <a:p>
            <a:pPr>
              <a:lnSpc>
                <a:spcPct val="120000"/>
              </a:lnSpc>
            </a:pPr>
            <a:r>
              <a:rPr lang="en-US" sz="1600" dirty="0" smtClean="0">
                <a:latin typeface="+mj-lt"/>
              </a:rPr>
              <a:t>Same percentage of rich and poor students admitted.</a:t>
            </a:r>
          </a:p>
          <a:p>
            <a:pPr>
              <a:lnSpc>
                <a:spcPct val="120000"/>
              </a:lnSpc>
            </a:pPr>
            <a:endParaRPr lang="en-US" sz="1600" dirty="0" smtClean="0">
              <a:latin typeface="+mj-lt"/>
            </a:endParaRPr>
          </a:p>
          <a:p>
            <a:pPr>
              <a:lnSpc>
                <a:spcPct val="120000"/>
              </a:lnSpc>
            </a:pPr>
            <a:r>
              <a:rPr lang="en-US" sz="1600" b="1" dirty="0" smtClean="0">
                <a:latin typeface="+mj-lt"/>
              </a:rPr>
              <a:t>Mathematically: </a:t>
            </a:r>
            <a:r>
              <a:rPr lang="en-US" sz="1600" dirty="0" smtClean="0">
                <a:latin typeface="+mj-lt"/>
              </a:rPr>
              <a:t>Equal rate of “true” prediction for all groups.</a:t>
            </a:r>
            <a:endParaRPr lang="en-US" sz="1600" b="1" dirty="0" smtClean="0">
              <a:latin typeface="+mj-lt"/>
            </a:endParaRPr>
          </a:p>
          <a:p>
            <a:pPr>
              <a:lnSpc>
                <a:spcPct val="120000"/>
              </a:lnSpc>
            </a:pPr>
            <a:r>
              <a:rPr lang="en-US" sz="1600" b="1" dirty="0" smtClean="0">
                <a:latin typeface="+mj-lt"/>
              </a:rPr>
              <a:t>A </a:t>
            </a:r>
            <a:r>
              <a:rPr lang="en-US" sz="1600" b="1" dirty="0">
                <a:latin typeface="+mj-lt"/>
              </a:rPr>
              <a:t>classifier with this property:</a:t>
            </a:r>
            <a:r>
              <a:rPr lang="en-US" sz="1600" dirty="0">
                <a:latin typeface="+mj-lt"/>
              </a:rPr>
              <a:t> choose the 10 best scoring applicants in each group</a:t>
            </a:r>
            <a:r>
              <a:rPr lang="en-US" sz="1600" dirty="0" smtClean="0">
                <a:latin typeface="+mj-lt"/>
              </a:rPr>
              <a:t>.</a:t>
            </a:r>
          </a:p>
          <a:p>
            <a:pPr>
              <a:lnSpc>
                <a:spcPct val="120000"/>
              </a:lnSpc>
            </a:pPr>
            <a:r>
              <a:rPr lang="en-US" sz="1600" b="1" dirty="0" smtClean="0">
                <a:latin typeface="+mj-lt"/>
              </a:rPr>
              <a:t>Drawbacks: </a:t>
            </a:r>
            <a:r>
              <a:rPr lang="en-US" sz="1600" dirty="0">
                <a:latin typeface="+mj-lt"/>
              </a:rPr>
              <a:t>D</a:t>
            </a:r>
            <a:r>
              <a:rPr lang="en-US" sz="1600" dirty="0" smtClean="0">
                <a:latin typeface="+mj-lt"/>
              </a:rPr>
              <a:t>oesn’t measure who we accept, as long as we accept equal numbers in each group. The “perfect</a:t>
            </a:r>
            <a:r>
              <a:rPr lang="en-US" sz="1600" dirty="0">
                <a:latin typeface="+mj-lt"/>
              </a:rPr>
              <a:t>” predictor, which always guesses correctly, </a:t>
            </a:r>
            <a:r>
              <a:rPr lang="en-US" sz="1600" dirty="0" smtClean="0">
                <a:latin typeface="+mj-lt"/>
              </a:rPr>
              <a:t>is considered unfair if the base rates are different.</a:t>
            </a:r>
            <a:endParaRPr lang="en-US" sz="1600" b="1" dirty="0">
              <a:latin typeface="+mj-lt"/>
            </a:endParaRPr>
          </a:p>
          <a:p>
            <a:pPr>
              <a:lnSpc>
                <a:spcPct val="120000"/>
              </a:lnSpc>
            </a:pPr>
            <a:r>
              <a:rPr lang="en-US" sz="1600" b="1" dirty="0" smtClean="0">
                <a:latin typeface="+mj-lt"/>
              </a:rPr>
              <a:t>Legal principle</a:t>
            </a:r>
            <a:r>
              <a:rPr lang="en-US" sz="1600" dirty="0" smtClean="0">
                <a:latin typeface="+mj-lt"/>
              </a:rPr>
              <a:t>: disparate impact</a:t>
            </a:r>
          </a:p>
          <a:p>
            <a:pPr>
              <a:lnSpc>
                <a:spcPct val="120000"/>
              </a:lnSpc>
            </a:pPr>
            <a:r>
              <a:rPr lang="en-US" sz="1600" b="1" dirty="0" smtClean="0">
                <a:latin typeface="+mj-lt"/>
              </a:rPr>
              <a:t>Moral principle:</a:t>
            </a:r>
            <a:r>
              <a:rPr lang="en-US" sz="1600" dirty="0" smtClean="0">
                <a:latin typeface="+mj-lt"/>
              </a:rPr>
              <a:t> equality of outcome</a:t>
            </a:r>
          </a:p>
        </p:txBody>
      </p:sp>
    </p:spTree>
    <p:extLst>
      <p:ext uri="{BB962C8B-B14F-4D97-AF65-F5344CB8AC3E}">
        <p14:creationId xmlns:p14="http://schemas.microsoft.com/office/powerpoint/2010/main" val="2122306035"/>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txBox="1"/>
          <p:nvPr/>
        </p:nvSpPr>
        <p:spPr>
          <a:xfrm>
            <a:off x="464574" y="4171950"/>
            <a:ext cx="8229600" cy="784799"/>
          </a:xfrm>
          <a:prstGeom prst="rect">
            <a:avLst/>
          </a:prstGeom>
          <a:noFill/>
          <a:ln>
            <a:noFill/>
          </a:ln>
        </p:spPr>
        <p:txBody>
          <a:bodyPr lIns="91425" tIns="45700" rIns="91425" bIns="45700" anchor="ctr" anchorCtr="0">
            <a:noAutofit/>
          </a:bodyPr>
          <a:lstStyle/>
          <a:p>
            <a:pPr algn="ctr"/>
            <a:endParaRPr lang="en-US" sz="1600" dirty="0">
              <a:solidFill>
                <a:schemeClr val="tx1">
                  <a:lumMod val="50000"/>
                  <a:lumOff val="50000"/>
                </a:schemeClr>
              </a:solidFill>
              <a:effectLst/>
              <a:latin typeface="+mj-lt"/>
            </a:endParaRPr>
          </a:p>
        </p:txBody>
      </p:sp>
      <p:sp>
        <p:nvSpPr>
          <p:cNvPr id="2" name="TextBox 1"/>
          <p:cNvSpPr txBox="1"/>
          <p:nvPr/>
        </p:nvSpPr>
        <p:spPr>
          <a:xfrm>
            <a:off x="427703" y="209550"/>
            <a:ext cx="8382000" cy="4819781"/>
          </a:xfrm>
          <a:prstGeom prst="rect">
            <a:avLst/>
          </a:prstGeom>
          <a:noFill/>
        </p:spPr>
        <p:txBody>
          <a:bodyPr wrap="square" rtlCol="0">
            <a:spAutoFit/>
          </a:bodyPr>
          <a:lstStyle/>
          <a:p>
            <a:pPr algn="ctr">
              <a:lnSpc>
                <a:spcPct val="120000"/>
              </a:lnSpc>
            </a:pPr>
            <a:r>
              <a:rPr lang="en-US" sz="1600" b="1" dirty="0" smtClean="0">
                <a:latin typeface="+mj-lt"/>
              </a:rPr>
              <a:t>“Sufficiency” or “Calibration”</a:t>
            </a:r>
            <a:endParaRPr lang="en-US" sz="1600" b="1" dirty="0">
              <a:latin typeface="+mj-lt"/>
            </a:endParaRPr>
          </a:p>
          <a:p>
            <a:pPr>
              <a:lnSpc>
                <a:spcPct val="120000"/>
              </a:lnSpc>
            </a:pPr>
            <a:endParaRPr lang="en-US" sz="1600" dirty="0" smtClean="0">
              <a:latin typeface="+mj-lt"/>
            </a:endParaRPr>
          </a:p>
          <a:p>
            <a:pPr>
              <a:lnSpc>
                <a:spcPct val="120000"/>
              </a:lnSpc>
            </a:pPr>
            <a:r>
              <a:rPr lang="en-US" sz="1600" b="1" dirty="0" smtClean="0">
                <a:latin typeface="+mj-lt"/>
              </a:rPr>
              <a:t>The idea:</a:t>
            </a:r>
            <a:r>
              <a:rPr lang="en-US" sz="1600" dirty="0" smtClean="0">
                <a:latin typeface="+mj-lt"/>
              </a:rPr>
              <a:t> a prediction means the same thing for each group.</a:t>
            </a:r>
          </a:p>
          <a:p>
            <a:pPr>
              <a:lnSpc>
                <a:spcPct val="120000"/>
              </a:lnSpc>
            </a:pPr>
            <a:endParaRPr lang="en-US" sz="1600" dirty="0" smtClean="0">
              <a:latin typeface="+mj-lt"/>
            </a:endParaRPr>
          </a:p>
          <a:p>
            <a:pPr>
              <a:lnSpc>
                <a:spcPct val="120000"/>
              </a:lnSpc>
            </a:pPr>
            <a:r>
              <a:rPr lang="en-US" sz="1600" dirty="0" smtClean="0">
                <a:latin typeface="+mj-lt"/>
              </a:rPr>
              <a:t>Same percentage of re-arrest among black and white defendants who were scored as high risk.</a:t>
            </a:r>
          </a:p>
          <a:p>
            <a:pPr>
              <a:lnSpc>
                <a:spcPct val="120000"/>
              </a:lnSpc>
            </a:pPr>
            <a:r>
              <a:rPr lang="en-US" sz="1600" dirty="0">
                <a:latin typeface="+mj-lt"/>
              </a:rPr>
              <a:t>Same percentage of equally qualified men and women hired.</a:t>
            </a:r>
          </a:p>
          <a:p>
            <a:pPr>
              <a:lnSpc>
                <a:spcPct val="120000"/>
              </a:lnSpc>
            </a:pPr>
            <a:r>
              <a:rPr lang="en-US" sz="1600" dirty="0" smtClean="0">
                <a:latin typeface="+mj-lt"/>
              </a:rPr>
              <a:t>Whether you will get a loan depends only on your probability of repayment.</a:t>
            </a:r>
            <a:endParaRPr lang="en-US" sz="1600" dirty="0">
              <a:latin typeface="+mj-lt"/>
            </a:endParaRPr>
          </a:p>
          <a:p>
            <a:pPr>
              <a:lnSpc>
                <a:spcPct val="120000"/>
              </a:lnSpc>
            </a:pPr>
            <a:endParaRPr lang="en-US" sz="1600" dirty="0" smtClean="0">
              <a:latin typeface="+mj-lt"/>
            </a:endParaRPr>
          </a:p>
          <a:p>
            <a:pPr>
              <a:lnSpc>
                <a:spcPct val="120000"/>
              </a:lnSpc>
            </a:pPr>
            <a:r>
              <a:rPr lang="en-US" sz="1600" b="1" dirty="0" smtClean="0">
                <a:latin typeface="+mj-lt"/>
              </a:rPr>
              <a:t>Mathematically: </a:t>
            </a:r>
            <a:r>
              <a:rPr lang="en-US" sz="1600" dirty="0" smtClean="0">
                <a:latin typeface="+mj-lt"/>
              </a:rPr>
              <a:t>Equal PPV (Precision) for each group.</a:t>
            </a:r>
            <a:endParaRPr lang="en-US" sz="1600" b="1" dirty="0" smtClean="0">
              <a:latin typeface="+mj-lt"/>
            </a:endParaRPr>
          </a:p>
          <a:p>
            <a:pPr>
              <a:lnSpc>
                <a:spcPct val="120000"/>
              </a:lnSpc>
            </a:pPr>
            <a:r>
              <a:rPr lang="en-US" sz="1600" b="1" dirty="0" smtClean="0">
                <a:latin typeface="+mj-lt"/>
              </a:rPr>
              <a:t>A </a:t>
            </a:r>
            <a:r>
              <a:rPr lang="en-US" sz="1600" b="1" dirty="0">
                <a:latin typeface="+mj-lt"/>
              </a:rPr>
              <a:t>classifier with this property:</a:t>
            </a:r>
            <a:r>
              <a:rPr lang="en-US" sz="1600" dirty="0">
                <a:latin typeface="+mj-lt"/>
              </a:rPr>
              <a:t> any standard machine learning algorithm.</a:t>
            </a:r>
          </a:p>
          <a:p>
            <a:pPr>
              <a:lnSpc>
                <a:spcPct val="120000"/>
              </a:lnSpc>
            </a:pPr>
            <a:r>
              <a:rPr lang="en-US" sz="1600" b="1" dirty="0" smtClean="0">
                <a:latin typeface="+mj-lt"/>
              </a:rPr>
              <a:t>Drawbacks: </a:t>
            </a:r>
            <a:r>
              <a:rPr lang="en-US" sz="1600" dirty="0" smtClean="0">
                <a:latin typeface="+mj-lt"/>
              </a:rPr>
              <a:t>Disparate impacts may exacerbate existing disparities. </a:t>
            </a:r>
            <a:r>
              <a:rPr lang="en-US" sz="1600" dirty="0">
                <a:latin typeface="+mj-lt"/>
              </a:rPr>
              <a:t>E</a:t>
            </a:r>
            <a:r>
              <a:rPr lang="en-US" sz="1600" dirty="0" smtClean="0">
                <a:latin typeface="+mj-lt"/>
              </a:rPr>
              <a:t>rror </a:t>
            </a:r>
            <a:r>
              <a:rPr lang="en-US" sz="1600" dirty="0">
                <a:latin typeface="+mj-lt"/>
              </a:rPr>
              <a:t>rates may differ between </a:t>
            </a:r>
            <a:r>
              <a:rPr lang="en-US" sz="1600" dirty="0" smtClean="0">
                <a:latin typeface="+mj-lt"/>
              </a:rPr>
              <a:t>groups in unfair ways. </a:t>
            </a:r>
            <a:endParaRPr lang="en-US" sz="1600" dirty="0">
              <a:latin typeface="+mj-lt"/>
            </a:endParaRPr>
          </a:p>
          <a:p>
            <a:pPr>
              <a:lnSpc>
                <a:spcPct val="120000"/>
              </a:lnSpc>
            </a:pPr>
            <a:r>
              <a:rPr lang="en-US" sz="1600" b="1" dirty="0" smtClean="0">
                <a:latin typeface="+mj-lt"/>
              </a:rPr>
              <a:t>Legal </a:t>
            </a:r>
            <a:r>
              <a:rPr lang="en-US" sz="1600" b="1" dirty="0">
                <a:latin typeface="+mj-lt"/>
              </a:rPr>
              <a:t>principle</a:t>
            </a:r>
            <a:r>
              <a:rPr lang="en-US" sz="1600" dirty="0">
                <a:latin typeface="+mj-lt"/>
              </a:rPr>
              <a:t>: disparate </a:t>
            </a:r>
            <a:r>
              <a:rPr lang="en-US" sz="1600" dirty="0" smtClean="0">
                <a:latin typeface="+mj-lt"/>
              </a:rPr>
              <a:t>treatment</a:t>
            </a:r>
            <a:endParaRPr lang="en-US" sz="1600" dirty="0">
              <a:latin typeface="+mj-lt"/>
            </a:endParaRPr>
          </a:p>
          <a:p>
            <a:pPr>
              <a:lnSpc>
                <a:spcPct val="120000"/>
              </a:lnSpc>
            </a:pPr>
            <a:r>
              <a:rPr lang="en-US" sz="1600" b="1" dirty="0">
                <a:latin typeface="+mj-lt"/>
              </a:rPr>
              <a:t>Moral principle:</a:t>
            </a:r>
            <a:r>
              <a:rPr lang="en-US" sz="1600" dirty="0">
                <a:latin typeface="+mj-lt"/>
              </a:rPr>
              <a:t> equality of </a:t>
            </a:r>
            <a:r>
              <a:rPr lang="en-US" sz="1600" dirty="0" smtClean="0">
                <a:latin typeface="+mj-lt"/>
              </a:rPr>
              <a:t>opportunity</a:t>
            </a:r>
            <a:endParaRPr lang="en-US" sz="1600" dirty="0">
              <a:latin typeface="+mj-lt"/>
            </a:endParaRPr>
          </a:p>
          <a:p>
            <a:pPr>
              <a:lnSpc>
                <a:spcPct val="120000"/>
              </a:lnSpc>
            </a:pPr>
            <a:endParaRPr lang="en-US" sz="1600" dirty="0" smtClean="0">
              <a:latin typeface="+mj-lt"/>
            </a:endParaRPr>
          </a:p>
        </p:txBody>
      </p:sp>
    </p:spTree>
    <p:extLst>
      <p:ext uri="{BB962C8B-B14F-4D97-AF65-F5344CB8AC3E}">
        <p14:creationId xmlns:p14="http://schemas.microsoft.com/office/powerpoint/2010/main" val="47189851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txBox="1"/>
          <p:nvPr/>
        </p:nvSpPr>
        <p:spPr>
          <a:xfrm>
            <a:off x="464574" y="4171950"/>
            <a:ext cx="8229600" cy="784799"/>
          </a:xfrm>
          <a:prstGeom prst="rect">
            <a:avLst/>
          </a:prstGeom>
          <a:noFill/>
          <a:ln>
            <a:noFill/>
          </a:ln>
        </p:spPr>
        <p:txBody>
          <a:bodyPr lIns="91425" tIns="45700" rIns="91425" bIns="45700" anchor="ctr" anchorCtr="0">
            <a:noAutofit/>
          </a:bodyPr>
          <a:lstStyle/>
          <a:p>
            <a:pPr algn="ctr"/>
            <a:endParaRPr lang="en-US" sz="1600" dirty="0">
              <a:solidFill>
                <a:schemeClr val="tx1">
                  <a:lumMod val="50000"/>
                  <a:lumOff val="50000"/>
                </a:schemeClr>
              </a:solidFill>
              <a:effectLst/>
              <a:latin typeface="+mj-lt"/>
            </a:endParaRPr>
          </a:p>
        </p:txBody>
      </p:sp>
      <p:sp>
        <p:nvSpPr>
          <p:cNvPr id="2" name="TextBox 1"/>
          <p:cNvSpPr txBox="1"/>
          <p:nvPr/>
        </p:nvSpPr>
        <p:spPr>
          <a:xfrm>
            <a:off x="427703" y="209550"/>
            <a:ext cx="8382000" cy="5115246"/>
          </a:xfrm>
          <a:prstGeom prst="rect">
            <a:avLst/>
          </a:prstGeom>
          <a:noFill/>
        </p:spPr>
        <p:txBody>
          <a:bodyPr wrap="square" rtlCol="0">
            <a:spAutoFit/>
          </a:bodyPr>
          <a:lstStyle/>
          <a:p>
            <a:pPr algn="ctr">
              <a:lnSpc>
                <a:spcPct val="120000"/>
              </a:lnSpc>
            </a:pPr>
            <a:r>
              <a:rPr lang="en-US" sz="1600" b="1" dirty="0" smtClean="0">
                <a:latin typeface="+mj-lt"/>
              </a:rPr>
              <a:t>“Separation” or “Equal error rates”</a:t>
            </a:r>
            <a:endParaRPr lang="en-US" sz="1600" b="1" dirty="0">
              <a:latin typeface="+mj-lt"/>
            </a:endParaRPr>
          </a:p>
          <a:p>
            <a:pPr>
              <a:lnSpc>
                <a:spcPct val="120000"/>
              </a:lnSpc>
            </a:pPr>
            <a:endParaRPr lang="en-US" sz="1600" dirty="0" smtClean="0">
              <a:latin typeface="+mj-lt"/>
            </a:endParaRPr>
          </a:p>
          <a:p>
            <a:pPr>
              <a:lnSpc>
                <a:spcPct val="120000"/>
              </a:lnSpc>
            </a:pPr>
            <a:r>
              <a:rPr lang="en-US" sz="1600" b="1" dirty="0" smtClean="0">
                <a:latin typeface="+mj-lt"/>
              </a:rPr>
              <a:t>The idea: </a:t>
            </a:r>
            <a:r>
              <a:rPr lang="en-US" sz="1600" dirty="0" smtClean="0">
                <a:latin typeface="+mj-lt"/>
              </a:rPr>
              <a:t>Don</a:t>
            </a:r>
            <a:r>
              <a:rPr lang="uk-UA" sz="1600" dirty="0" smtClean="0">
                <a:latin typeface="+mj-lt"/>
              </a:rPr>
              <a:t>’</a:t>
            </a:r>
            <a:r>
              <a:rPr lang="en-US" sz="1600" dirty="0" smtClean="0">
                <a:latin typeface="+mj-lt"/>
              </a:rPr>
              <a:t>t let a classifier make most of its mistakes on one group.</a:t>
            </a:r>
          </a:p>
          <a:p>
            <a:pPr>
              <a:lnSpc>
                <a:spcPct val="120000"/>
              </a:lnSpc>
            </a:pPr>
            <a:endParaRPr lang="en-US" sz="1600" dirty="0" smtClean="0">
              <a:latin typeface="+mj-lt"/>
            </a:endParaRPr>
          </a:p>
          <a:p>
            <a:pPr>
              <a:lnSpc>
                <a:spcPct val="120000"/>
              </a:lnSpc>
            </a:pPr>
            <a:r>
              <a:rPr lang="en-US" sz="1600" dirty="0" smtClean="0">
                <a:latin typeface="+mj-lt"/>
              </a:rPr>
              <a:t>Same percentage of black and white defendants who are not re-arrested are scored as high risk.</a:t>
            </a:r>
          </a:p>
          <a:p>
            <a:pPr>
              <a:lnSpc>
                <a:spcPct val="120000"/>
              </a:lnSpc>
            </a:pPr>
            <a:r>
              <a:rPr lang="en-US" sz="1600" dirty="0">
                <a:latin typeface="+mj-lt"/>
              </a:rPr>
              <a:t>Same percentage of </a:t>
            </a:r>
            <a:r>
              <a:rPr lang="en-US" sz="1600" dirty="0" smtClean="0">
                <a:latin typeface="+mj-lt"/>
              </a:rPr>
              <a:t>qualified </a:t>
            </a:r>
            <a:r>
              <a:rPr lang="en-US" sz="1600" dirty="0">
                <a:latin typeface="+mj-lt"/>
              </a:rPr>
              <a:t>men and women </a:t>
            </a:r>
            <a:r>
              <a:rPr lang="en-US" sz="1600" dirty="0" smtClean="0">
                <a:latin typeface="+mj-lt"/>
              </a:rPr>
              <a:t>mistakenly turned down.</a:t>
            </a:r>
            <a:endParaRPr lang="en-US" sz="1600" dirty="0">
              <a:latin typeface="+mj-lt"/>
            </a:endParaRPr>
          </a:p>
          <a:p>
            <a:pPr>
              <a:lnSpc>
                <a:spcPct val="120000"/>
              </a:lnSpc>
            </a:pPr>
            <a:r>
              <a:rPr lang="en-US" sz="1600" dirty="0" smtClean="0">
                <a:latin typeface="+mj-lt"/>
              </a:rPr>
              <a:t>If you would have repaid a loan, you will be turned down at the same rate regardless of your income.</a:t>
            </a:r>
          </a:p>
          <a:p>
            <a:pPr>
              <a:lnSpc>
                <a:spcPct val="120000"/>
              </a:lnSpc>
            </a:pPr>
            <a:endParaRPr lang="en-US" sz="1600" dirty="0" smtClean="0">
              <a:latin typeface="+mj-lt"/>
            </a:endParaRPr>
          </a:p>
          <a:p>
            <a:pPr>
              <a:lnSpc>
                <a:spcPct val="120000"/>
              </a:lnSpc>
            </a:pPr>
            <a:r>
              <a:rPr lang="en-US" sz="1600" b="1" dirty="0" smtClean="0">
                <a:latin typeface="+mj-lt"/>
              </a:rPr>
              <a:t>Mathematically: </a:t>
            </a:r>
            <a:r>
              <a:rPr lang="en-US" sz="1600" dirty="0" smtClean="0">
                <a:latin typeface="+mj-lt"/>
              </a:rPr>
              <a:t>Equal false positive and true positive rates.</a:t>
            </a:r>
          </a:p>
          <a:p>
            <a:pPr>
              <a:lnSpc>
                <a:spcPct val="120000"/>
              </a:lnSpc>
            </a:pPr>
            <a:r>
              <a:rPr lang="en-US" sz="1600" b="1" dirty="0">
                <a:latin typeface="+mj-lt"/>
              </a:rPr>
              <a:t>A classifier with this property:</a:t>
            </a:r>
            <a:r>
              <a:rPr lang="en-US" sz="1600" dirty="0">
                <a:latin typeface="+mj-lt"/>
              </a:rPr>
              <a:t> use different thresholds for each group.</a:t>
            </a:r>
          </a:p>
          <a:p>
            <a:pPr>
              <a:lnSpc>
                <a:spcPct val="120000"/>
              </a:lnSpc>
            </a:pPr>
            <a:r>
              <a:rPr lang="en-US" sz="1600" b="1" dirty="0" smtClean="0">
                <a:latin typeface="+mj-lt"/>
              </a:rPr>
              <a:t>Drawbacks:</a:t>
            </a:r>
            <a:r>
              <a:rPr lang="en-US" sz="1600" dirty="0" smtClean="0">
                <a:latin typeface="+mj-lt"/>
              </a:rPr>
              <a:t> Classifier must use group membership explicitly. Predictive accuracy will differ between groups. </a:t>
            </a:r>
            <a:endParaRPr lang="en-US" sz="1600" dirty="0">
              <a:latin typeface="+mj-lt"/>
            </a:endParaRPr>
          </a:p>
          <a:p>
            <a:pPr>
              <a:lnSpc>
                <a:spcPct val="120000"/>
              </a:lnSpc>
            </a:pPr>
            <a:r>
              <a:rPr lang="en-US" sz="1600" b="1" dirty="0" smtClean="0">
                <a:latin typeface="+mj-lt"/>
              </a:rPr>
              <a:t>Legal </a:t>
            </a:r>
            <a:r>
              <a:rPr lang="en-US" sz="1600" b="1" dirty="0">
                <a:latin typeface="+mj-lt"/>
              </a:rPr>
              <a:t>principle</a:t>
            </a:r>
            <a:r>
              <a:rPr lang="en-US" sz="1600" dirty="0">
                <a:latin typeface="+mj-lt"/>
              </a:rPr>
              <a:t>: disparate </a:t>
            </a:r>
            <a:r>
              <a:rPr lang="en-US" sz="1600" dirty="0" smtClean="0">
                <a:latin typeface="+mj-lt"/>
              </a:rPr>
              <a:t>treatment</a:t>
            </a:r>
            <a:endParaRPr lang="en-US" sz="1600" dirty="0">
              <a:latin typeface="+mj-lt"/>
            </a:endParaRPr>
          </a:p>
          <a:p>
            <a:pPr>
              <a:lnSpc>
                <a:spcPct val="120000"/>
              </a:lnSpc>
            </a:pPr>
            <a:r>
              <a:rPr lang="en-US" sz="1600" b="1" dirty="0">
                <a:latin typeface="+mj-lt"/>
              </a:rPr>
              <a:t>Moral principle:</a:t>
            </a:r>
            <a:r>
              <a:rPr lang="en-US" sz="1600" dirty="0">
                <a:latin typeface="+mj-lt"/>
              </a:rPr>
              <a:t> equality of </a:t>
            </a:r>
            <a:r>
              <a:rPr lang="en-US" sz="1600" dirty="0" smtClean="0">
                <a:latin typeface="+mj-lt"/>
              </a:rPr>
              <a:t>opportunity</a:t>
            </a:r>
            <a:endParaRPr lang="en-US" sz="1600" dirty="0">
              <a:latin typeface="+mj-lt"/>
            </a:endParaRPr>
          </a:p>
          <a:p>
            <a:pPr>
              <a:lnSpc>
                <a:spcPct val="120000"/>
              </a:lnSpc>
            </a:pPr>
            <a:endParaRPr lang="en-US" sz="1600" dirty="0" smtClean="0">
              <a:latin typeface="+mj-lt"/>
            </a:endParaRPr>
          </a:p>
        </p:txBody>
      </p:sp>
    </p:spTree>
    <p:extLst>
      <p:ext uri="{BB962C8B-B14F-4D97-AF65-F5344CB8AC3E}">
        <p14:creationId xmlns:p14="http://schemas.microsoft.com/office/powerpoint/2010/main" val="545767269"/>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152400" y="3932464"/>
            <a:ext cx="8837329" cy="4847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dirty="0">
                <a:solidFill>
                  <a:schemeClr val="tx1">
                    <a:lumMod val="50000"/>
                    <a:lumOff val="50000"/>
                  </a:schemeClr>
                </a:solidFill>
                <a:latin typeface="Calibri"/>
                <a:ea typeface="Calibri"/>
                <a:cs typeface="Calibri"/>
                <a:sym typeface="Calibri"/>
              </a:rPr>
              <a:t>Even if two groups of the population admit simple classifiers, the whole population may not </a:t>
            </a:r>
            <a:endParaRPr lang="en-US" sz="1800" b="0" i="0" u="none" strike="noStrike" cap="none" baseline="0" dirty="0" smtClean="0">
              <a:solidFill>
                <a:schemeClr val="tx1">
                  <a:lumMod val="50000"/>
                  <a:lumOff val="50000"/>
                </a:schemeClr>
              </a:solidFill>
              <a:latin typeface="Calibri"/>
              <a:ea typeface="Calibri"/>
              <a:cs typeface="Calibri"/>
              <a:sym typeface="Calibri"/>
            </a:endParaRPr>
          </a:p>
          <a:p>
            <a:pPr marL="0" marR="0" lvl="0" indent="0" algn="ctr" rtl="0">
              <a:spcBef>
                <a:spcPts val="0"/>
              </a:spcBef>
              <a:buSzPct val="25000"/>
              <a:buNone/>
            </a:pPr>
            <a:r>
              <a:rPr lang="en-US" sz="1800" b="0" i="1" u="none" strike="noStrike" cap="none" baseline="0" dirty="0" smtClean="0">
                <a:solidFill>
                  <a:schemeClr val="tx1">
                    <a:lumMod val="50000"/>
                    <a:lumOff val="50000"/>
                  </a:schemeClr>
                </a:solidFill>
                <a:latin typeface="Calibri"/>
                <a:ea typeface="Calibri"/>
                <a:cs typeface="Calibri"/>
                <a:sym typeface="Calibri"/>
              </a:rPr>
              <a:t>How </a:t>
            </a:r>
            <a:r>
              <a:rPr lang="en-US" sz="1800" b="0" i="1" u="none" strike="noStrike" cap="none" baseline="0" dirty="0">
                <a:solidFill>
                  <a:schemeClr val="tx1">
                    <a:lumMod val="50000"/>
                    <a:lumOff val="50000"/>
                  </a:schemeClr>
                </a:solidFill>
                <a:latin typeface="Calibri"/>
                <a:ea typeface="Calibri"/>
                <a:cs typeface="Calibri"/>
                <a:sym typeface="Calibri"/>
              </a:rPr>
              <a:t>Big Data is </a:t>
            </a:r>
            <a:r>
              <a:rPr lang="en-US" sz="1800" b="0" i="1" u="none" strike="noStrike" cap="none" baseline="0" dirty="0" smtClean="0">
                <a:solidFill>
                  <a:schemeClr val="tx1">
                    <a:lumMod val="50000"/>
                    <a:lumOff val="50000"/>
                  </a:schemeClr>
                </a:solidFill>
                <a:latin typeface="Calibri"/>
                <a:ea typeface="Calibri"/>
                <a:cs typeface="Calibri"/>
                <a:sym typeface="Calibri"/>
              </a:rPr>
              <a:t>Unfair</a:t>
            </a:r>
            <a:r>
              <a:rPr lang="en-US" dirty="0" smtClean="0">
                <a:solidFill>
                  <a:schemeClr val="tx1">
                    <a:lumMod val="50000"/>
                    <a:lumOff val="50000"/>
                  </a:schemeClr>
                </a:solidFill>
                <a:latin typeface="Calibri"/>
                <a:ea typeface="Calibri"/>
                <a:cs typeface="Calibri"/>
                <a:sym typeface="Calibri"/>
              </a:rPr>
              <a:t>, Moritz </a:t>
            </a:r>
            <a:r>
              <a:rPr lang="en-US" dirty="0" err="1" smtClean="0">
                <a:solidFill>
                  <a:schemeClr val="tx1">
                    <a:lumMod val="50000"/>
                    <a:lumOff val="50000"/>
                  </a:schemeClr>
                </a:solidFill>
                <a:latin typeface="Calibri"/>
                <a:ea typeface="Calibri"/>
                <a:cs typeface="Calibri"/>
                <a:sym typeface="Calibri"/>
              </a:rPr>
              <a:t>Hardt</a:t>
            </a:r>
            <a:endParaRPr lang="en-US" sz="1800" b="0" i="0" u="none" strike="noStrike" cap="none" baseline="0" dirty="0">
              <a:solidFill>
                <a:schemeClr val="tx1">
                  <a:lumMod val="50000"/>
                  <a:lumOff val="50000"/>
                </a:schemeClr>
              </a:solidFill>
              <a:latin typeface="Calibri"/>
              <a:ea typeface="Calibri"/>
              <a:cs typeface="Calibri"/>
              <a:sym typeface="Calibri"/>
            </a:endParaRPr>
          </a:p>
        </p:txBody>
      </p:sp>
      <p:pic>
        <p:nvPicPr>
          <p:cNvPr id="117" name="Shape 117"/>
          <p:cNvPicPr preferRelativeResize="0"/>
          <p:nvPr/>
        </p:nvPicPr>
        <p:blipFill>
          <a:blip r:embed="rId3">
            <a:alphaModFix/>
          </a:blip>
          <a:stretch>
            <a:fillRect/>
          </a:stretch>
        </p:blipFill>
        <p:spPr>
          <a:xfrm>
            <a:off x="0" y="171444"/>
            <a:ext cx="9143999" cy="3657599"/>
          </a:xfrm>
          <a:prstGeom prst="rect">
            <a:avLst/>
          </a:prstGeom>
          <a:noFill/>
          <a:ln>
            <a:noFill/>
          </a:ln>
        </p:spPr>
      </p:pic>
    </p:spTree>
    <p:extLst>
      <p:ext uri="{BB962C8B-B14F-4D97-AF65-F5344CB8AC3E}">
        <p14:creationId xmlns:p14="http://schemas.microsoft.com/office/powerpoint/2010/main" val="1167326251"/>
      </p:ext>
    </p:extLst>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8093</TotalTime>
  <Words>1853</Words>
  <Application>Microsoft Macintosh PowerPoint</Application>
  <PresentationFormat>On-screen Show (16:9)</PresentationFormat>
  <Paragraphs>196</Paragraphs>
  <Slides>33</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Century Gothic</vt:lpstr>
      <vt:lpstr>Courier New</vt:lpstr>
      <vt:lpstr>Palatino Linotype</vt:lpstr>
      <vt:lpstr>Arial</vt:lpstr>
      <vt:lpstr>Executive</vt:lpstr>
      <vt:lpstr> Algorithms week 5-2:  Algorithmic Accountability</vt:lpstr>
      <vt:lpstr>PowerPoint Presentation</vt:lpstr>
      <vt:lpstr>PowerPoint Presentation</vt:lpstr>
      <vt:lpstr>Quantitative Definitions of Fairness</vt:lpstr>
      <vt:lpstr>PowerPoint Presentation</vt:lpstr>
      <vt:lpstr>PowerPoint Presentation</vt:lpstr>
      <vt:lpstr>PowerPoint Presentation</vt:lpstr>
      <vt:lpstr>PowerPoint Presentation</vt:lpstr>
      <vt:lpstr>PowerPoint Presentation</vt:lpstr>
      <vt:lpstr>Algorithms as part of a system</vt:lpstr>
      <vt:lpstr>Data Quality</vt:lpstr>
      <vt:lpstr>PowerPoint Presentation</vt:lpstr>
      <vt:lpstr>PowerPoint Presentation</vt:lpstr>
      <vt:lpstr>PowerPoint Presentation</vt:lpstr>
      <vt:lpstr>Transparency &amp; Oversight</vt:lpstr>
      <vt:lpstr>How are “points” used by judges?</vt:lpstr>
      <vt:lpstr>PowerPoint Presentation</vt:lpstr>
      <vt:lpstr>PowerPoint Presentation</vt:lpstr>
      <vt:lpstr>PowerPoint Presentation</vt:lpstr>
      <vt:lpstr>Reverse-engineering the SSL score</vt:lpstr>
      <vt:lpstr>PowerPoint Presentation</vt:lpstr>
      <vt:lpstr>Why algorithmic decisions?</vt:lpstr>
      <vt:lpstr>PowerPoint Presentation</vt:lpstr>
      <vt:lpstr>PowerPoint Presentation</vt:lpstr>
      <vt:lpstr>Machine learning in lending </vt:lpstr>
      <vt:lpstr>PowerPoint Presentation</vt:lpstr>
      <vt:lpstr>PowerPoint Presentation</vt:lpstr>
      <vt:lpstr>PowerPoint Presentation</vt:lpstr>
      <vt:lpstr>Transparency of News Algorithms</vt:lpstr>
      <vt:lpstr>PowerPoint Presentation</vt:lpstr>
      <vt:lpstr>PowerPoint Presentation</vt:lpstr>
      <vt:lpstr>News Algorithms</vt:lpstr>
      <vt:lpstr>Stages of news algorithm transparency</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Frontiers of  Computational Journalism</dc:title>
  <dc:creator>Jonathan Stray</dc:creator>
  <cp:lastModifiedBy>Microsoft Office User</cp:lastModifiedBy>
  <cp:revision>303</cp:revision>
  <cp:lastPrinted>2018-08-01T14:35:24Z</cp:lastPrinted>
  <dcterms:created xsi:type="dcterms:W3CDTF">2012-09-10T16:23:01Z</dcterms:created>
  <dcterms:modified xsi:type="dcterms:W3CDTF">2018-08-15T14:02:10Z</dcterms:modified>
</cp:coreProperties>
</file>