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0" r:id="rId5"/>
    <p:sldId id="261" r:id="rId6"/>
    <p:sldId id="262" r:id="rId7"/>
    <p:sldId id="257" r:id="rId8"/>
    <p:sldId id="258" r:id="rId9"/>
    <p:sldId id="259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91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78A8-43A3-467E-A6C7-4BFE0C370A86}" type="datetimeFigureOut">
              <a:rPr lang="en-US" smtClean="0"/>
              <a:t>26-Sep-18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9933-276E-4D36-BE8E-63B3D4711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4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78A8-43A3-467E-A6C7-4BFE0C370A86}" type="datetimeFigureOut">
              <a:rPr lang="en-US" smtClean="0"/>
              <a:t>26-Sep-18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9933-276E-4D36-BE8E-63B3D4711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7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78A8-43A3-467E-A6C7-4BFE0C370A86}" type="datetimeFigureOut">
              <a:rPr lang="en-US" smtClean="0"/>
              <a:t>26-Sep-18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9933-276E-4D36-BE8E-63B3D4711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59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78A8-43A3-467E-A6C7-4BFE0C370A86}" type="datetimeFigureOut">
              <a:rPr lang="en-US" smtClean="0"/>
              <a:t>26-Sep-18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9933-276E-4D36-BE8E-63B3D4711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2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78A8-43A3-467E-A6C7-4BFE0C370A86}" type="datetimeFigureOut">
              <a:rPr lang="en-US" smtClean="0"/>
              <a:t>26-Sep-18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9933-276E-4D36-BE8E-63B3D4711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4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78A8-43A3-467E-A6C7-4BFE0C370A86}" type="datetimeFigureOut">
              <a:rPr lang="en-US" smtClean="0"/>
              <a:t>26-Sep-18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9933-276E-4D36-BE8E-63B3D4711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1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78A8-43A3-467E-A6C7-4BFE0C370A86}" type="datetimeFigureOut">
              <a:rPr lang="en-US" smtClean="0"/>
              <a:t>26-Sep-18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9933-276E-4D36-BE8E-63B3D4711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9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78A8-43A3-467E-A6C7-4BFE0C370A86}" type="datetimeFigureOut">
              <a:rPr lang="en-US" smtClean="0"/>
              <a:t>26-Sep-18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9933-276E-4D36-BE8E-63B3D4711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5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78A8-43A3-467E-A6C7-4BFE0C370A86}" type="datetimeFigureOut">
              <a:rPr lang="en-US" smtClean="0"/>
              <a:t>26-Sep-18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9933-276E-4D36-BE8E-63B3D4711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78A8-43A3-467E-A6C7-4BFE0C370A86}" type="datetimeFigureOut">
              <a:rPr lang="en-US" smtClean="0"/>
              <a:t>26-Sep-18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9933-276E-4D36-BE8E-63B3D4711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39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78A8-43A3-467E-A6C7-4BFE0C370A86}" type="datetimeFigureOut">
              <a:rPr lang="en-US" smtClean="0"/>
              <a:t>26-Sep-18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9933-276E-4D36-BE8E-63B3D4711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1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178A8-43A3-467E-A6C7-4BFE0C370A86}" type="datetimeFigureOut">
              <a:rPr lang="en-US" smtClean="0"/>
              <a:t>26-Sep-18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69933-276E-4D36-BE8E-63B3D4711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74200" cy="2387600"/>
          </a:xfrm>
        </p:spPr>
        <p:txBody>
          <a:bodyPr/>
          <a:lstStyle/>
          <a:p>
            <a:r>
              <a:rPr lang="en-US" dirty="0" smtClean="0"/>
              <a:t>Insertion, Merge </a:t>
            </a:r>
            <a:r>
              <a:rPr lang="en-US" dirty="0" smtClean="0"/>
              <a:t>&amp; Quick 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Faisal Bin Ashraf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8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</a:t>
            </a:r>
            <a:r>
              <a:rPr lang="en-US" dirty="0" err="1" smtClean="0"/>
              <a:t>Vs</a:t>
            </a:r>
            <a:r>
              <a:rPr lang="en-US" dirty="0" smtClean="0"/>
              <a:t> Quick Sort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9734573"/>
              </p:ext>
            </p:extLst>
          </p:nvPr>
        </p:nvGraphicFramePr>
        <p:xfrm>
          <a:off x="838200" y="1825625"/>
          <a:ext cx="105156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Merge</a:t>
                      </a:r>
                      <a:r>
                        <a:rPr lang="en-US" baseline="0" dirty="0" smtClean="0"/>
                        <a:t> 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Quick</a:t>
                      </a:r>
                      <a:r>
                        <a:rPr lang="en-US" baseline="0" dirty="0" smtClean="0"/>
                        <a:t> Sort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O(</a:t>
                      </a:r>
                      <a:r>
                        <a:rPr lang="en-US" dirty="0" err="1" smtClean="0"/>
                        <a:t>nlgn</a:t>
                      </a:r>
                      <a:r>
                        <a:rPr lang="en-US" dirty="0" smtClean="0"/>
                        <a:t>)                         Worst</a:t>
                      </a:r>
                      <a:r>
                        <a:rPr lang="en-US" baseline="0" dirty="0" smtClean="0"/>
                        <a:t> case running time</a:t>
                      </a:r>
                    </a:p>
                    <a:p>
                      <a:r>
                        <a:rPr lang="en-US" baseline="0" dirty="0" smtClean="0"/>
                        <a:t>O(n)                               Space Complexity (Not in-place)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</a:t>
                      </a:r>
                      <a:r>
                        <a:rPr lang="en-US" dirty="0" err="1" smtClean="0"/>
                        <a:t>nlgn</a:t>
                      </a:r>
                      <a:r>
                        <a:rPr lang="en-US" dirty="0" smtClean="0"/>
                        <a:t>)                         Average </a:t>
                      </a:r>
                      <a:r>
                        <a:rPr lang="en-US" baseline="0" dirty="0" smtClean="0"/>
                        <a:t>case running time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O(n^2)                           </a:t>
                      </a:r>
                      <a:r>
                        <a:rPr lang="en-US" dirty="0" smtClean="0"/>
                        <a:t>Worst</a:t>
                      </a:r>
                      <a:r>
                        <a:rPr lang="en-US" baseline="0" dirty="0" smtClean="0"/>
                        <a:t> case running time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                                        ( in-place) 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1828800" y="2374710"/>
            <a:ext cx="873456" cy="13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828799" y="2663588"/>
            <a:ext cx="873457" cy="13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112759" y="2374710"/>
            <a:ext cx="871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112759" y="2677236"/>
            <a:ext cx="871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832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475"/>
          </a:xfrm>
        </p:spPr>
        <p:txBody>
          <a:bodyPr/>
          <a:lstStyle/>
          <a:p>
            <a:r>
              <a:rPr lang="en-US" b="1" u="sng" dirty="0" smtClean="0"/>
              <a:t>INSERTION SORT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1244600"/>
            <a:ext cx="6603999" cy="5561806"/>
          </a:xfrm>
        </p:spPr>
      </p:pic>
    </p:spTree>
    <p:extLst>
      <p:ext uri="{BB962C8B-B14F-4D97-AF65-F5344CB8AC3E}">
        <p14:creationId xmlns:p14="http://schemas.microsoft.com/office/powerpoint/2010/main" val="248120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510506"/>
            <a:ext cx="6799534" cy="5142868"/>
          </a:xfrm>
        </p:spPr>
      </p:pic>
      <p:sp>
        <p:nvSpPr>
          <p:cNvPr id="5" name="TextBox 4"/>
          <p:cNvSpPr txBox="1"/>
          <p:nvPr/>
        </p:nvSpPr>
        <p:spPr>
          <a:xfrm>
            <a:off x="1117600" y="1187747"/>
            <a:ext cx="3639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Insertion Sort Pseudo Code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5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6821"/>
          </a:xfrm>
        </p:spPr>
        <p:txBody>
          <a:bodyPr/>
          <a:lstStyle/>
          <a:p>
            <a:r>
              <a:rPr lang="en-US" b="1" u="sng" dirty="0" smtClean="0"/>
              <a:t>MERGE SORT</a:t>
            </a:r>
            <a:endParaRPr lang="en-US" b="1" u="sng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9721010"/>
              </p:ext>
            </p:extLst>
          </p:nvPr>
        </p:nvGraphicFramePr>
        <p:xfrm>
          <a:off x="1125288" y="2112229"/>
          <a:ext cx="99414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2678"/>
                <a:gridCol w="1242678"/>
                <a:gridCol w="1242678"/>
                <a:gridCol w="1242678"/>
                <a:gridCol w="1242678"/>
                <a:gridCol w="1242678"/>
                <a:gridCol w="1242678"/>
                <a:gridCol w="12426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0119892"/>
              </p:ext>
            </p:extLst>
          </p:nvPr>
        </p:nvGraphicFramePr>
        <p:xfrm>
          <a:off x="1111641" y="3091501"/>
          <a:ext cx="994142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603"/>
                <a:gridCol w="1104603"/>
                <a:gridCol w="1104603"/>
                <a:gridCol w="1104603"/>
                <a:gridCol w="1104603"/>
                <a:gridCol w="1104603"/>
                <a:gridCol w="1104603"/>
                <a:gridCol w="1104603"/>
                <a:gridCol w="11046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9360458"/>
              </p:ext>
            </p:extLst>
          </p:nvPr>
        </p:nvGraphicFramePr>
        <p:xfrm>
          <a:off x="1184913" y="4376413"/>
          <a:ext cx="99414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766"/>
                <a:gridCol w="903766"/>
                <a:gridCol w="903766"/>
                <a:gridCol w="903766"/>
                <a:gridCol w="903766"/>
                <a:gridCol w="903766"/>
                <a:gridCol w="903766"/>
                <a:gridCol w="903766"/>
                <a:gridCol w="903766"/>
                <a:gridCol w="903766"/>
                <a:gridCol w="9037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3016047"/>
              </p:ext>
            </p:extLst>
          </p:nvPr>
        </p:nvGraphicFramePr>
        <p:xfrm>
          <a:off x="1187188" y="5393858"/>
          <a:ext cx="99414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762"/>
                <a:gridCol w="662762"/>
                <a:gridCol w="662762"/>
                <a:gridCol w="662762"/>
                <a:gridCol w="662762"/>
                <a:gridCol w="662762"/>
                <a:gridCol w="662762"/>
                <a:gridCol w="662762"/>
                <a:gridCol w="662762"/>
                <a:gridCol w="662762"/>
                <a:gridCol w="662762"/>
                <a:gridCol w="662762"/>
                <a:gridCol w="662762"/>
                <a:gridCol w="662762"/>
                <a:gridCol w="6627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cxnSp>
        <p:nvCxnSpPr>
          <p:cNvPr id="81" name="Straight Arrow Connector 80"/>
          <p:cNvCxnSpPr/>
          <p:nvPr/>
        </p:nvCxnSpPr>
        <p:spPr>
          <a:xfrm flipH="1">
            <a:off x="5418647" y="2606723"/>
            <a:ext cx="736979" cy="32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155626" y="2606723"/>
            <a:ext cx="600501" cy="32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2759608" y="3728114"/>
            <a:ext cx="736979" cy="32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496587" y="3728114"/>
            <a:ext cx="600501" cy="32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8164122" y="3687171"/>
            <a:ext cx="736979" cy="32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901101" y="3687171"/>
            <a:ext cx="600501" cy="32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1422128" y="4847231"/>
            <a:ext cx="736979" cy="32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159107" y="4847231"/>
            <a:ext cx="600501" cy="32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4097088" y="4847231"/>
            <a:ext cx="736979" cy="32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4834067" y="4847231"/>
            <a:ext cx="600501" cy="32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6826642" y="4847231"/>
            <a:ext cx="736979" cy="32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7563621" y="4847231"/>
            <a:ext cx="600501" cy="32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9501602" y="4847231"/>
            <a:ext cx="736979" cy="32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10238581" y="4847231"/>
            <a:ext cx="600501" cy="32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838200" y="1370336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DIVIDE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35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2450537"/>
              </p:ext>
            </p:extLst>
          </p:nvPr>
        </p:nvGraphicFramePr>
        <p:xfrm>
          <a:off x="1050710" y="2091100"/>
          <a:ext cx="994143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2762"/>
                <a:gridCol w="662762"/>
                <a:gridCol w="662762"/>
                <a:gridCol w="662762"/>
                <a:gridCol w="662762"/>
                <a:gridCol w="662762"/>
                <a:gridCol w="662762"/>
                <a:gridCol w="662762"/>
                <a:gridCol w="662762"/>
                <a:gridCol w="662762"/>
                <a:gridCol w="662762"/>
                <a:gridCol w="662762"/>
                <a:gridCol w="662762"/>
                <a:gridCol w="662762"/>
                <a:gridCol w="6627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2888079"/>
              </p:ext>
            </p:extLst>
          </p:nvPr>
        </p:nvGraphicFramePr>
        <p:xfrm>
          <a:off x="1048435" y="3189059"/>
          <a:ext cx="994142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766"/>
                <a:gridCol w="903766"/>
                <a:gridCol w="903766"/>
                <a:gridCol w="903766"/>
                <a:gridCol w="903766"/>
                <a:gridCol w="903766"/>
                <a:gridCol w="903766"/>
                <a:gridCol w="903766"/>
                <a:gridCol w="903766"/>
                <a:gridCol w="903766"/>
                <a:gridCol w="9037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7331254"/>
              </p:ext>
            </p:extLst>
          </p:nvPr>
        </p:nvGraphicFramePr>
        <p:xfrm>
          <a:off x="1029755" y="4292504"/>
          <a:ext cx="994142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603"/>
                <a:gridCol w="1104603"/>
                <a:gridCol w="1104603"/>
                <a:gridCol w="1104603"/>
                <a:gridCol w="1104603"/>
                <a:gridCol w="1104603"/>
                <a:gridCol w="1104603"/>
                <a:gridCol w="1104603"/>
                <a:gridCol w="11046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0869475"/>
              </p:ext>
            </p:extLst>
          </p:nvPr>
        </p:nvGraphicFramePr>
        <p:xfrm>
          <a:off x="1016106" y="5606055"/>
          <a:ext cx="99414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2678"/>
                <a:gridCol w="1242678"/>
                <a:gridCol w="1242678"/>
                <a:gridCol w="1242678"/>
                <a:gridCol w="1242678"/>
                <a:gridCol w="1242678"/>
                <a:gridCol w="1242678"/>
                <a:gridCol w="12426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1965278" y="2545307"/>
            <a:ext cx="668740" cy="559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528549" y="2558955"/>
            <a:ext cx="436729" cy="545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656162" y="2545307"/>
            <a:ext cx="668740" cy="559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19433" y="2558955"/>
            <a:ext cx="436729" cy="545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347046" y="2545307"/>
            <a:ext cx="668740" cy="559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910317" y="2558955"/>
            <a:ext cx="436729" cy="545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0037930" y="2545307"/>
            <a:ext cx="668740" cy="559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601201" y="2558955"/>
            <a:ext cx="436729" cy="545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291386" y="3666698"/>
            <a:ext cx="668740" cy="559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854657" y="3680346"/>
            <a:ext cx="436729" cy="545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8764138" y="3666698"/>
            <a:ext cx="668740" cy="559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327409" y="3680346"/>
            <a:ext cx="436729" cy="545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939051" y="4854053"/>
            <a:ext cx="668740" cy="559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02322" y="4867701"/>
            <a:ext cx="436729" cy="545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81062" y="1302097"/>
            <a:ext cx="1531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CONQUER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0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571" y="791570"/>
            <a:ext cx="4476466" cy="593677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Merge (L, R, A):</a:t>
            </a:r>
          </a:p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  <a:cs typeface="Arial" panose="020B0604020202020204" pitchFamily="34" charset="0"/>
              </a:rPr>
              <a:t>	</a:t>
            </a:r>
            <a:r>
              <a:rPr lang="en-US" sz="1200" dirty="0" err="1" smtClean="0">
                <a:latin typeface="Bookman Old Style" panose="02050604050505020204" pitchFamily="18" charset="0"/>
                <a:cs typeface="Arial" panose="020B0604020202020204" pitchFamily="34" charset="0"/>
              </a:rPr>
              <a:t>nL</a:t>
            </a:r>
            <a:r>
              <a:rPr lang="en-US" sz="1200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 = length of L</a:t>
            </a:r>
          </a:p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  <a:cs typeface="Arial" panose="020B0604020202020204" pitchFamily="34" charset="0"/>
              </a:rPr>
              <a:t>	</a:t>
            </a:r>
            <a:r>
              <a:rPr lang="en-US" sz="1200" dirty="0" err="1" smtClean="0">
                <a:latin typeface="Bookman Old Style" panose="02050604050505020204" pitchFamily="18" charset="0"/>
                <a:cs typeface="Arial" panose="020B0604020202020204" pitchFamily="34" charset="0"/>
              </a:rPr>
              <a:t>nR</a:t>
            </a:r>
            <a:r>
              <a:rPr lang="en-US" sz="1200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 = length of R</a:t>
            </a:r>
          </a:p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  <a:cs typeface="Arial" panose="020B0604020202020204" pitchFamily="34" charset="0"/>
              </a:rPr>
              <a:t>	</a:t>
            </a:r>
            <a:r>
              <a:rPr lang="en-US" sz="1200" dirty="0" err="1" smtClean="0">
                <a:latin typeface="Bookman Old Style" panose="02050604050505020204" pitchFamily="18" charset="0"/>
                <a:cs typeface="Arial" panose="020B0604020202020204" pitchFamily="34" charset="0"/>
              </a:rPr>
              <a:t>i</a:t>
            </a:r>
            <a:r>
              <a:rPr lang="en-US" sz="1200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, j, k = 0</a:t>
            </a:r>
          </a:p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  <a:cs typeface="Arial" panose="020B0604020202020204" pitchFamily="34" charset="0"/>
              </a:rPr>
              <a:t>	</a:t>
            </a:r>
            <a:r>
              <a:rPr lang="en-US" sz="1200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while </a:t>
            </a:r>
            <a:r>
              <a:rPr lang="en-US" sz="1200" dirty="0" err="1" smtClean="0">
                <a:latin typeface="Bookman Old Style" panose="02050604050505020204" pitchFamily="18" charset="0"/>
                <a:cs typeface="Arial" panose="020B0604020202020204" pitchFamily="34" charset="0"/>
              </a:rPr>
              <a:t>i</a:t>
            </a:r>
            <a:r>
              <a:rPr lang="en-US" sz="1200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 &lt; </a:t>
            </a:r>
            <a:r>
              <a:rPr lang="en-US" sz="1200" dirty="0" err="1" smtClean="0">
                <a:latin typeface="Bookman Old Style" panose="02050604050505020204" pitchFamily="18" charset="0"/>
                <a:cs typeface="Arial" panose="020B0604020202020204" pitchFamily="34" charset="0"/>
              </a:rPr>
              <a:t>nL</a:t>
            </a:r>
            <a:r>
              <a:rPr lang="en-US" sz="1200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 &amp; j &lt; </a:t>
            </a:r>
            <a:r>
              <a:rPr lang="en-US" sz="1200" dirty="0" err="1" smtClean="0">
                <a:latin typeface="Bookman Old Style" panose="02050604050505020204" pitchFamily="18" charset="0"/>
                <a:cs typeface="Arial" panose="020B0604020202020204" pitchFamily="34" charset="0"/>
              </a:rPr>
              <a:t>nR</a:t>
            </a:r>
            <a:r>
              <a:rPr lang="en-US" sz="1200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  <a:cs typeface="Arial" panose="020B0604020202020204" pitchFamily="34" charset="0"/>
              </a:rPr>
              <a:t>	</a:t>
            </a:r>
            <a:r>
              <a:rPr lang="en-US" sz="1200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	if L[</a:t>
            </a:r>
            <a:r>
              <a:rPr lang="en-US" sz="1200" dirty="0" err="1" smtClean="0">
                <a:latin typeface="Bookman Old Style" panose="02050604050505020204" pitchFamily="18" charset="0"/>
                <a:cs typeface="Arial" panose="020B0604020202020204" pitchFamily="34" charset="0"/>
              </a:rPr>
              <a:t>i</a:t>
            </a:r>
            <a:r>
              <a:rPr lang="en-US" sz="1200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] &lt;= R[</a:t>
            </a:r>
            <a:r>
              <a:rPr lang="en-US" sz="1200" dirty="0" err="1" smtClean="0">
                <a:latin typeface="Bookman Old Style" panose="02050604050505020204" pitchFamily="18" charset="0"/>
                <a:cs typeface="Arial" panose="020B0604020202020204" pitchFamily="34" charset="0"/>
              </a:rPr>
              <a:t>i</a:t>
            </a:r>
            <a:r>
              <a:rPr lang="en-US" sz="1200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]:</a:t>
            </a:r>
          </a:p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  <a:cs typeface="Arial" panose="020B0604020202020204" pitchFamily="34" charset="0"/>
              </a:rPr>
              <a:t>	</a:t>
            </a:r>
            <a:r>
              <a:rPr lang="en-US" sz="1200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		A[k] = L[</a:t>
            </a:r>
            <a:r>
              <a:rPr lang="en-US" sz="1200" dirty="0" err="1" smtClean="0">
                <a:latin typeface="Bookman Old Style" panose="02050604050505020204" pitchFamily="18" charset="0"/>
                <a:cs typeface="Arial" panose="020B0604020202020204" pitchFamily="34" charset="0"/>
              </a:rPr>
              <a:t>i</a:t>
            </a:r>
            <a:r>
              <a:rPr lang="en-US" sz="1200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]</a:t>
            </a:r>
          </a:p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  <a:cs typeface="Arial" panose="020B0604020202020204" pitchFamily="34" charset="0"/>
              </a:rPr>
              <a:t>	</a:t>
            </a:r>
            <a:r>
              <a:rPr lang="en-US" sz="1200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		</a:t>
            </a:r>
            <a:r>
              <a:rPr lang="en-US" sz="1200" dirty="0" err="1" smtClean="0">
                <a:latin typeface="Bookman Old Style" panose="02050604050505020204" pitchFamily="18" charset="0"/>
                <a:cs typeface="Arial" panose="020B0604020202020204" pitchFamily="34" charset="0"/>
              </a:rPr>
              <a:t>i</a:t>
            </a:r>
            <a:r>
              <a:rPr lang="en-US" sz="1200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++</a:t>
            </a:r>
          </a:p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  <a:cs typeface="Arial" panose="020B0604020202020204" pitchFamily="34" charset="0"/>
              </a:rPr>
              <a:t>	</a:t>
            </a:r>
            <a:r>
              <a:rPr lang="en-US" sz="1200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	else :</a:t>
            </a:r>
          </a:p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  <a:cs typeface="Arial" panose="020B0604020202020204" pitchFamily="34" charset="0"/>
              </a:rPr>
              <a:t>	</a:t>
            </a:r>
            <a:r>
              <a:rPr lang="en-US" sz="1200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		A[k] = R[j]</a:t>
            </a:r>
          </a:p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  <a:cs typeface="Arial" panose="020B0604020202020204" pitchFamily="34" charset="0"/>
              </a:rPr>
              <a:t>	</a:t>
            </a:r>
            <a:r>
              <a:rPr lang="en-US" sz="1200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		j++</a:t>
            </a:r>
          </a:p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  <a:cs typeface="Arial" panose="020B0604020202020204" pitchFamily="34" charset="0"/>
              </a:rPr>
              <a:t>	</a:t>
            </a:r>
            <a:r>
              <a:rPr lang="en-US" sz="1200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	k++</a:t>
            </a:r>
          </a:p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  <a:cs typeface="Arial" panose="020B0604020202020204" pitchFamily="34" charset="0"/>
              </a:rPr>
              <a:t>	</a:t>
            </a:r>
            <a:r>
              <a:rPr lang="en-US" sz="1200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while </a:t>
            </a:r>
            <a:r>
              <a:rPr lang="en-US" sz="1200" dirty="0" err="1" smtClean="0">
                <a:latin typeface="Bookman Old Style" panose="02050604050505020204" pitchFamily="18" charset="0"/>
                <a:cs typeface="Arial" panose="020B0604020202020204" pitchFamily="34" charset="0"/>
              </a:rPr>
              <a:t>i</a:t>
            </a:r>
            <a:r>
              <a:rPr lang="en-US" sz="1200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 &lt; </a:t>
            </a:r>
            <a:r>
              <a:rPr lang="en-US" sz="1200" dirty="0" err="1" smtClean="0">
                <a:latin typeface="Bookman Old Style" panose="02050604050505020204" pitchFamily="18" charset="0"/>
                <a:cs typeface="Arial" panose="020B0604020202020204" pitchFamily="34" charset="0"/>
              </a:rPr>
              <a:t>nL</a:t>
            </a:r>
            <a:r>
              <a:rPr lang="en-US" sz="1200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 :</a:t>
            </a:r>
          </a:p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  <a:cs typeface="Arial" panose="020B0604020202020204" pitchFamily="34" charset="0"/>
              </a:rPr>
              <a:t>	</a:t>
            </a:r>
            <a:r>
              <a:rPr lang="en-US" sz="1200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	A[k] = L[</a:t>
            </a:r>
            <a:r>
              <a:rPr lang="en-US" sz="1200" dirty="0" err="1" smtClean="0">
                <a:latin typeface="Bookman Old Style" panose="02050604050505020204" pitchFamily="18" charset="0"/>
                <a:cs typeface="Arial" panose="020B0604020202020204" pitchFamily="34" charset="0"/>
              </a:rPr>
              <a:t>i</a:t>
            </a:r>
            <a:r>
              <a:rPr lang="en-US" sz="1200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]</a:t>
            </a:r>
          </a:p>
          <a:p>
            <a:pPr marL="0" indent="0">
              <a:buNone/>
            </a:pPr>
            <a:r>
              <a:rPr lang="en-US" sz="1200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		</a:t>
            </a:r>
            <a:r>
              <a:rPr lang="en-US" sz="1200" dirty="0" err="1" smtClean="0">
                <a:latin typeface="Bookman Old Style" panose="02050604050505020204" pitchFamily="18" charset="0"/>
                <a:cs typeface="Arial" panose="020B0604020202020204" pitchFamily="34" charset="0"/>
              </a:rPr>
              <a:t>i</a:t>
            </a:r>
            <a:r>
              <a:rPr lang="en-US" sz="1200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++</a:t>
            </a:r>
          </a:p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  <a:cs typeface="Arial" panose="020B0604020202020204" pitchFamily="34" charset="0"/>
              </a:rPr>
              <a:t>	</a:t>
            </a:r>
            <a:r>
              <a:rPr lang="en-US" sz="1200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	k++</a:t>
            </a:r>
          </a:p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  <a:cs typeface="Arial" panose="020B0604020202020204" pitchFamily="34" charset="0"/>
              </a:rPr>
              <a:t>	</a:t>
            </a:r>
            <a:r>
              <a:rPr lang="en-US" sz="1200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while j &lt; </a:t>
            </a:r>
            <a:r>
              <a:rPr lang="en-US" sz="1200" dirty="0" err="1" smtClean="0">
                <a:latin typeface="Bookman Old Style" panose="02050604050505020204" pitchFamily="18" charset="0"/>
                <a:cs typeface="Arial" panose="020B0604020202020204" pitchFamily="34" charset="0"/>
              </a:rPr>
              <a:t>nR</a:t>
            </a:r>
            <a:r>
              <a:rPr lang="en-US" sz="1200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 :</a:t>
            </a:r>
          </a:p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  <a:cs typeface="Arial" panose="020B0604020202020204" pitchFamily="34" charset="0"/>
              </a:rPr>
              <a:t>	</a:t>
            </a:r>
            <a:r>
              <a:rPr lang="en-US" sz="1200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	A[k] = R[j]</a:t>
            </a:r>
          </a:p>
          <a:p>
            <a:pPr marL="0" indent="0">
              <a:buNone/>
            </a:pPr>
            <a:r>
              <a:rPr lang="en-US" sz="1200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		j++</a:t>
            </a:r>
          </a:p>
          <a:p>
            <a:pPr marL="0" indent="0">
              <a:buNone/>
            </a:pPr>
            <a:r>
              <a:rPr lang="en-US" sz="1200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		k++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57415" y="791570"/>
            <a:ext cx="5211169" cy="58821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100" b="1" dirty="0" err="1" smtClean="0">
                <a:latin typeface="Bookman Old Style" panose="02050604050505020204" pitchFamily="18" charset="0"/>
                <a:cs typeface="Arial" panose="020B0604020202020204" pitchFamily="34" charset="0"/>
              </a:rPr>
              <a:t>MergeSort</a:t>
            </a:r>
            <a:r>
              <a:rPr lang="en-US" sz="2100" b="1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 (A):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100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	n = length of 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100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	if  n&lt;2: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100" dirty="0">
                <a:latin typeface="Bookman Old Style" panose="02050604050505020204" pitchFamily="18" charset="0"/>
                <a:cs typeface="Arial" panose="020B0604020202020204" pitchFamily="34" charset="0"/>
              </a:rPr>
              <a:t>	</a:t>
            </a:r>
            <a:r>
              <a:rPr lang="en-US" sz="2100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	return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100" dirty="0">
                <a:latin typeface="Bookman Old Style" panose="02050604050505020204" pitchFamily="18" charset="0"/>
                <a:cs typeface="Arial" panose="020B0604020202020204" pitchFamily="34" charset="0"/>
              </a:rPr>
              <a:t>	</a:t>
            </a:r>
            <a:r>
              <a:rPr lang="en-US" sz="2100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mid = n/2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100" dirty="0">
                <a:latin typeface="Bookman Old Style" panose="02050604050505020204" pitchFamily="18" charset="0"/>
                <a:cs typeface="Arial" panose="020B0604020202020204" pitchFamily="34" charset="0"/>
              </a:rPr>
              <a:t>	</a:t>
            </a:r>
            <a:r>
              <a:rPr lang="en-US" sz="2100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left = A[0 to mid-1]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100" dirty="0">
                <a:latin typeface="Bookman Old Style" panose="02050604050505020204" pitchFamily="18" charset="0"/>
                <a:cs typeface="Arial" panose="020B0604020202020204" pitchFamily="34" charset="0"/>
              </a:rPr>
              <a:t>	</a:t>
            </a:r>
            <a:r>
              <a:rPr lang="en-US" sz="2100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right = A[mid to n-1]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100" dirty="0">
                <a:latin typeface="Bookman Old Style" panose="02050604050505020204" pitchFamily="18" charset="0"/>
                <a:cs typeface="Arial" panose="020B0604020202020204" pitchFamily="34" charset="0"/>
              </a:rPr>
              <a:t>	</a:t>
            </a:r>
            <a:r>
              <a:rPr lang="en-US" sz="2100" dirty="0" err="1" smtClean="0">
                <a:latin typeface="Bookman Old Style" panose="02050604050505020204" pitchFamily="18" charset="0"/>
                <a:cs typeface="Arial" panose="020B0604020202020204" pitchFamily="34" charset="0"/>
              </a:rPr>
              <a:t>MergeSort</a:t>
            </a:r>
            <a:r>
              <a:rPr lang="en-US" sz="2100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(left)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100" dirty="0">
                <a:latin typeface="Bookman Old Style" panose="02050604050505020204" pitchFamily="18" charset="0"/>
                <a:cs typeface="Arial" panose="020B0604020202020204" pitchFamily="34" charset="0"/>
              </a:rPr>
              <a:t>	</a:t>
            </a:r>
            <a:r>
              <a:rPr lang="en-US" sz="2100" dirty="0" err="1" smtClean="0">
                <a:latin typeface="Bookman Old Style" panose="02050604050505020204" pitchFamily="18" charset="0"/>
                <a:cs typeface="Arial" panose="020B0604020202020204" pitchFamily="34" charset="0"/>
              </a:rPr>
              <a:t>MergeSort</a:t>
            </a:r>
            <a:r>
              <a:rPr lang="en-US" sz="2100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(right)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100" dirty="0">
                <a:latin typeface="Bookman Old Style" panose="02050604050505020204" pitchFamily="18" charset="0"/>
                <a:cs typeface="Arial" panose="020B0604020202020204" pitchFamily="34" charset="0"/>
              </a:rPr>
              <a:t>	</a:t>
            </a:r>
            <a:r>
              <a:rPr lang="en-US" sz="2100" dirty="0" smtClean="0">
                <a:latin typeface="Bookman Old Style" panose="02050604050505020204" pitchFamily="18" charset="0"/>
                <a:cs typeface="Arial" panose="020B0604020202020204" pitchFamily="34" charset="0"/>
              </a:rPr>
              <a:t>Merge(left, right, A)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700" dirty="0" smtClean="0">
              <a:latin typeface="Bookman Old Style" panose="02050604050505020204" pitchFamily="18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700" dirty="0">
                <a:latin typeface="Bookman Old Style" panose="02050604050505020204" pitchFamily="18" charset="0"/>
                <a:cs typeface="Arial" panose="020B0604020202020204" pitchFamily="34" charset="0"/>
              </a:rPr>
              <a:t>	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QUICK SORT</a:t>
            </a:r>
            <a:endParaRPr lang="en-US" b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8887794"/>
              </p:ext>
            </p:extLst>
          </p:nvPr>
        </p:nvGraphicFramePr>
        <p:xfrm>
          <a:off x="1083860" y="2303297"/>
          <a:ext cx="99414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2678"/>
                <a:gridCol w="1242678"/>
                <a:gridCol w="1242678"/>
                <a:gridCol w="1242678"/>
                <a:gridCol w="1242678"/>
                <a:gridCol w="1242678"/>
                <a:gridCol w="1242678"/>
                <a:gridCol w="12426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041668" y="1690688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Pivot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370188" y="2005428"/>
            <a:ext cx="2110" cy="246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9245444"/>
              </p:ext>
            </p:extLst>
          </p:nvPr>
        </p:nvGraphicFramePr>
        <p:xfrm>
          <a:off x="1086135" y="5035124"/>
          <a:ext cx="1014597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8247"/>
                <a:gridCol w="1268247"/>
                <a:gridCol w="1268247"/>
                <a:gridCol w="1268247"/>
                <a:gridCol w="1268247"/>
                <a:gridCol w="1268247"/>
                <a:gridCol w="1268247"/>
                <a:gridCol w="12682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171692" y="4422516"/>
            <a:ext cx="65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Pivot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500212" y="4737256"/>
            <a:ext cx="2110" cy="246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wn Arrow 12"/>
          <p:cNvSpPr/>
          <p:nvPr/>
        </p:nvSpPr>
        <p:spPr>
          <a:xfrm>
            <a:off x="5308170" y="3350746"/>
            <a:ext cx="2853191" cy="887104"/>
          </a:xfrm>
          <a:prstGeom prst="down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PARTITION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105469" y="4737256"/>
            <a:ext cx="37940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182436" y="4737256"/>
            <a:ext cx="50087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56895" y="4367924"/>
            <a:ext cx="82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 Pivot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73143" y="4354917"/>
            <a:ext cx="940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&lt;= Pivot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60312" y="268860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745474" y="269088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960132" y="269088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[2]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224814" y="266667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[3]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509976" y="266894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[4]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724634" y="266894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[5]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011918" y="265006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[6]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297080" y="265233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[7]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571769" y="543969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856931" y="544196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071589" y="544196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[2]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336271" y="541775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[3]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621433" y="542003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[4]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836091" y="542003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[5]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123375" y="540114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[6]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408537" y="540341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[7]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17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179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4733292"/>
              </p:ext>
            </p:extLst>
          </p:nvPr>
        </p:nvGraphicFramePr>
        <p:xfrm>
          <a:off x="1207824" y="1284281"/>
          <a:ext cx="1014597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8247"/>
                <a:gridCol w="1268247"/>
                <a:gridCol w="1268247"/>
                <a:gridCol w="1268247"/>
                <a:gridCol w="1268247"/>
                <a:gridCol w="1268247"/>
                <a:gridCol w="1268247"/>
                <a:gridCol w="12682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93458" y="168885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78620" y="169112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3278" y="169112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57960" y="166691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[3]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43122" y="166918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[4]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57780" y="166918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[5]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245064" y="165030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[6]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530226" y="165257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[7]</a:t>
            </a:r>
            <a:endParaRPr lang="en-US" dirty="0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4832702"/>
              </p:ext>
            </p:extLst>
          </p:nvPr>
        </p:nvGraphicFramePr>
        <p:xfrm>
          <a:off x="1207824" y="2718870"/>
          <a:ext cx="1014597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8247"/>
                <a:gridCol w="1268247"/>
                <a:gridCol w="1268247"/>
                <a:gridCol w="1268247"/>
                <a:gridCol w="1268247"/>
                <a:gridCol w="1268247"/>
                <a:gridCol w="1268247"/>
                <a:gridCol w="12682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693458" y="312344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78620" y="312571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93278" y="312571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[2]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43122" y="310377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[4]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957780" y="310377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[5]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45064" y="308489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[6]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530226" y="308716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[7]</a:t>
            </a:r>
            <a:endParaRPr lang="en-US" dirty="0"/>
          </a:p>
        </p:txBody>
      </p:sp>
      <p:graphicFrame>
        <p:nvGraphicFramePr>
          <p:cNvPr id="2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3319729"/>
              </p:ext>
            </p:extLst>
          </p:nvPr>
        </p:nvGraphicFramePr>
        <p:xfrm>
          <a:off x="1207824" y="4167526"/>
          <a:ext cx="1014597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8247"/>
                <a:gridCol w="1268247"/>
                <a:gridCol w="1268247"/>
                <a:gridCol w="1268247"/>
                <a:gridCol w="1268247"/>
                <a:gridCol w="1268247"/>
                <a:gridCol w="1268247"/>
                <a:gridCol w="12682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693458" y="457209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78620" y="457436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743122" y="455243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[4]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57780" y="455243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[5]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45064" y="453354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[6]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0530226" y="453582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[7]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8" idx="2"/>
          </p:cNvCxnSpPr>
          <p:nvPr/>
        </p:nvCxnSpPr>
        <p:spPr>
          <a:xfrm flipH="1">
            <a:off x="3405160" y="2036248"/>
            <a:ext cx="2274175" cy="556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2"/>
          </p:cNvCxnSpPr>
          <p:nvPr/>
        </p:nvCxnSpPr>
        <p:spPr>
          <a:xfrm>
            <a:off x="5679335" y="2036248"/>
            <a:ext cx="2584059" cy="545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2483893" y="3454225"/>
            <a:ext cx="937477" cy="512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421370" y="3454225"/>
            <a:ext cx="1120877" cy="550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9909164"/>
              </p:ext>
            </p:extLst>
          </p:nvPr>
        </p:nvGraphicFramePr>
        <p:xfrm>
          <a:off x="1207824" y="5493751"/>
          <a:ext cx="1014597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8247"/>
                <a:gridCol w="1268247"/>
                <a:gridCol w="1268247"/>
                <a:gridCol w="1268247"/>
                <a:gridCol w="1268247"/>
                <a:gridCol w="1268247"/>
                <a:gridCol w="1268247"/>
                <a:gridCol w="126824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2978620" y="590059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743122" y="587865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[4]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957780" y="587865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[5]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245064" y="585977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[6]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530226" y="586204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[7]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632976" y="4872812"/>
            <a:ext cx="527085" cy="521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1952646" y="4886542"/>
            <a:ext cx="644702" cy="508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50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188" y="406068"/>
            <a:ext cx="10515600" cy="1325563"/>
          </a:xfrm>
        </p:spPr>
        <p:txBody>
          <a:bodyPr/>
          <a:lstStyle/>
          <a:p>
            <a:r>
              <a:rPr lang="en-US" dirty="0" err="1" smtClean="0"/>
              <a:t>Pseudocode</a:t>
            </a:r>
            <a:r>
              <a:rPr lang="en-US" dirty="0" smtClean="0"/>
              <a:t> of </a:t>
            </a:r>
            <a:r>
              <a:rPr lang="en-US" dirty="0" err="1" smtClean="0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188" y="2125875"/>
            <a:ext cx="5439770" cy="334687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 smtClean="0"/>
              <a:t>QuickSort</a:t>
            </a:r>
            <a:r>
              <a:rPr lang="en-US" sz="1800" dirty="0" smtClean="0"/>
              <a:t>(A, start, end)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>
                <a:solidFill>
                  <a:srgbClr val="C00000"/>
                </a:solidFill>
              </a:rPr>
              <a:t>if</a:t>
            </a:r>
            <a:r>
              <a:rPr lang="en-US" sz="1800" dirty="0" smtClean="0"/>
              <a:t> start&lt;end :</a:t>
            </a:r>
          </a:p>
          <a:p>
            <a:pPr marL="0" indent="0"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pivotIndex</a:t>
            </a:r>
            <a:r>
              <a:rPr lang="en-US" sz="1800" dirty="0" smtClean="0"/>
              <a:t> = Partition(A, start, end)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QuickSort</a:t>
            </a:r>
            <a:r>
              <a:rPr lang="en-US" sz="1800" dirty="0" smtClean="0"/>
              <a:t>(A, start, pivotIndex-1)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</a:t>
            </a:r>
            <a:r>
              <a:rPr lang="en-US" sz="1800" dirty="0" err="1" smtClean="0"/>
              <a:t>QuickSort</a:t>
            </a:r>
            <a:r>
              <a:rPr lang="en-US" sz="1800" dirty="0" smtClean="0"/>
              <a:t>(A, pivotIndex+1, end)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68788" y="2125874"/>
            <a:ext cx="5431809" cy="33468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Partition(A, start, end)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	pivot = A[end]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pIndex</a:t>
            </a:r>
            <a:r>
              <a:rPr lang="en-US" sz="1800" dirty="0" smtClean="0"/>
              <a:t> = start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	</a:t>
            </a:r>
            <a:r>
              <a:rPr lang="en-US" sz="1800" dirty="0" smtClean="0">
                <a:solidFill>
                  <a:srgbClr val="C00000"/>
                </a:solidFill>
              </a:rPr>
              <a:t>for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= start to end-1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	</a:t>
            </a:r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C00000"/>
                </a:solidFill>
              </a:rPr>
              <a:t>if</a:t>
            </a:r>
            <a:r>
              <a:rPr lang="en-US" sz="1800" dirty="0" smtClean="0"/>
              <a:t> A[</a:t>
            </a:r>
            <a:r>
              <a:rPr lang="en-US" sz="1800" dirty="0" err="1" smtClean="0"/>
              <a:t>i</a:t>
            </a:r>
            <a:r>
              <a:rPr lang="en-US" sz="1800" dirty="0" smtClean="0"/>
              <a:t>] &lt; pivot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	</a:t>
            </a:r>
            <a:r>
              <a:rPr lang="en-US" sz="1800" dirty="0" smtClean="0"/>
              <a:t>		swap A[</a:t>
            </a:r>
            <a:r>
              <a:rPr lang="en-US" sz="1800" dirty="0" err="1" smtClean="0"/>
              <a:t>i</a:t>
            </a:r>
            <a:r>
              <a:rPr lang="en-US" sz="1800" dirty="0" smtClean="0"/>
              <a:t>], A[</a:t>
            </a:r>
            <a:r>
              <a:rPr lang="en-US" sz="1800" dirty="0" err="1" smtClean="0"/>
              <a:t>pIndex</a:t>
            </a:r>
            <a:r>
              <a:rPr lang="en-US" sz="1800" dirty="0" smtClean="0"/>
              <a:t>]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	</a:t>
            </a:r>
            <a:r>
              <a:rPr lang="en-US" sz="1800" dirty="0" smtClean="0"/>
              <a:t>		</a:t>
            </a:r>
            <a:r>
              <a:rPr lang="en-US" sz="1800" dirty="0" err="1" smtClean="0"/>
              <a:t>pIndex</a:t>
            </a:r>
            <a:r>
              <a:rPr lang="en-US" sz="1800" dirty="0" smtClean="0"/>
              <a:t> = </a:t>
            </a:r>
            <a:r>
              <a:rPr lang="en-US" sz="1800" dirty="0" err="1" smtClean="0"/>
              <a:t>pIndex</a:t>
            </a:r>
            <a:r>
              <a:rPr lang="en-US" sz="1800" dirty="0" smtClean="0"/>
              <a:t> +1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6304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331</Words>
  <Application>Microsoft Office PowerPoint</Application>
  <PresentationFormat>Widescreen</PresentationFormat>
  <Paragraphs>219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Calibri Light</vt:lpstr>
      <vt:lpstr>Office Theme</vt:lpstr>
      <vt:lpstr>Insertion, Merge &amp; Quick Sort</vt:lpstr>
      <vt:lpstr>INSERTION SORT</vt:lpstr>
      <vt:lpstr>PowerPoint Presentation</vt:lpstr>
      <vt:lpstr>MERGE SORT</vt:lpstr>
      <vt:lpstr>PowerPoint Presentation</vt:lpstr>
      <vt:lpstr>PowerPoint Presentation</vt:lpstr>
      <vt:lpstr>QUICK SORT</vt:lpstr>
      <vt:lpstr>PowerPoint Presentation</vt:lpstr>
      <vt:lpstr>Pseudocode of QuickSort</vt:lpstr>
      <vt:lpstr>Merge Sort Vs Quick Sort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Bin	Ashraf</dc:creator>
  <cp:lastModifiedBy>Faisal Bin	Ashraf</cp:lastModifiedBy>
  <cp:revision>12</cp:revision>
  <dcterms:created xsi:type="dcterms:W3CDTF">2018-09-26T06:38:04Z</dcterms:created>
  <dcterms:modified xsi:type="dcterms:W3CDTF">2018-09-26T14:18:45Z</dcterms:modified>
</cp:coreProperties>
</file>