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6" r:id="rId7"/>
    <p:sldId id="262" r:id="rId8"/>
    <p:sldId id="263" r:id="rId9"/>
    <p:sldId id="264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38B9-E8E8-4A58-9588-4C68EFC0A42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97EB-800B-4401-9780-7E817AFA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00EFCE-829E-4856-89D3-9B4068B8043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90A-25A7-4069-884A-8FCA5D6307D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1050-63AE-42AD-9D7D-B8CE9FFF940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2CFB-6688-483E-BD1D-85C1482670B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D98-A16F-4151-8911-7742F216486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0E90-2E00-4865-91FA-295105D04E9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0DA-C9E7-4F4C-8B58-0363E40529A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EAD2-6A7F-440B-BBA4-398992F304F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69E6-B062-423D-80E1-59AE17AE93D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6FEE-F3B5-483B-B3C2-E9E6F579E2DE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44E-CED3-4D62-8FEF-C3223C6A98E5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ADFBEA-533F-41BC-AA4E-0C3CCFACDD1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F6BC-794D-42A9-B717-A284B6698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CS597: Concurrency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71DF-F076-47D1-A89A-5C10712F4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  <a:p>
            <a:endParaRPr lang="en-US" dirty="0"/>
          </a:p>
          <a:p>
            <a:r>
              <a:rPr lang="en-US" dirty="0"/>
              <a:t>Francis Joseph Serina</a:t>
            </a:r>
          </a:p>
        </p:txBody>
      </p:sp>
    </p:spTree>
    <p:extLst>
      <p:ext uri="{BB962C8B-B14F-4D97-AF65-F5344CB8AC3E}">
        <p14:creationId xmlns:p14="http://schemas.microsoft.com/office/powerpoint/2010/main" val="329491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1000 elements</a:t>
            </a:r>
          </a:p>
          <a:p>
            <a:pPr lvl="1"/>
            <a:r>
              <a:rPr lang="en-US" dirty="0"/>
              <a:t>Container: Vector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endParaRPr lang="en-US" dirty="0"/>
          </a:p>
          <a:p>
            <a:r>
              <a:rPr lang="en-US" dirty="0"/>
              <a:t>Stack Overflow encountered at depth 2922</a:t>
            </a:r>
          </a:p>
          <a:p>
            <a:r>
              <a:rPr lang="en-US" dirty="0"/>
              <a:t>Lack of performance gain hypothesis:</a:t>
            </a:r>
          </a:p>
          <a:p>
            <a:pPr lvl="1"/>
            <a:r>
              <a:rPr lang="en-US" dirty="0"/>
              <a:t>Referencing data on another thread is expensive (more so than copying)</a:t>
            </a:r>
          </a:p>
          <a:p>
            <a:pPr lvl="1"/>
            <a:r>
              <a:rPr lang="en-US" dirty="0"/>
              <a:t>Unregulated number of threads (context switching)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See Study 15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79F18B-9BCF-4492-A029-1D8DD350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50659"/>
              </p:ext>
            </p:extLst>
          </p:nvPr>
        </p:nvGraphicFramePr>
        <p:xfrm>
          <a:off x="6485567" y="3034159"/>
          <a:ext cx="436454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9141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188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3EA14-B976-4BE5-8AF3-31B188374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23202"/>
              </p:ext>
            </p:extLst>
          </p:nvPr>
        </p:nvGraphicFramePr>
        <p:xfrm>
          <a:off x="6485566" y="4297680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 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2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40F6-5A25-4C09-9276-F95FF11F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579E-9B42-471F-811D-6149F2B8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Context Switching</a:t>
            </a:r>
          </a:p>
          <a:p>
            <a:pPr lvl="1"/>
            <a:r>
              <a:rPr lang="en-US" dirty="0"/>
              <a:t>Regulate number of threads</a:t>
            </a:r>
          </a:p>
          <a:p>
            <a:r>
              <a:rPr lang="en-US" dirty="0"/>
              <a:t>Minimize Data Passing/Referencing between threads</a:t>
            </a:r>
          </a:p>
          <a:p>
            <a:pPr lvl="1"/>
            <a:r>
              <a:rPr lang="en-US" dirty="0"/>
              <a:t>Distribute data evenly amongst threads at start</a:t>
            </a:r>
          </a:p>
          <a:p>
            <a:pPr lvl="1"/>
            <a:r>
              <a:rPr lang="en-US" dirty="0"/>
              <a:t>Merge data at end</a:t>
            </a:r>
          </a:p>
          <a:p>
            <a:r>
              <a:rPr lang="en-US" dirty="0"/>
              <a:t>No Recursion</a:t>
            </a:r>
          </a:p>
          <a:p>
            <a:pPr lvl="1"/>
            <a:r>
              <a:rPr lang="en-US" dirty="0"/>
              <a:t>Convert Quicksort to iterative by using queues</a:t>
            </a:r>
          </a:p>
          <a:p>
            <a:endParaRPr lang="en-US" dirty="0"/>
          </a:p>
          <a:p>
            <a:r>
              <a:rPr lang="en-US" dirty="0"/>
              <a:t>Each thread will sort their portion (quick sort)</a:t>
            </a:r>
          </a:p>
          <a:p>
            <a:r>
              <a:rPr lang="en-US" dirty="0"/>
              <a:t>Main thread merges sorted portions (merge sort)</a:t>
            </a:r>
          </a:p>
        </p:txBody>
      </p:sp>
    </p:spTree>
    <p:extLst>
      <p:ext uri="{BB962C8B-B14F-4D97-AF65-F5344CB8AC3E}">
        <p14:creationId xmlns:p14="http://schemas.microsoft.com/office/powerpoint/2010/main" val="42467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Container: Vector</a:t>
            </a:r>
          </a:p>
          <a:p>
            <a:pPr lvl="1"/>
            <a:r>
              <a:rPr lang="en-US" dirty="0"/>
              <a:t>Data transferring only occurs at start and end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See Study 15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5AC2AA-FBBB-440B-82C7-E1B679C61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57818"/>
              </p:ext>
            </p:extLst>
          </p:nvPr>
        </p:nvGraphicFramePr>
        <p:xfrm>
          <a:off x="6379653" y="2887746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0789C-751D-4F4F-9CAC-7F2866AB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66097"/>
              </p:ext>
            </p:extLst>
          </p:nvPr>
        </p:nvGraphicFramePr>
        <p:xfrm>
          <a:off x="6379653" y="571734"/>
          <a:ext cx="436454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9141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188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B5054D-68C1-4112-A527-AA99D326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90361"/>
              </p:ext>
            </p:extLst>
          </p:nvPr>
        </p:nvGraphicFramePr>
        <p:xfrm>
          <a:off x="6379653" y="1729740"/>
          <a:ext cx="436454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 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B03A68-7925-48E9-8187-B2E380352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32152"/>
              </p:ext>
            </p:extLst>
          </p:nvPr>
        </p:nvGraphicFramePr>
        <p:xfrm>
          <a:off x="6379653" y="4042293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D878339-68DB-47BF-B417-9D07B9516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7393"/>
              </p:ext>
            </p:extLst>
          </p:nvPr>
        </p:nvGraphicFramePr>
        <p:xfrm>
          <a:off x="3701891" y="5196840"/>
          <a:ext cx="436454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EEC7-C1B2-419A-A4DA-8626B95B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0A36-BC1E-4233-97D2-82CBEA68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Bottleneck</a:t>
            </a:r>
          </a:p>
          <a:p>
            <a:pPr lvl="1"/>
            <a:r>
              <a:rPr lang="en-US" dirty="0"/>
              <a:t>Data Transfer between threads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Choose container that’s easier to copy</a:t>
            </a:r>
          </a:p>
          <a:p>
            <a:endParaRPr lang="en-US" dirty="0"/>
          </a:p>
          <a:p>
            <a:r>
              <a:rPr lang="en-US" dirty="0"/>
              <a:t>Side Note:</a:t>
            </a:r>
          </a:p>
          <a:p>
            <a:pPr lvl="1"/>
            <a:r>
              <a:rPr lang="en-US" dirty="0"/>
              <a:t>Always test with Worst Case Scenario to find bugs fast (ex. Recursion depth)</a:t>
            </a:r>
          </a:p>
          <a:p>
            <a:pPr lvl="1"/>
            <a:r>
              <a:rPr lang="en-US" dirty="0"/>
              <a:t>Always ensure that data passed by reference (including data pointed to by iterators) should live for the lifetime of the thread</a:t>
            </a:r>
          </a:p>
        </p:txBody>
      </p:sp>
    </p:spTree>
    <p:extLst>
      <p:ext uri="{BB962C8B-B14F-4D97-AF65-F5344CB8AC3E}">
        <p14:creationId xmlns:p14="http://schemas.microsoft.com/office/powerpoint/2010/main" val="15201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DD08-6D95-435E-80D9-DF5C62E0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FAB0-840B-45E0-AB43-3445DFE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 large data set in parallel</a:t>
            </a:r>
          </a:p>
        </p:txBody>
      </p:sp>
    </p:spTree>
    <p:extLst>
      <p:ext uri="{BB962C8B-B14F-4D97-AF65-F5344CB8AC3E}">
        <p14:creationId xmlns:p14="http://schemas.microsoft.com/office/powerpoint/2010/main" val="237585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6105-00A5-41AB-9775-18E8921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DD79-7975-4716-97E4-72899872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Higher portions operate independently – </a:t>
            </a:r>
            <a:r>
              <a:rPr lang="en-US" i="1" dirty="0"/>
              <a:t>avenue for parallelization</a:t>
            </a:r>
          </a:p>
          <a:p>
            <a:r>
              <a:rPr lang="en-US" dirty="0"/>
              <a:t>In-Place Sorting – </a:t>
            </a:r>
            <a:r>
              <a:rPr lang="en-US" i="1" dirty="0"/>
              <a:t>Linear Space Complexity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Forward Iterator</a:t>
            </a:r>
          </a:p>
          <a:p>
            <a:pPr lvl="1"/>
            <a:r>
              <a:rPr lang="en-US" dirty="0"/>
              <a:t>Swap or Push/Pop on both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E7D5-E1A3-4489-B250-A48AAB16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928CA2-9F04-4679-8FE5-3A0145B7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20488"/>
              </p:ext>
            </p:extLst>
          </p:nvPr>
        </p:nvGraphicFramePr>
        <p:xfrm>
          <a:off x="1023938" y="2286000"/>
          <a:ext cx="9720255" cy="230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18318576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4611103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5600309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87171784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244175325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413958698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49491279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3739003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0824583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6906875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74216791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2728123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85892046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7714433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691425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3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1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2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4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E7D5-E1A3-4489-B250-A48AAB16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Quicksort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928CA2-9F04-4679-8FE5-3A0145B7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107453"/>
              </p:ext>
            </p:extLst>
          </p:nvPr>
        </p:nvGraphicFramePr>
        <p:xfrm>
          <a:off x="1023938" y="2286000"/>
          <a:ext cx="9720255" cy="230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18318576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4611103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5600309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87171784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244175325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413958698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49491279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3739003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0824583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6906875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74216791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2728123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85892046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7714433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691425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3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1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2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4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4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500 elements</a:t>
            </a:r>
          </a:p>
          <a:p>
            <a:pPr lvl="1"/>
            <a:r>
              <a:rPr lang="en-US" dirty="0"/>
              <a:t>Container: Linked List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endParaRPr lang="en-US" dirty="0"/>
          </a:p>
          <a:p>
            <a:r>
              <a:rPr lang="en-US" dirty="0"/>
              <a:t>Stack Overflow encountered at depth 570</a:t>
            </a:r>
          </a:p>
          <a:p>
            <a:r>
              <a:rPr lang="en-US" dirty="0"/>
              <a:t>Lack of performance gain hypothesis:</a:t>
            </a:r>
          </a:p>
          <a:p>
            <a:pPr lvl="1"/>
            <a:r>
              <a:rPr lang="en-US" dirty="0"/>
              <a:t>Moving Data between threads is expensive</a:t>
            </a:r>
          </a:p>
          <a:p>
            <a:pPr lvl="1"/>
            <a:r>
              <a:rPr lang="en-US" dirty="0"/>
              <a:t>Choice of Container</a:t>
            </a:r>
          </a:p>
          <a:p>
            <a:pPr lvl="1"/>
            <a:r>
              <a:rPr lang="en-US" dirty="0"/>
              <a:t>Unregulated number of threads (context switching)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79F18B-9BCF-4492-A029-1D8DD350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1702"/>
              </p:ext>
            </p:extLst>
          </p:nvPr>
        </p:nvGraphicFramePr>
        <p:xfrm>
          <a:off x="6991841" y="3034159"/>
          <a:ext cx="37523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2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85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A052D0-F023-471A-8B41-A842AA3E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Moving Data Between Threads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26E8C9-5289-4C48-9161-C9DF2DBE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source;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Serial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NUM_MOVES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temp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::move(source);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source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::move(temp);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Parallel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NUM_MOVES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tempFuture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([s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::move(source)] {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s;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source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::move(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tempFuture.get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1928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8FE-3C14-47EF-B032-F2FA0AB1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7BBE7-18E9-448B-ADEE-0E72266B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Elements = 1000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46F92-B586-4E1B-9956-66711F7A74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942614"/>
              </p:ext>
            </p:extLst>
          </p:nvPr>
        </p:nvGraphicFramePr>
        <p:xfrm>
          <a:off x="1023939" y="2967038"/>
          <a:ext cx="4143533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686">
                  <a:extLst>
                    <a:ext uri="{9D8B030D-6E8A-4147-A177-3AD203B41FA5}">
                      <a16:colId xmlns:a16="http://schemas.microsoft.com/office/drawing/2014/main" val="4011960828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94054825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198651059"/>
                    </a:ext>
                  </a:extLst>
                </a:gridCol>
                <a:gridCol w="1018824">
                  <a:extLst>
                    <a:ext uri="{9D8B030D-6E8A-4147-A177-3AD203B41FA5}">
                      <a16:colId xmlns:a16="http://schemas.microsoft.com/office/drawing/2014/main" val="5147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NUM_MOVES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4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266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942F4D-A914-4AC6-971B-776877EB9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Elements = 10,000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FAD40D4-0153-4205-83E0-FC412D9FF42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50349701"/>
              </p:ext>
            </p:extLst>
          </p:nvPr>
        </p:nvGraphicFramePr>
        <p:xfrm>
          <a:off x="5991225" y="2967038"/>
          <a:ext cx="4143533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686">
                  <a:extLst>
                    <a:ext uri="{9D8B030D-6E8A-4147-A177-3AD203B41FA5}">
                      <a16:colId xmlns:a16="http://schemas.microsoft.com/office/drawing/2014/main" val="4011960828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94054825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198651059"/>
                    </a:ext>
                  </a:extLst>
                </a:gridCol>
                <a:gridCol w="1018824">
                  <a:extLst>
                    <a:ext uri="{9D8B030D-6E8A-4147-A177-3AD203B41FA5}">
                      <a16:colId xmlns:a16="http://schemas.microsoft.com/office/drawing/2014/main" val="5147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NUM_MOVES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4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2663"/>
                  </a:ext>
                </a:extLst>
              </a:tr>
            </a:tbl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D143F9D-FD12-415A-9EE7-88FEFF2B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F3AF1-AFCA-4310-81A6-8EE4DC380EB1}"/>
              </a:ext>
            </a:extLst>
          </p:cNvPr>
          <p:cNvSpPr txBox="1"/>
          <p:nvPr/>
        </p:nvSpPr>
        <p:spPr>
          <a:xfrm>
            <a:off x="1024127" y="4262659"/>
            <a:ext cx="9720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Increasing Number of Elements barely affects Serial</a:t>
            </a:r>
          </a:p>
          <a:p>
            <a:r>
              <a:rPr lang="en-US" sz="2000" dirty="0"/>
              <a:t>Parallel shows a consistent increase in for both Number of Elements and Number of Moves</a:t>
            </a:r>
          </a:p>
          <a:p>
            <a:endParaRPr lang="en-US" sz="2000" dirty="0"/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	Serial only moves the head for assignment</a:t>
            </a:r>
          </a:p>
          <a:p>
            <a:r>
              <a:rPr lang="en-US" sz="2000" dirty="0"/>
              <a:t>	Copy </a:t>
            </a:r>
            <a:r>
              <a:rPr lang="en-US" sz="2000" dirty="0" err="1"/>
              <a:t>Ctor</a:t>
            </a:r>
            <a:r>
              <a:rPr lang="en-US" sz="2000" dirty="0"/>
              <a:t> would take nearly the same time as Parallel Copy</a:t>
            </a:r>
          </a:p>
          <a:p>
            <a:r>
              <a:rPr lang="en-US" sz="2000" dirty="0"/>
              <a:t>	Parallel copies data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22918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4F026CF-2AEB-461E-AC00-AB076B84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Vectors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E41AC6-A881-4C21-88CC-156D12AD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vector lives in Main Thread</a:t>
            </a:r>
          </a:p>
          <a:p>
            <a:r>
              <a:rPr lang="en-US" dirty="0"/>
              <a:t>Vector is passed by reference (or </a:t>
            </a:r>
            <a:r>
              <a:rPr lang="en-US" dirty="0" err="1"/>
              <a:t>std</a:t>
            </a:r>
            <a:r>
              <a:rPr lang="en-US" dirty="0"/>
              <a:t>::ref)</a:t>
            </a:r>
          </a:p>
          <a:p>
            <a:r>
              <a:rPr lang="en-US" dirty="0"/>
              <a:t>Swapping is done in-place</a:t>
            </a:r>
          </a:p>
        </p:txBody>
      </p:sp>
    </p:spTree>
    <p:extLst>
      <p:ext uri="{BB962C8B-B14F-4D97-AF65-F5344CB8AC3E}">
        <p14:creationId xmlns:p14="http://schemas.microsoft.com/office/powerpoint/2010/main" val="232651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240</TotalTime>
  <Words>597</Words>
  <Application>Microsoft Office PowerPoint</Application>
  <PresentationFormat>Widescreen</PresentationFormat>
  <Paragraphs>194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Consolas</vt:lpstr>
      <vt:lpstr>Tw Cen MT</vt:lpstr>
      <vt:lpstr>Tw Cen MT Condensed</vt:lpstr>
      <vt:lpstr>Wingdings 3</vt:lpstr>
      <vt:lpstr>Integral</vt:lpstr>
      <vt:lpstr>CS597: Concurrency And Algorithms</vt:lpstr>
      <vt:lpstr>Objectives</vt:lpstr>
      <vt:lpstr>Quicksort</vt:lpstr>
      <vt:lpstr>Quicksort</vt:lpstr>
      <vt:lpstr>Parallel Quicksort</vt:lpstr>
      <vt:lpstr>Results</vt:lpstr>
      <vt:lpstr>Test Moving Data Between Threads</vt:lpstr>
      <vt:lpstr>Results</vt:lpstr>
      <vt:lpstr>Using Vectors</vt:lpstr>
      <vt:lpstr>Results</vt:lpstr>
      <vt:lpstr>Parallel Sort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CS597: Concurrency And Algorithms</dc:title>
  <dc:creator>Francis Joseph Seri�a</dc:creator>
  <cp:lastModifiedBy>Francis Joseph Seri�a</cp:lastModifiedBy>
  <cp:revision>77</cp:revision>
  <dcterms:created xsi:type="dcterms:W3CDTF">2018-10-14T19:01:36Z</dcterms:created>
  <dcterms:modified xsi:type="dcterms:W3CDTF">2018-10-22T23:57:47Z</dcterms:modified>
</cp:coreProperties>
</file>