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90B-2A85-4A90-86BE-B9BDDBB4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4FAF1-6FBE-4E08-A98D-D67540F62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Synchronization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206229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A22-29B1-4893-AC41-01798CEE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E2E6-91F3-45A3-A2F0-11E63AFD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time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time_point</a:t>
            </a:r>
            <a:r>
              <a:rPr lang="en-US" dirty="0"/>
              <a:t>&lt;some clock, some duration&gt;</a:t>
            </a:r>
          </a:p>
          <a:p>
            <a:r>
              <a:rPr lang="en-US" dirty="0"/>
              <a:t>Value of a time point is the length of time (duration) since an </a:t>
            </a:r>
            <a:r>
              <a:rPr lang="en-US" i="1" dirty="0"/>
              <a:t>epoch</a:t>
            </a:r>
          </a:p>
          <a:p>
            <a:pPr lvl="1"/>
            <a:r>
              <a:rPr lang="en-US" dirty="0"/>
              <a:t>Epoch is implementation dependent, commonly Jan 1, 1970 00:00:00</a:t>
            </a:r>
          </a:p>
        </p:txBody>
      </p:sp>
    </p:spTree>
    <p:extLst>
      <p:ext uri="{BB962C8B-B14F-4D97-AF65-F5344CB8AC3E}">
        <p14:creationId xmlns:p14="http://schemas.microsoft.com/office/powerpoint/2010/main" val="78659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7A92-661D-43C0-8A0F-BEF3754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4F9A-6C66-42E3-9C95-EAADC6CC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Delay a thread to give way for other threads</a:t>
            </a:r>
          </a:p>
          <a:p>
            <a:endParaRPr lang="en-US" dirty="0"/>
          </a:p>
          <a:p>
            <a:r>
              <a:rPr lang="en-US" dirty="0"/>
              <a:t>Delay for a </a:t>
            </a:r>
            <a:r>
              <a:rPr lang="en-US" i="1" dirty="0"/>
              <a:t>duration</a:t>
            </a:r>
          </a:p>
          <a:p>
            <a:r>
              <a:rPr lang="en-US" dirty="0"/>
              <a:t>Delay until </a:t>
            </a:r>
            <a:r>
              <a:rPr lang="en-US" i="1" dirty="0" err="1"/>
              <a:t>time_point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Things that can time out</a:t>
            </a:r>
          </a:p>
          <a:p>
            <a:pPr lvl="1"/>
            <a:r>
              <a:rPr lang="en-US" dirty="0" err="1"/>
              <a:t>this_thread</a:t>
            </a:r>
            <a:r>
              <a:rPr lang="en-US" dirty="0"/>
              <a:t>::sleep</a:t>
            </a:r>
          </a:p>
          <a:p>
            <a:pPr lvl="1"/>
            <a:r>
              <a:rPr lang="en-US" dirty="0" err="1"/>
              <a:t>condition_variable</a:t>
            </a:r>
            <a:r>
              <a:rPr lang="en-US" dirty="0"/>
              <a:t> and variants</a:t>
            </a:r>
          </a:p>
          <a:p>
            <a:pPr lvl="1"/>
            <a:r>
              <a:rPr lang="en-US" dirty="0" err="1"/>
              <a:t>timed_mutex</a:t>
            </a:r>
            <a:r>
              <a:rPr lang="en-US" dirty="0"/>
              <a:t> and variants</a:t>
            </a:r>
          </a:p>
          <a:p>
            <a:pPr lvl="1"/>
            <a:r>
              <a:rPr lang="en-US" dirty="0" err="1"/>
              <a:t>unique_lock</a:t>
            </a:r>
            <a:endParaRPr lang="en-US" dirty="0"/>
          </a:p>
          <a:p>
            <a:pPr lvl="1"/>
            <a:r>
              <a:rPr lang="en-US" dirty="0"/>
              <a:t>future and variants</a:t>
            </a:r>
          </a:p>
          <a:p>
            <a:endParaRPr lang="en-US" dirty="0"/>
          </a:p>
          <a:p>
            <a:r>
              <a:rPr lang="en-US" dirty="0"/>
              <a:t>See Study11</a:t>
            </a:r>
          </a:p>
        </p:txBody>
      </p:sp>
    </p:spTree>
    <p:extLst>
      <p:ext uri="{BB962C8B-B14F-4D97-AF65-F5344CB8AC3E}">
        <p14:creationId xmlns:p14="http://schemas.microsoft.com/office/powerpoint/2010/main" val="249003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84C7-560F-4308-AF34-0ED20539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C055-09D4-48E2-B21D-F1827033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Notifies another thread if a condition can be checked</a:t>
            </a:r>
          </a:p>
          <a:p>
            <a:endParaRPr lang="en-US" dirty="0"/>
          </a:p>
          <a:p>
            <a:r>
              <a:rPr lang="en-US" dirty="0"/>
              <a:t>Consumer works with a Unique Lock to wait if a certain condition is satisfied</a:t>
            </a:r>
          </a:p>
          <a:p>
            <a:pPr lvl="1"/>
            <a:r>
              <a:rPr lang="en-US" dirty="0"/>
              <a:t>If the condition is satisfied; continue holding the lock and proceed</a:t>
            </a:r>
          </a:p>
          <a:p>
            <a:pPr lvl="1"/>
            <a:r>
              <a:rPr lang="en-US" dirty="0"/>
              <a:t>If the condition is not satisfied; unlock the mutex, block the thread, and try again later</a:t>
            </a:r>
          </a:p>
          <a:p>
            <a:r>
              <a:rPr lang="en-US" dirty="0"/>
              <a:t>Producer notifies Condition Variable</a:t>
            </a:r>
          </a:p>
          <a:p>
            <a:endParaRPr lang="en-US" dirty="0"/>
          </a:p>
          <a:p>
            <a:r>
              <a:rPr lang="en-US" dirty="0"/>
              <a:t>See Study06</a:t>
            </a:r>
          </a:p>
          <a:p>
            <a:endParaRPr lang="en-US" dirty="0"/>
          </a:p>
          <a:p>
            <a:r>
              <a:rPr lang="en-US" dirty="0"/>
              <a:t>Condition Variables can be reused and can have multiple Consumers waiting and/or multiple Producers notifying</a:t>
            </a:r>
          </a:p>
        </p:txBody>
      </p:sp>
    </p:spTree>
    <p:extLst>
      <p:ext uri="{BB962C8B-B14F-4D97-AF65-F5344CB8AC3E}">
        <p14:creationId xmlns:p14="http://schemas.microsoft.com/office/powerpoint/2010/main" val="16625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AB86-F77C-4798-94E7-ACB7FC16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5E9C-097C-447C-90F5-FDD02F6F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data returned by thread</a:t>
            </a:r>
          </a:p>
          <a:p>
            <a:endParaRPr lang="en-US" dirty="0"/>
          </a:p>
          <a:p>
            <a:r>
              <a:rPr lang="en-US" dirty="0"/>
              <a:t>Create thread, via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, with method that returns a value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 returns a </a:t>
            </a:r>
            <a:r>
              <a:rPr lang="en-US" b="1" dirty="0"/>
              <a:t>future</a:t>
            </a:r>
            <a:endParaRPr lang="en-US" dirty="0"/>
          </a:p>
          <a:p>
            <a:r>
              <a:rPr lang="en-US" dirty="0"/>
              <a:t>Future becomes ready (holds data or exception) when thread is done</a:t>
            </a:r>
          </a:p>
          <a:p>
            <a:endParaRPr lang="en-US" dirty="0"/>
          </a:p>
          <a:p>
            <a:r>
              <a:rPr lang="en-US" dirty="0"/>
              <a:t>One-off event, get() can only be called once</a:t>
            </a:r>
          </a:p>
          <a:p>
            <a:r>
              <a:rPr lang="en-US" dirty="0"/>
              <a:t>Like a unique pointer, futures are </a:t>
            </a:r>
            <a:r>
              <a:rPr lang="en-US" u="sng" dirty="0"/>
              <a:t>movable but not </a:t>
            </a:r>
            <a:r>
              <a:rPr lang="en-US" u="sng" dirty="0" err="1"/>
              <a:t>copyable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See Study07</a:t>
            </a:r>
          </a:p>
        </p:txBody>
      </p:sp>
    </p:spTree>
    <p:extLst>
      <p:ext uri="{BB962C8B-B14F-4D97-AF65-F5344CB8AC3E}">
        <p14:creationId xmlns:p14="http://schemas.microsoft.com/office/powerpoint/2010/main" val="341510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33E4-F651-48D8-8A59-B70CDE5F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CBB4-7459-4238-9BD3-1A466269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Passing tasks between threads</a:t>
            </a:r>
          </a:p>
          <a:p>
            <a:endParaRPr lang="en-US" dirty="0"/>
          </a:p>
          <a:p>
            <a:r>
              <a:rPr lang="en-US" dirty="0"/>
              <a:t>Worker thread waits for additional tasks to execute</a:t>
            </a:r>
          </a:p>
          <a:p>
            <a:r>
              <a:rPr lang="en-US" dirty="0"/>
              <a:t>Calling thread</a:t>
            </a:r>
          </a:p>
          <a:p>
            <a:pPr lvl="1"/>
            <a:r>
              <a:rPr lang="en-US" dirty="0"/>
              <a:t>Creates tasks</a:t>
            </a:r>
          </a:p>
          <a:p>
            <a:pPr lvl="1"/>
            <a:r>
              <a:rPr lang="en-US" dirty="0"/>
              <a:t>Gets the associated future for each task</a:t>
            </a:r>
          </a:p>
          <a:p>
            <a:pPr lvl="1"/>
            <a:r>
              <a:rPr lang="en-US" dirty="0"/>
              <a:t>Passes task to worker</a:t>
            </a:r>
          </a:p>
          <a:p>
            <a:r>
              <a:rPr lang="en-US" dirty="0"/>
              <a:t>Future is notified when associated task is complete</a:t>
            </a:r>
          </a:p>
          <a:p>
            <a:endParaRPr lang="en-US" dirty="0"/>
          </a:p>
          <a:p>
            <a:r>
              <a:rPr lang="en-US" dirty="0"/>
              <a:t>See Study08</a:t>
            </a:r>
          </a:p>
        </p:txBody>
      </p:sp>
    </p:spTree>
    <p:extLst>
      <p:ext uri="{BB962C8B-B14F-4D97-AF65-F5344CB8AC3E}">
        <p14:creationId xmlns:p14="http://schemas.microsoft.com/office/powerpoint/2010/main" val="25150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DC5B-7D94-4DCE-943B-21106EA1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DEA0-E274-4EFA-9871-39E3FA7B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between threads</a:t>
            </a:r>
          </a:p>
          <a:p>
            <a:endParaRPr lang="en-US" dirty="0"/>
          </a:p>
          <a:p>
            <a:r>
              <a:rPr lang="en-US" dirty="0"/>
              <a:t>Create promise and associated future</a:t>
            </a:r>
          </a:p>
          <a:p>
            <a:r>
              <a:rPr lang="en-US" dirty="0"/>
              <a:t>Move promise to Producer thread</a:t>
            </a:r>
          </a:p>
          <a:p>
            <a:r>
              <a:rPr lang="en-US" dirty="0"/>
              <a:t>Producer sets value into promise</a:t>
            </a:r>
          </a:p>
          <a:p>
            <a:r>
              <a:rPr lang="en-US" dirty="0"/>
              <a:t>Associated future gets the same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Study09</a:t>
            </a:r>
          </a:p>
        </p:txBody>
      </p:sp>
    </p:spTree>
    <p:extLst>
      <p:ext uri="{BB962C8B-B14F-4D97-AF65-F5344CB8AC3E}">
        <p14:creationId xmlns:p14="http://schemas.microsoft.com/office/powerpoint/2010/main" val="39537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D3CD-1140-4444-88E5-0BC75DB9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9F8B-EFCF-4215-8E03-6E33D96A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threads can receive the same data</a:t>
            </a:r>
          </a:p>
          <a:p>
            <a:endParaRPr lang="en-US" dirty="0"/>
          </a:p>
          <a:p>
            <a:r>
              <a:rPr lang="en-US" dirty="0"/>
              <a:t>Convert future to </a:t>
            </a:r>
            <a:r>
              <a:rPr lang="en-US" dirty="0" err="1"/>
              <a:t>shared_future</a:t>
            </a:r>
            <a:r>
              <a:rPr lang="en-US" dirty="0"/>
              <a:t> via share()</a:t>
            </a:r>
          </a:p>
          <a:p>
            <a:pPr lvl="1"/>
            <a:r>
              <a:rPr lang="en-US" dirty="0"/>
              <a:t>Original future becomes invalid</a:t>
            </a:r>
          </a:p>
          <a:p>
            <a:r>
              <a:rPr lang="en-US" u="sng" dirty="0"/>
              <a:t>Copy</a:t>
            </a:r>
            <a:r>
              <a:rPr lang="en-US" dirty="0"/>
              <a:t> shared future to other threads</a:t>
            </a:r>
          </a:p>
          <a:p>
            <a:r>
              <a:rPr lang="en-US" dirty="0"/>
              <a:t>All threads with copy of shared future gets notified</a:t>
            </a:r>
          </a:p>
          <a:p>
            <a:endParaRPr lang="en-US" dirty="0"/>
          </a:p>
          <a:p>
            <a:r>
              <a:rPr lang="en-US" dirty="0"/>
              <a:t>See Study10</a:t>
            </a:r>
          </a:p>
        </p:txBody>
      </p:sp>
    </p:spTree>
    <p:extLst>
      <p:ext uri="{BB962C8B-B14F-4D97-AF65-F5344CB8AC3E}">
        <p14:creationId xmlns:p14="http://schemas.microsoft.com/office/powerpoint/2010/main" val="181995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D6CE7-034D-459D-8888-EB23FD69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BB0F7-664B-44BB-A7F7-412FB7A9C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8738-2970-4C96-92BA-6C8B0979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6249-0D4B-43D0-A821-B763773A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Time Information</a:t>
            </a:r>
          </a:p>
          <a:p>
            <a:pPr lvl="1"/>
            <a:r>
              <a:rPr lang="en-US" dirty="0"/>
              <a:t>Time now (now)</a:t>
            </a:r>
          </a:p>
          <a:p>
            <a:pPr lvl="1"/>
            <a:r>
              <a:rPr lang="en-US" dirty="0"/>
              <a:t>Type of the Value to represent time (</a:t>
            </a:r>
            <a:r>
              <a:rPr lang="en-US" dirty="0" err="1"/>
              <a:t>time_point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Tick period (period)</a:t>
            </a:r>
          </a:p>
          <a:p>
            <a:pPr lvl="1"/>
            <a:r>
              <a:rPr lang="en-US" dirty="0"/>
              <a:t>If clock ticks at a uniform rate or not (</a:t>
            </a:r>
            <a:r>
              <a:rPr lang="en-US" dirty="0" err="1"/>
              <a:t>is_steady</a:t>
            </a:r>
            <a:r>
              <a:rPr lang="en-US" dirty="0"/>
              <a:t>)</a:t>
            </a:r>
          </a:p>
          <a:p>
            <a:endParaRPr lang="en-US" i="1" dirty="0"/>
          </a:p>
          <a:p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system_clock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steady_clock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high_resolution_clock</a:t>
            </a:r>
            <a:r>
              <a:rPr lang="en-US" dirty="0"/>
              <a:t> (may be an alias of </a:t>
            </a:r>
            <a:r>
              <a:rPr lang="en-US" dirty="0" err="1"/>
              <a:t>system_clock</a:t>
            </a:r>
            <a:r>
              <a:rPr lang="en-US" dirty="0"/>
              <a:t> or </a:t>
            </a:r>
            <a:r>
              <a:rPr lang="en-US" dirty="0" err="1"/>
              <a:t>steady_clock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27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A479-5E15-4D03-8E92-B0861AA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0F17-75A9-4F80-A260-900D10CE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err="1"/>
              <a:t>std</a:t>
            </a:r>
            <a:r>
              <a:rPr lang="en-US" dirty="0"/>
              <a:t>::chrono::duration&lt;type, fraction&gt;</a:t>
            </a:r>
          </a:p>
          <a:p>
            <a:pPr lvl="1"/>
            <a:r>
              <a:rPr lang="en-US" dirty="0"/>
              <a:t>type could be any numerical data type</a:t>
            </a:r>
          </a:p>
          <a:p>
            <a:pPr lvl="1"/>
            <a:r>
              <a:rPr lang="en-US" dirty="0"/>
              <a:t>fraction is how many seconds each unit of the duration represents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Each unit of </a:t>
            </a:r>
            <a:r>
              <a:rPr lang="en-US" dirty="0" err="1"/>
              <a:t>std</a:t>
            </a:r>
            <a:r>
              <a:rPr lang="en-US" dirty="0"/>
              <a:t>::chrono::duration&lt;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::ratio&lt;1,1000&gt;&gt; represents a millisecond as an integer</a:t>
            </a:r>
          </a:p>
          <a:p>
            <a:pPr lvl="1"/>
            <a:r>
              <a:rPr lang="en-US" dirty="0"/>
              <a:t>Each unit of </a:t>
            </a:r>
            <a:r>
              <a:rPr lang="en-US" dirty="0" err="1"/>
              <a:t>std</a:t>
            </a:r>
            <a:r>
              <a:rPr lang="en-US" dirty="0"/>
              <a:t>::chrono::duration&lt;float, </a:t>
            </a:r>
            <a:r>
              <a:rPr lang="en-US" dirty="0" err="1"/>
              <a:t>std</a:t>
            </a:r>
            <a:r>
              <a:rPr lang="en-US" dirty="0"/>
              <a:t>::ratio&lt;10,1&gt;&gt; represents 10 seconds as float</a:t>
            </a:r>
          </a:p>
          <a:p>
            <a:endParaRPr lang="en-US" dirty="0"/>
          </a:p>
          <a:p>
            <a:r>
              <a:rPr lang="en-US" dirty="0"/>
              <a:t>Built-in</a:t>
            </a:r>
          </a:p>
          <a:p>
            <a:pPr lvl="1"/>
            <a:r>
              <a:rPr lang="en-US" dirty="0"/>
              <a:t>Nanoseconds, microseconds, milliseconds, seconds, minutes, hours as some integral type</a:t>
            </a:r>
          </a:p>
        </p:txBody>
      </p:sp>
    </p:spTree>
    <p:extLst>
      <p:ext uri="{BB962C8B-B14F-4D97-AF65-F5344CB8AC3E}">
        <p14:creationId xmlns:p14="http://schemas.microsoft.com/office/powerpoint/2010/main" val="174056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1570</TotalTime>
  <Words>519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CS597: Concurrency And Algorithms</vt:lpstr>
      <vt:lpstr>Condition Variables</vt:lpstr>
      <vt:lpstr>Future</vt:lpstr>
      <vt:lpstr>Packaged Tasks</vt:lpstr>
      <vt:lpstr>Promise</vt:lpstr>
      <vt:lpstr>Shared Future</vt:lpstr>
      <vt:lpstr>Chrono</vt:lpstr>
      <vt:lpstr>Clock</vt:lpstr>
      <vt:lpstr>Duration</vt:lpstr>
      <vt:lpstr>Time Point</vt:lpstr>
      <vt:lpstr>Timeout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46</cp:revision>
  <dcterms:created xsi:type="dcterms:W3CDTF">2018-10-07T04:19:15Z</dcterms:created>
  <dcterms:modified xsi:type="dcterms:W3CDTF">2018-10-09T02:47:45Z</dcterms:modified>
</cp:coreProperties>
</file>