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81" d="100"/>
          <a:sy n="81" d="100"/>
        </p:scale>
        <p:origin x="114"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0F1D1-DF74-4893-95C1-0050B583BE4F}" type="datetimeFigureOut">
              <a:rPr lang="en-US" smtClean="0"/>
              <a:t>9/23/2018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9AC52-AFD6-416E-9CA9-7F4D8D4B7B4B}" type="slidenum">
              <a:rPr lang="en-US" smtClean="0"/>
              <a:t>‹#›</a:t>
            </a:fld>
            <a:endParaRPr lang="en-US"/>
          </a:p>
        </p:txBody>
      </p:sp>
    </p:spTree>
    <p:extLst>
      <p:ext uri="{BB962C8B-B14F-4D97-AF65-F5344CB8AC3E}">
        <p14:creationId xmlns:p14="http://schemas.microsoft.com/office/powerpoint/2010/main" val="1095044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is everywhere: in nature, in societies, </a:t>
            </a:r>
            <a:r>
              <a:rPr lang="en-US" dirty="0" err="1"/>
              <a:t>etc</a:t>
            </a:r>
            <a:endParaRPr lang="en-US" dirty="0"/>
          </a:p>
        </p:txBody>
      </p:sp>
      <p:sp>
        <p:nvSpPr>
          <p:cNvPr id="4" name="Slide Number Placeholder 3"/>
          <p:cNvSpPr>
            <a:spLocks noGrp="1"/>
          </p:cNvSpPr>
          <p:nvPr>
            <p:ph type="sldNum" sz="quarter" idx="10"/>
          </p:nvPr>
        </p:nvSpPr>
        <p:spPr/>
        <p:txBody>
          <a:bodyPr/>
          <a:lstStyle/>
          <a:p>
            <a:fld id="{5B69AC52-AFD6-416E-9CA9-7F4D8D4B7B4B}" type="slidenum">
              <a:rPr lang="en-US" smtClean="0"/>
              <a:t>2</a:t>
            </a:fld>
            <a:endParaRPr lang="en-US"/>
          </a:p>
        </p:txBody>
      </p:sp>
    </p:spTree>
    <p:extLst>
      <p:ext uri="{BB962C8B-B14F-4D97-AF65-F5344CB8AC3E}">
        <p14:creationId xmlns:p14="http://schemas.microsoft.com/office/powerpoint/2010/main" val="81539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Imagine a single core processor running 2 hypothetical tasks that takes 100 seconds to execute each. These tasks can be divided equally by 10. One might expect that the total running time for both tasks would be 200. But in reality, there’s a cost to </a:t>
            </a:r>
            <a:r>
              <a:rPr lang="en-US" b="1" dirty="0"/>
              <a:t>context switching</a:t>
            </a:r>
            <a:r>
              <a:rPr lang="en-US" dirty="0"/>
              <a:t> and the total running time would be greater than 200.</a:t>
            </a:r>
          </a:p>
          <a:p>
            <a:endParaRPr lang="en-US" dirty="0"/>
          </a:p>
        </p:txBody>
      </p:sp>
      <p:sp>
        <p:nvSpPr>
          <p:cNvPr id="4" name="Slide Number Placeholder 3"/>
          <p:cNvSpPr>
            <a:spLocks noGrp="1"/>
          </p:cNvSpPr>
          <p:nvPr>
            <p:ph type="sldNum" sz="quarter" idx="10"/>
          </p:nvPr>
        </p:nvSpPr>
        <p:spPr/>
        <p:txBody>
          <a:bodyPr/>
          <a:lstStyle/>
          <a:p>
            <a:fld id="{5B69AC52-AFD6-416E-9CA9-7F4D8D4B7B4B}" type="slidenum">
              <a:rPr lang="en-US" smtClean="0"/>
              <a:t>3</a:t>
            </a:fld>
            <a:endParaRPr lang="en-US"/>
          </a:p>
        </p:txBody>
      </p:sp>
    </p:spTree>
    <p:extLst>
      <p:ext uri="{BB962C8B-B14F-4D97-AF65-F5344CB8AC3E}">
        <p14:creationId xmlns:p14="http://schemas.microsoft.com/office/powerpoint/2010/main" val="108553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8FC038E-639D-4E24-96BD-54D317B18FC1}"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BFA9-95DC-4536-B056-4CBB7223D6B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01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C038E-639D-4E24-96BD-54D317B18FC1}"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BFA9-95DC-4536-B056-4CBB7223D6B6}" type="slidenum">
              <a:rPr lang="en-US" smtClean="0"/>
              <a:t>‹#›</a:t>
            </a:fld>
            <a:endParaRPr lang="en-US"/>
          </a:p>
        </p:txBody>
      </p:sp>
    </p:spTree>
    <p:extLst>
      <p:ext uri="{BB962C8B-B14F-4D97-AF65-F5344CB8AC3E}">
        <p14:creationId xmlns:p14="http://schemas.microsoft.com/office/powerpoint/2010/main" val="141299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C038E-639D-4E24-96BD-54D317B18FC1}"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BFA9-95DC-4536-B056-4CBB7223D6B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6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C038E-639D-4E24-96BD-54D317B18FC1}"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BFA9-95DC-4536-B056-4CBB7223D6B6}" type="slidenum">
              <a:rPr lang="en-US" smtClean="0"/>
              <a:t>‹#›</a:t>
            </a:fld>
            <a:endParaRPr lang="en-US"/>
          </a:p>
        </p:txBody>
      </p:sp>
    </p:spTree>
    <p:extLst>
      <p:ext uri="{BB962C8B-B14F-4D97-AF65-F5344CB8AC3E}">
        <p14:creationId xmlns:p14="http://schemas.microsoft.com/office/powerpoint/2010/main" val="72971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FC038E-639D-4E24-96BD-54D317B18FC1}"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BFA9-95DC-4536-B056-4CBB7223D6B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15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FC038E-639D-4E24-96BD-54D317B18FC1}"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DBFA9-95DC-4536-B056-4CBB7223D6B6}" type="slidenum">
              <a:rPr lang="en-US" smtClean="0"/>
              <a:t>‹#›</a:t>
            </a:fld>
            <a:endParaRPr lang="en-US"/>
          </a:p>
        </p:txBody>
      </p:sp>
    </p:spTree>
    <p:extLst>
      <p:ext uri="{BB962C8B-B14F-4D97-AF65-F5344CB8AC3E}">
        <p14:creationId xmlns:p14="http://schemas.microsoft.com/office/powerpoint/2010/main" val="130336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C038E-639D-4E24-96BD-54D317B18FC1}"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DBFA9-95DC-4536-B056-4CBB7223D6B6}" type="slidenum">
              <a:rPr lang="en-US" smtClean="0"/>
              <a:t>‹#›</a:t>
            </a:fld>
            <a:endParaRPr lang="en-US"/>
          </a:p>
        </p:txBody>
      </p:sp>
    </p:spTree>
    <p:extLst>
      <p:ext uri="{BB962C8B-B14F-4D97-AF65-F5344CB8AC3E}">
        <p14:creationId xmlns:p14="http://schemas.microsoft.com/office/powerpoint/2010/main" val="171284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FC038E-639D-4E24-96BD-54D317B18FC1}"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DBFA9-95DC-4536-B056-4CBB7223D6B6}" type="slidenum">
              <a:rPr lang="en-US" smtClean="0"/>
              <a:t>‹#›</a:t>
            </a:fld>
            <a:endParaRPr lang="en-US"/>
          </a:p>
        </p:txBody>
      </p:sp>
    </p:spTree>
    <p:extLst>
      <p:ext uri="{BB962C8B-B14F-4D97-AF65-F5344CB8AC3E}">
        <p14:creationId xmlns:p14="http://schemas.microsoft.com/office/powerpoint/2010/main" val="249702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C038E-639D-4E24-96BD-54D317B18FC1}" type="datetimeFigureOut">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5DBFA9-95DC-4536-B056-4CBB7223D6B6}" type="slidenum">
              <a:rPr lang="en-US" smtClean="0"/>
              <a:t>‹#›</a:t>
            </a:fld>
            <a:endParaRPr lang="en-US"/>
          </a:p>
        </p:txBody>
      </p:sp>
    </p:spTree>
    <p:extLst>
      <p:ext uri="{BB962C8B-B14F-4D97-AF65-F5344CB8AC3E}">
        <p14:creationId xmlns:p14="http://schemas.microsoft.com/office/powerpoint/2010/main" val="68243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FC038E-639D-4E24-96BD-54D317B18FC1}"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DBFA9-95DC-4536-B056-4CBB7223D6B6}" type="slidenum">
              <a:rPr lang="en-US" smtClean="0"/>
              <a:t>‹#›</a:t>
            </a:fld>
            <a:endParaRPr lang="en-US"/>
          </a:p>
        </p:txBody>
      </p:sp>
    </p:spTree>
    <p:extLst>
      <p:ext uri="{BB962C8B-B14F-4D97-AF65-F5344CB8AC3E}">
        <p14:creationId xmlns:p14="http://schemas.microsoft.com/office/powerpoint/2010/main" val="74874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FC038E-639D-4E24-96BD-54D317B18FC1}"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DBFA9-95DC-4536-B056-4CBB7223D6B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97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FC038E-639D-4E24-96BD-54D317B18FC1}" type="datetimeFigureOut">
              <a:rPr lang="en-US" smtClean="0"/>
              <a:t>9/23/2018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5DBFA9-95DC-4536-B056-4CBB7223D6B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557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A1A2-71A2-4CD8-884F-EE0C641EB15E}"/>
              </a:ext>
            </a:extLst>
          </p:cNvPr>
          <p:cNvSpPr>
            <a:spLocks noGrp="1"/>
          </p:cNvSpPr>
          <p:nvPr>
            <p:ph type="ctrTitle"/>
          </p:nvPr>
        </p:nvSpPr>
        <p:spPr/>
        <p:txBody>
          <a:bodyPr/>
          <a:lstStyle/>
          <a:p>
            <a:r>
              <a:rPr lang="en-US" dirty="0"/>
              <a:t>CS597: Concurrency And Algorithms</a:t>
            </a:r>
          </a:p>
        </p:txBody>
      </p:sp>
      <p:sp>
        <p:nvSpPr>
          <p:cNvPr id="3" name="Subtitle 2">
            <a:extLst>
              <a:ext uri="{FF2B5EF4-FFF2-40B4-BE49-F238E27FC236}">
                <a16:creationId xmlns:a16="http://schemas.microsoft.com/office/drawing/2014/main" id="{D9697059-4097-4AA9-BEFC-8C3F0374552A}"/>
              </a:ext>
            </a:extLst>
          </p:cNvPr>
          <p:cNvSpPr>
            <a:spLocks noGrp="1"/>
          </p:cNvSpPr>
          <p:nvPr>
            <p:ph type="subTitle" idx="1"/>
          </p:nvPr>
        </p:nvSpPr>
        <p:spPr/>
        <p:txBody>
          <a:bodyPr/>
          <a:lstStyle/>
          <a:p>
            <a:r>
              <a:rPr lang="en-US" dirty="0"/>
              <a:t>Background and Introduction</a:t>
            </a:r>
          </a:p>
          <a:p>
            <a:endParaRPr lang="en-US" dirty="0"/>
          </a:p>
          <a:p>
            <a:r>
              <a:rPr lang="en-US" dirty="0"/>
              <a:t>Francis Joseph Serina</a:t>
            </a:r>
          </a:p>
        </p:txBody>
      </p:sp>
    </p:spTree>
    <p:extLst>
      <p:ext uri="{BB962C8B-B14F-4D97-AF65-F5344CB8AC3E}">
        <p14:creationId xmlns:p14="http://schemas.microsoft.com/office/powerpoint/2010/main" val="203321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B7CB-8212-4860-B574-5340DC6A22B3}"/>
              </a:ext>
            </a:extLst>
          </p:cNvPr>
          <p:cNvSpPr>
            <a:spLocks noGrp="1"/>
          </p:cNvSpPr>
          <p:nvPr>
            <p:ph type="title"/>
          </p:nvPr>
        </p:nvSpPr>
        <p:spPr/>
        <p:txBody>
          <a:bodyPr/>
          <a:lstStyle/>
          <a:p>
            <a:r>
              <a:rPr lang="en-US" dirty="0"/>
              <a:t>Purpose - Performance</a:t>
            </a:r>
          </a:p>
        </p:txBody>
      </p:sp>
      <p:sp>
        <p:nvSpPr>
          <p:cNvPr id="3" name="Content Placeholder 2">
            <a:extLst>
              <a:ext uri="{FF2B5EF4-FFF2-40B4-BE49-F238E27FC236}">
                <a16:creationId xmlns:a16="http://schemas.microsoft.com/office/drawing/2014/main" id="{AED65112-4343-4DC7-BEEA-99BB2F737292}"/>
              </a:ext>
            </a:extLst>
          </p:cNvPr>
          <p:cNvSpPr>
            <a:spLocks noGrp="1"/>
          </p:cNvSpPr>
          <p:nvPr>
            <p:ph idx="1"/>
          </p:nvPr>
        </p:nvSpPr>
        <p:spPr/>
        <p:txBody>
          <a:bodyPr/>
          <a:lstStyle/>
          <a:p>
            <a:r>
              <a:rPr lang="en-US" dirty="0"/>
              <a:t>Task Parallelism</a:t>
            </a:r>
          </a:p>
          <a:p>
            <a:pPr lvl="1"/>
            <a:r>
              <a:rPr lang="en-US" dirty="0"/>
              <a:t>Reduce Total Running Time by dividing tasks and executing them in parallel</a:t>
            </a:r>
          </a:p>
          <a:p>
            <a:r>
              <a:rPr lang="en-US" dirty="0"/>
              <a:t>Data Parallelism</a:t>
            </a:r>
          </a:p>
          <a:p>
            <a:pPr lvl="1"/>
            <a:r>
              <a:rPr lang="en-US" dirty="0"/>
              <a:t>Each thread performs the same operation on different portions of the data</a:t>
            </a:r>
          </a:p>
        </p:txBody>
      </p:sp>
    </p:spTree>
    <p:extLst>
      <p:ext uri="{BB962C8B-B14F-4D97-AF65-F5344CB8AC3E}">
        <p14:creationId xmlns:p14="http://schemas.microsoft.com/office/powerpoint/2010/main" val="315505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EED5-414D-4970-AA99-D187734FD35C}"/>
              </a:ext>
            </a:extLst>
          </p:cNvPr>
          <p:cNvSpPr>
            <a:spLocks noGrp="1"/>
          </p:cNvSpPr>
          <p:nvPr>
            <p:ph type="title"/>
          </p:nvPr>
        </p:nvSpPr>
        <p:spPr/>
        <p:txBody>
          <a:bodyPr/>
          <a:lstStyle/>
          <a:p>
            <a:r>
              <a:rPr lang="en-US" dirty="0"/>
              <a:t>Embarrassingly Parallel Algorithms</a:t>
            </a:r>
          </a:p>
        </p:txBody>
      </p:sp>
      <p:sp>
        <p:nvSpPr>
          <p:cNvPr id="3" name="Content Placeholder 2">
            <a:extLst>
              <a:ext uri="{FF2B5EF4-FFF2-40B4-BE49-F238E27FC236}">
                <a16:creationId xmlns:a16="http://schemas.microsoft.com/office/drawing/2014/main" id="{C728F674-9079-4274-8021-A96B72FB20DF}"/>
              </a:ext>
            </a:extLst>
          </p:cNvPr>
          <p:cNvSpPr>
            <a:spLocks noGrp="1"/>
          </p:cNvSpPr>
          <p:nvPr>
            <p:ph idx="1"/>
          </p:nvPr>
        </p:nvSpPr>
        <p:spPr/>
        <p:txBody>
          <a:bodyPr/>
          <a:lstStyle/>
          <a:p>
            <a:r>
              <a:rPr lang="en-US" dirty="0"/>
              <a:t>A.K.A.</a:t>
            </a:r>
          </a:p>
          <a:p>
            <a:pPr lvl="1"/>
            <a:r>
              <a:rPr lang="en-US" dirty="0"/>
              <a:t>Naturally Parallel</a:t>
            </a:r>
          </a:p>
          <a:p>
            <a:pPr lvl="1"/>
            <a:r>
              <a:rPr lang="en-US" dirty="0"/>
              <a:t>Conveniently Concurrent</a:t>
            </a:r>
          </a:p>
          <a:p>
            <a:r>
              <a:rPr lang="en-US" dirty="0"/>
              <a:t>Highly scalable algorithms</a:t>
            </a:r>
          </a:p>
          <a:p>
            <a:pPr lvl="1"/>
            <a:r>
              <a:rPr lang="en-US" dirty="0"/>
              <a:t>Increasing the hardware threads make the algorithms perform better</a:t>
            </a:r>
          </a:p>
        </p:txBody>
      </p:sp>
    </p:spTree>
    <p:extLst>
      <p:ext uri="{BB962C8B-B14F-4D97-AF65-F5344CB8AC3E}">
        <p14:creationId xmlns:p14="http://schemas.microsoft.com/office/powerpoint/2010/main" val="240754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BC48-4DD2-4DB0-9CF4-7FA7FF266932}"/>
              </a:ext>
            </a:extLst>
          </p:cNvPr>
          <p:cNvSpPr>
            <a:spLocks noGrp="1"/>
          </p:cNvSpPr>
          <p:nvPr>
            <p:ph type="title"/>
          </p:nvPr>
        </p:nvSpPr>
        <p:spPr/>
        <p:txBody>
          <a:bodyPr/>
          <a:lstStyle/>
          <a:p>
            <a:r>
              <a:rPr lang="en-US" dirty="0"/>
              <a:t>When not to use Concurrency</a:t>
            </a:r>
          </a:p>
        </p:txBody>
      </p:sp>
      <p:sp>
        <p:nvSpPr>
          <p:cNvPr id="3" name="Content Placeholder 2">
            <a:extLst>
              <a:ext uri="{FF2B5EF4-FFF2-40B4-BE49-F238E27FC236}">
                <a16:creationId xmlns:a16="http://schemas.microsoft.com/office/drawing/2014/main" id="{D3C96E73-E27A-41AF-956E-887F0FE69A4A}"/>
              </a:ext>
            </a:extLst>
          </p:cNvPr>
          <p:cNvSpPr>
            <a:spLocks noGrp="1"/>
          </p:cNvSpPr>
          <p:nvPr>
            <p:ph idx="1"/>
          </p:nvPr>
        </p:nvSpPr>
        <p:spPr/>
        <p:txBody>
          <a:bodyPr/>
          <a:lstStyle/>
          <a:p>
            <a:r>
              <a:rPr lang="en-US" dirty="0"/>
              <a:t>When the benefits do not outweigh the cost</a:t>
            </a:r>
          </a:p>
          <a:p>
            <a:endParaRPr lang="en-US" dirty="0"/>
          </a:p>
          <a:p>
            <a:r>
              <a:rPr lang="en-US" dirty="0"/>
              <a:t>Expected Performance Gain is insignificant</a:t>
            </a:r>
          </a:p>
          <a:p>
            <a:r>
              <a:rPr lang="en-US" dirty="0"/>
              <a:t>Harder to understand and debug</a:t>
            </a:r>
          </a:p>
          <a:p>
            <a:r>
              <a:rPr lang="en-US" dirty="0"/>
              <a:t>Increased complexity leads to more bugs</a:t>
            </a:r>
          </a:p>
        </p:txBody>
      </p:sp>
    </p:spTree>
    <p:extLst>
      <p:ext uri="{BB962C8B-B14F-4D97-AF65-F5344CB8AC3E}">
        <p14:creationId xmlns:p14="http://schemas.microsoft.com/office/powerpoint/2010/main" val="129388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B04F-FAEA-46CE-B345-2CBF38B5D28F}"/>
              </a:ext>
            </a:extLst>
          </p:cNvPr>
          <p:cNvSpPr>
            <a:spLocks noGrp="1"/>
          </p:cNvSpPr>
          <p:nvPr>
            <p:ph type="title"/>
          </p:nvPr>
        </p:nvSpPr>
        <p:spPr/>
        <p:txBody>
          <a:bodyPr/>
          <a:lstStyle/>
          <a:p>
            <a:r>
              <a:rPr lang="en-US" dirty="0"/>
              <a:t>Concurrency and C++</a:t>
            </a:r>
          </a:p>
        </p:txBody>
      </p:sp>
      <p:sp>
        <p:nvSpPr>
          <p:cNvPr id="3" name="Content Placeholder 2">
            <a:extLst>
              <a:ext uri="{FF2B5EF4-FFF2-40B4-BE49-F238E27FC236}">
                <a16:creationId xmlns:a16="http://schemas.microsoft.com/office/drawing/2014/main" id="{2E728006-FB7E-4085-861B-2A162EE27960}"/>
              </a:ext>
            </a:extLst>
          </p:cNvPr>
          <p:cNvSpPr>
            <a:spLocks noGrp="1"/>
          </p:cNvSpPr>
          <p:nvPr>
            <p:ph idx="1"/>
          </p:nvPr>
        </p:nvSpPr>
        <p:spPr/>
        <p:txBody>
          <a:bodyPr/>
          <a:lstStyle/>
          <a:p>
            <a:r>
              <a:rPr lang="en-US" dirty="0"/>
              <a:t>Concurrency has been around for a long time</a:t>
            </a:r>
          </a:p>
          <a:p>
            <a:r>
              <a:rPr lang="en-US" dirty="0"/>
              <a:t>Different vendors have different implementations</a:t>
            </a:r>
          </a:p>
          <a:p>
            <a:r>
              <a:rPr lang="en-US" dirty="0"/>
              <a:t>Different compilers have different libraries</a:t>
            </a:r>
          </a:p>
          <a:p>
            <a:r>
              <a:rPr lang="en-US" dirty="0"/>
              <a:t>POSIX C Standard was popular</a:t>
            </a:r>
          </a:p>
          <a:p>
            <a:r>
              <a:rPr lang="en-US" dirty="0"/>
              <a:t>Boost added an OOP approach</a:t>
            </a:r>
          </a:p>
          <a:p>
            <a:endParaRPr lang="en-US" dirty="0"/>
          </a:p>
          <a:p>
            <a:r>
              <a:rPr lang="en-US" dirty="0"/>
              <a:t>C++11 standardized concurrency</a:t>
            </a:r>
          </a:p>
        </p:txBody>
      </p:sp>
    </p:spTree>
    <p:extLst>
      <p:ext uri="{BB962C8B-B14F-4D97-AF65-F5344CB8AC3E}">
        <p14:creationId xmlns:p14="http://schemas.microsoft.com/office/powerpoint/2010/main" val="253619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3216EC-663B-41D2-890A-39B5D779DA04}"/>
              </a:ext>
            </a:extLst>
          </p:cNvPr>
          <p:cNvSpPr>
            <a:spLocks noGrp="1"/>
          </p:cNvSpPr>
          <p:nvPr>
            <p:ph type="title"/>
          </p:nvPr>
        </p:nvSpPr>
        <p:spPr/>
        <p:txBody>
          <a:bodyPr/>
          <a:lstStyle/>
          <a:p>
            <a:r>
              <a:rPr lang="en-US" dirty="0"/>
              <a:t>Sample – Hello World!</a:t>
            </a:r>
          </a:p>
        </p:txBody>
      </p:sp>
      <p:sp>
        <p:nvSpPr>
          <p:cNvPr id="5" name="Text Placeholder 4">
            <a:extLst>
              <a:ext uri="{FF2B5EF4-FFF2-40B4-BE49-F238E27FC236}">
                <a16:creationId xmlns:a16="http://schemas.microsoft.com/office/drawing/2014/main" id="{9225AFAA-B155-4FD1-A0DA-1A0026C4EE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3461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FBCF-2648-44F6-8184-17CEA9DE3703}"/>
              </a:ext>
            </a:extLst>
          </p:cNvPr>
          <p:cNvSpPr>
            <a:spLocks noGrp="1"/>
          </p:cNvSpPr>
          <p:nvPr>
            <p:ph type="title"/>
          </p:nvPr>
        </p:nvSpPr>
        <p:spPr/>
        <p:txBody>
          <a:bodyPr/>
          <a:lstStyle/>
          <a:p>
            <a:r>
              <a:rPr lang="en-US" dirty="0"/>
              <a:t>End</a:t>
            </a:r>
          </a:p>
        </p:txBody>
      </p:sp>
      <p:sp>
        <p:nvSpPr>
          <p:cNvPr id="3" name="Text Placeholder 2">
            <a:extLst>
              <a:ext uri="{FF2B5EF4-FFF2-40B4-BE49-F238E27FC236}">
                <a16:creationId xmlns:a16="http://schemas.microsoft.com/office/drawing/2014/main" id="{147DE276-76AF-4194-B185-2823BE63AE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394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D9B-2ABD-4F1A-BEA5-DAD97EEB6A84}"/>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7D49C734-C43C-46C2-AF68-07BC5FFACF58}"/>
              </a:ext>
            </a:extLst>
          </p:cNvPr>
          <p:cNvSpPr>
            <a:spLocks noGrp="1"/>
          </p:cNvSpPr>
          <p:nvPr>
            <p:ph idx="1"/>
          </p:nvPr>
        </p:nvSpPr>
        <p:spPr/>
        <p:txBody>
          <a:bodyPr/>
          <a:lstStyle/>
          <a:p>
            <a:r>
              <a:rPr lang="en-US" dirty="0"/>
              <a:t>Literal</a:t>
            </a:r>
          </a:p>
          <a:p>
            <a:pPr lvl="1"/>
            <a:r>
              <a:rPr lang="en-US" dirty="0"/>
              <a:t>Concurrency is about two or more separate activities happening at the same time</a:t>
            </a:r>
          </a:p>
          <a:p>
            <a:endParaRPr lang="en-US" dirty="0"/>
          </a:p>
          <a:p>
            <a:r>
              <a:rPr lang="en-US" dirty="0"/>
              <a:t>In computers</a:t>
            </a:r>
          </a:p>
          <a:p>
            <a:pPr lvl="1"/>
            <a:r>
              <a:rPr lang="en-US" dirty="0"/>
              <a:t>A system performing multiple independent activities in parallel, rather than sequentially</a:t>
            </a:r>
          </a:p>
        </p:txBody>
      </p:sp>
    </p:spTree>
    <p:extLst>
      <p:ext uri="{BB962C8B-B14F-4D97-AF65-F5344CB8AC3E}">
        <p14:creationId xmlns:p14="http://schemas.microsoft.com/office/powerpoint/2010/main" val="183771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ED6B-3F37-4FC9-85A6-97E0DE6496A5}"/>
              </a:ext>
            </a:extLst>
          </p:cNvPr>
          <p:cNvSpPr>
            <a:spLocks noGrp="1"/>
          </p:cNvSpPr>
          <p:nvPr>
            <p:ph type="title"/>
          </p:nvPr>
        </p:nvSpPr>
        <p:spPr/>
        <p:txBody>
          <a:bodyPr/>
          <a:lstStyle/>
          <a:p>
            <a:r>
              <a:rPr lang="en-US" dirty="0"/>
              <a:t>Single Core Processors</a:t>
            </a:r>
          </a:p>
        </p:txBody>
      </p:sp>
      <p:sp>
        <p:nvSpPr>
          <p:cNvPr id="3" name="Content Placeholder 2">
            <a:extLst>
              <a:ext uri="{FF2B5EF4-FFF2-40B4-BE49-F238E27FC236}">
                <a16:creationId xmlns:a16="http://schemas.microsoft.com/office/drawing/2014/main" id="{8FF7C1ED-4D51-429C-885E-194EFEFC643C}"/>
              </a:ext>
            </a:extLst>
          </p:cNvPr>
          <p:cNvSpPr>
            <a:spLocks noGrp="1"/>
          </p:cNvSpPr>
          <p:nvPr>
            <p:ph idx="1"/>
          </p:nvPr>
        </p:nvSpPr>
        <p:spPr/>
        <p:txBody>
          <a:bodyPr>
            <a:normAutofit/>
          </a:bodyPr>
          <a:lstStyle/>
          <a:p>
            <a:r>
              <a:rPr lang="en-US" dirty="0"/>
              <a:t>Historically, computers in the past can give the </a:t>
            </a:r>
            <a:r>
              <a:rPr lang="en-US" i="1" dirty="0"/>
              <a:t>illusion</a:t>
            </a:r>
            <a:r>
              <a:rPr lang="en-US" dirty="0"/>
              <a:t> of concurrency via </a:t>
            </a:r>
            <a:r>
              <a:rPr lang="en-US" b="1" dirty="0"/>
              <a:t>task switching</a:t>
            </a:r>
            <a:r>
              <a:rPr lang="en-US" dirty="0"/>
              <a:t>. The computer executes a chunk of one process, then a chunk of another process, and so on.</a:t>
            </a:r>
          </a:p>
          <a:p>
            <a:pPr lvl="1"/>
            <a:r>
              <a:rPr lang="en-US" dirty="0"/>
              <a:t>Happens faster than we humans can perceive, hence, the illusion.</a:t>
            </a:r>
          </a:p>
        </p:txBody>
      </p:sp>
    </p:spTree>
    <p:extLst>
      <p:ext uri="{BB962C8B-B14F-4D97-AF65-F5344CB8AC3E}">
        <p14:creationId xmlns:p14="http://schemas.microsoft.com/office/powerpoint/2010/main" val="38050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E92A-5008-400D-8563-DC18A7B3C230}"/>
              </a:ext>
            </a:extLst>
          </p:cNvPr>
          <p:cNvSpPr>
            <a:spLocks noGrp="1"/>
          </p:cNvSpPr>
          <p:nvPr>
            <p:ph type="title"/>
          </p:nvPr>
        </p:nvSpPr>
        <p:spPr/>
        <p:txBody>
          <a:bodyPr/>
          <a:lstStyle/>
          <a:p>
            <a:r>
              <a:rPr lang="en-US" dirty="0"/>
              <a:t>Hardware Concurrency</a:t>
            </a:r>
          </a:p>
        </p:txBody>
      </p:sp>
      <p:sp>
        <p:nvSpPr>
          <p:cNvPr id="3" name="Content Placeholder 2">
            <a:extLst>
              <a:ext uri="{FF2B5EF4-FFF2-40B4-BE49-F238E27FC236}">
                <a16:creationId xmlns:a16="http://schemas.microsoft.com/office/drawing/2014/main" id="{2692CC14-F04F-494C-8688-500338A0645B}"/>
              </a:ext>
            </a:extLst>
          </p:cNvPr>
          <p:cNvSpPr>
            <a:spLocks noGrp="1"/>
          </p:cNvSpPr>
          <p:nvPr>
            <p:ph idx="1"/>
          </p:nvPr>
        </p:nvSpPr>
        <p:spPr/>
        <p:txBody>
          <a:bodyPr/>
          <a:lstStyle/>
          <a:p>
            <a:r>
              <a:rPr lang="en-US" dirty="0"/>
              <a:t>Computers with multi-processors, multi-core processors, or both; are capable of genuinely running more than one task in parallel.</a:t>
            </a:r>
          </a:p>
          <a:p>
            <a:pPr marL="0" indent="0">
              <a:buNone/>
            </a:pPr>
            <a:endParaRPr lang="en-US" dirty="0"/>
          </a:p>
        </p:txBody>
      </p:sp>
    </p:spTree>
    <p:extLst>
      <p:ext uri="{BB962C8B-B14F-4D97-AF65-F5344CB8AC3E}">
        <p14:creationId xmlns:p14="http://schemas.microsoft.com/office/powerpoint/2010/main" val="154589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2400-DBA2-4370-BA6D-CE2B9E8B6FD1}"/>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EC9B749A-46A5-4054-8413-7E03200DC3D5}"/>
              </a:ext>
            </a:extLst>
          </p:cNvPr>
          <p:cNvSpPr>
            <a:spLocks noGrp="1"/>
          </p:cNvSpPr>
          <p:nvPr>
            <p:ph idx="1"/>
          </p:nvPr>
        </p:nvSpPr>
        <p:spPr/>
        <p:txBody>
          <a:bodyPr/>
          <a:lstStyle/>
          <a:p>
            <a:r>
              <a:rPr lang="en-US" dirty="0"/>
              <a:t>Tasks or subtasks in software</a:t>
            </a:r>
          </a:p>
          <a:p>
            <a:r>
              <a:rPr lang="en-US" dirty="0"/>
              <a:t>Many processors can execute multiple threads in a single core via task switching. Multi-core processors still perform task switching.</a:t>
            </a:r>
          </a:p>
          <a:p>
            <a:r>
              <a:rPr lang="en-US" b="1" dirty="0"/>
              <a:t>Hardware Thread </a:t>
            </a:r>
            <a:r>
              <a:rPr lang="en-US" dirty="0"/>
              <a:t>count is the true measure of how many independent tasks the hardware can genuinely run concurrently.</a:t>
            </a:r>
            <a:endParaRPr lang="en-US" b="1" dirty="0"/>
          </a:p>
        </p:txBody>
      </p:sp>
    </p:spTree>
    <p:extLst>
      <p:ext uri="{BB962C8B-B14F-4D97-AF65-F5344CB8AC3E}">
        <p14:creationId xmlns:p14="http://schemas.microsoft.com/office/powerpoint/2010/main" val="46657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72AE-3251-4EB3-A9B2-2D9370C42F10}"/>
              </a:ext>
            </a:extLst>
          </p:cNvPr>
          <p:cNvSpPr>
            <a:spLocks noGrp="1"/>
          </p:cNvSpPr>
          <p:nvPr>
            <p:ph type="title"/>
          </p:nvPr>
        </p:nvSpPr>
        <p:spPr/>
        <p:txBody>
          <a:bodyPr/>
          <a:lstStyle/>
          <a:p>
            <a:r>
              <a:rPr lang="en-US" dirty="0"/>
              <a:t>Analogy – Employees working on a Project</a:t>
            </a:r>
          </a:p>
        </p:txBody>
      </p:sp>
      <p:sp>
        <p:nvSpPr>
          <p:cNvPr id="3" name="Content Placeholder 2">
            <a:extLst>
              <a:ext uri="{FF2B5EF4-FFF2-40B4-BE49-F238E27FC236}">
                <a16:creationId xmlns:a16="http://schemas.microsoft.com/office/drawing/2014/main" id="{40EF4AB4-B875-451B-BACD-AD9953C22729}"/>
              </a:ext>
            </a:extLst>
          </p:cNvPr>
          <p:cNvSpPr>
            <a:spLocks noGrp="1"/>
          </p:cNvSpPr>
          <p:nvPr>
            <p:ph idx="1"/>
          </p:nvPr>
        </p:nvSpPr>
        <p:spPr/>
        <p:txBody>
          <a:bodyPr/>
          <a:lstStyle/>
          <a:p>
            <a:r>
              <a:rPr lang="en-US" dirty="0"/>
              <a:t>Remote</a:t>
            </a:r>
          </a:p>
          <a:p>
            <a:pPr lvl="1"/>
            <a:r>
              <a:rPr lang="en-US" dirty="0"/>
              <a:t>Each employee has their own copy of the manual (resources)</a:t>
            </a:r>
          </a:p>
          <a:p>
            <a:pPr lvl="1"/>
            <a:r>
              <a:rPr lang="en-US" dirty="0"/>
              <a:t>Additional effort needed for collaboration (communication)</a:t>
            </a:r>
          </a:p>
          <a:p>
            <a:r>
              <a:rPr lang="en-US" dirty="0"/>
              <a:t>Local</a:t>
            </a:r>
          </a:p>
          <a:p>
            <a:pPr lvl="1"/>
            <a:r>
              <a:rPr lang="en-US" dirty="0"/>
              <a:t>Employees share a common manual (resources)</a:t>
            </a:r>
          </a:p>
          <a:p>
            <a:pPr lvl="1"/>
            <a:r>
              <a:rPr lang="en-US" dirty="0"/>
              <a:t>Employees can draw ideas on paper or a white board (communication)</a:t>
            </a:r>
          </a:p>
        </p:txBody>
      </p:sp>
    </p:spTree>
    <p:extLst>
      <p:ext uri="{BB962C8B-B14F-4D97-AF65-F5344CB8AC3E}">
        <p14:creationId xmlns:p14="http://schemas.microsoft.com/office/powerpoint/2010/main" val="163064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6F7D-F8DE-4073-8A9E-4B17C231906C}"/>
              </a:ext>
            </a:extLst>
          </p:cNvPr>
          <p:cNvSpPr>
            <a:spLocks noGrp="1"/>
          </p:cNvSpPr>
          <p:nvPr>
            <p:ph type="title"/>
          </p:nvPr>
        </p:nvSpPr>
        <p:spPr/>
        <p:txBody>
          <a:bodyPr/>
          <a:lstStyle/>
          <a:p>
            <a:r>
              <a:rPr lang="en-US" dirty="0"/>
              <a:t>Multi-process vs Multi-threading</a:t>
            </a:r>
          </a:p>
        </p:txBody>
      </p:sp>
      <p:sp>
        <p:nvSpPr>
          <p:cNvPr id="3" name="Content Placeholder 2">
            <a:extLst>
              <a:ext uri="{FF2B5EF4-FFF2-40B4-BE49-F238E27FC236}">
                <a16:creationId xmlns:a16="http://schemas.microsoft.com/office/drawing/2014/main" id="{7A281C85-15D6-4239-ADE7-A33EB16ACDA1}"/>
              </a:ext>
            </a:extLst>
          </p:cNvPr>
          <p:cNvSpPr>
            <a:spLocks noGrp="1"/>
          </p:cNvSpPr>
          <p:nvPr>
            <p:ph idx="1"/>
          </p:nvPr>
        </p:nvSpPr>
        <p:spPr/>
        <p:txBody>
          <a:bodyPr/>
          <a:lstStyle/>
          <a:p>
            <a:r>
              <a:rPr lang="en-US" dirty="0"/>
              <a:t>Multi-process</a:t>
            </a:r>
          </a:p>
          <a:p>
            <a:pPr lvl="1"/>
            <a:r>
              <a:rPr lang="en-US" dirty="0"/>
              <a:t>Divide application into multiple, separate, single-threaded processes or application.</a:t>
            </a:r>
          </a:p>
          <a:p>
            <a:pPr lvl="1"/>
            <a:r>
              <a:rPr lang="en-US" dirty="0"/>
              <a:t>Utilize standard IPC (inter-process communications) such as sockets, networking, files, etc.</a:t>
            </a:r>
          </a:p>
          <a:p>
            <a:pPr lvl="1"/>
            <a:r>
              <a:rPr lang="en-US" dirty="0"/>
              <a:t>Can be delegated across different machines in a network</a:t>
            </a:r>
          </a:p>
          <a:p>
            <a:r>
              <a:rPr lang="en-US" dirty="0"/>
              <a:t>Multi-thread</a:t>
            </a:r>
          </a:p>
          <a:p>
            <a:pPr lvl="1"/>
            <a:r>
              <a:rPr lang="en-US" dirty="0"/>
              <a:t>Single application with multiple threads</a:t>
            </a:r>
          </a:p>
          <a:p>
            <a:pPr lvl="1"/>
            <a:r>
              <a:rPr lang="en-US" dirty="0"/>
              <a:t>Shared memory</a:t>
            </a:r>
          </a:p>
        </p:txBody>
      </p:sp>
    </p:spTree>
    <p:extLst>
      <p:ext uri="{BB962C8B-B14F-4D97-AF65-F5344CB8AC3E}">
        <p14:creationId xmlns:p14="http://schemas.microsoft.com/office/powerpoint/2010/main" val="167409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BB37-5E7A-40F6-8A40-DD8694867CF8}"/>
              </a:ext>
            </a:extLst>
          </p:cNvPr>
          <p:cNvSpPr>
            <a:spLocks noGrp="1"/>
          </p:cNvSpPr>
          <p:nvPr>
            <p:ph type="title"/>
          </p:nvPr>
        </p:nvSpPr>
        <p:spPr/>
        <p:txBody>
          <a:bodyPr/>
          <a:lstStyle/>
          <a:p>
            <a:r>
              <a:rPr lang="en-US" dirty="0"/>
              <a:t>Purpose of Concurrency</a:t>
            </a:r>
          </a:p>
        </p:txBody>
      </p:sp>
      <p:sp>
        <p:nvSpPr>
          <p:cNvPr id="3" name="Content Placeholder 2">
            <a:extLst>
              <a:ext uri="{FF2B5EF4-FFF2-40B4-BE49-F238E27FC236}">
                <a16:creationId xmlns:a16="http://schemas.microsoft.com/office/drawing/2014/main" id="{3E896030-0933-4ABF-90CC-E468BBC500DB}"/>
              </a:ext>
            </a:extLst>
          </p:cNvPr>
          <p:cNvSpPr>
            <a:spLocks noGrp="1"/>
          </p:cNvSpPr>
          <p:nvPr>
            <p:ph idx="1"/>
          </p:nvPr>
        </p:nvSpPr>
        <p:spPr/>
        <p:txBody>
          <a:bodyPr/>
          <a:lstStyle/>
          <a:p>
            <a:r>
              <a:rPr lang="en-US" dirty="0"/>
              <a:t>Separation of Concerns</a:t>
            </a:r>
          </a:p>
          <a:p>
            <a:r>
              <a:rPr lang="en-US" dirty="0"/>
              <a:t>Performance</a:t>
            </a:r>
          </a:p>
        </p:txBody>
      </p:sp>
    </p:spTree>
    <p:extLst>
      <p:ext uri="{BB962C8B-B14F-4D97-AF65-F5344CB8AC3E}">
        <p14:creationId xmlns:p14="http://schemas.microsoft.com/office/powerpoint/2010/main" val="200153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0D27-8210-4647-ABBD-303C84FA9744}"/>
              </a:ext>
            </a:extLst>
          </p:cNvPr>
          <p:cNvSpPr>
            <a:spLocks noGrp="1"/>
          </p:cNvSpPr>
          <p:nvPr>
            <p:ph type="title"/>
          </p:nvPr>
        </p:nvSpPr>
        <p:spPr/>
        <p:txBody>
          <a:bodyPr/>
          <a:lstStyle/>
          <a:p>
            <a:r>
              <a:rPr lang="en-US" dirty="0"/>
              <a:t>Purpose - Separation of Concerns</a:t>
            </a:r>
          </a:p>
        </p:txBody>
      </p:sp>
      <p:sp>
        <p:nvSpPr>
          <p:cNvPr id="3" name="Content Placeholder 2">
            <a:extLst>
              <a:ext uri="{FF2B5EF4-FFF2-40B4-BE49-F238E27FC236}">
                <a16:creationId xmlns:a16="http://schemas.microsoft.com/office/drawing/2014/main" id="{1739CDCD-9356-49C3-BAA8-67B9B18532BF}"/>
              </a:ext>
            </a:extLst>
          </p:cNvPr>
          <p:cNvSpPr>
            <a:spLocks noGrp="1"/>
          </p:cNvSpPr>
          <p:nvPr>
            <p:ph idx="1"/>
          </p:nvPr>
        </p:nvSpPr>
        <p:spPr/>
        <p:txBody>
          <a:bodyPr/>
          <a:lstStyle/>
          <a:p>
            <a:r>
              <a:rPr lang="en-US" dirty="0"/>
              <a:t>Divide task based on purpose</a:t>
            </a:r>
          </a:p>
          <a:p>
            <a:pPr lvl="1"/>
            <a:r>
              <a:rPr lang="en-US" dirty="0"/>
              <a:t>Video Rendering</a:t>
            </a:r>
          </a:p>
          <a:p>
            <a:pPr lvl="1"/>
            <a:r>
              <a:rPr lang="en-US" dirty="0"/>
              <a:t>Audio Rendering</a:t>
            </a:r>
          </a:p>
          <a:p>
            <a:pPr lvl="1"/>
            <a:r>
              <a:rPr lang="en-US" dirty="0"/>
              <a:t>UI</a:t>
            </a:r>
          </a:p>
          <a:p>
            <a:pPr lvl="1"/>
            <a:r>
              <a:rPr lang="en-US" dirty="0"/>
              <a:t>Network I/O</a:t>
            </a:r>
          </a:p>
          <a:p>
            <a:pPr lvl="1"/>
            <a:r>
              <a:rPr lang="en-US" dirty="0"/>
              <a:t>File I/O</a:t>
            </a:r>
          </a:p>
          <a:p>
            <a:endParaRPr lang="en-US" dirty="0"/>
          </a:p>
        </p:txBody>
      </p:sp>
    </p:spTree>
    <p:extLst>
      <p:ext uri="{BB962C8B-B14F-4D97-AF65-F5344CB8AC3E}">
        <p14:creationId xmlns:p14="http://schemas.microsoft.com/office/powerpoint/2010/main" val="3297472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109</TotalTime>
  <Words>495</Words>
  <Application>Microsoft Office PowerPoint</Application>
  <PresentationFormat>Widescreen</PresentationFormat>
  <Paragraphs>75</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Tw Cen MT</vt:lpstr>
      <vt:lpstr>Tw Cen MT Condensed</vt:lpstr>
      <vt:lpstr>Wingdings 3</vt:lpstr>
      <vt:lpstr>Integral</vt:lpstr>
      <vt:lpstr>CS597: Concurrency And Algorithms</vt:lpstr>
      <vt:lpstr>Definition</vt:lpstr>
      <vt:lpstr>Single Core Processors</vt:lpstr>
      <vt:lpstr>Hardware Concurrency</vt:lpstr>
      <vt:lpstr>Threads</vt:lpstr>
      <vt:lpstr>Analogy – Employees working on a Project</vt:lpstr>
      <vt:lpstr>Multi-process vs Multi-threading</vt:lpstr>
      <vt:lpstr>Purpose of Concurrency</vt:lpstr>
      <vt:lpstr>Purpose - Separation of Concerns</vt:lpstr>
      <vt:lpstr>Purpose - Performance</vt:lpstr>
      <vt:lpstr>Embarrassingly Parallel Algorithms</vt:lpstr>
      <vt:lpstr>When not to use Concurrency</vt:lpstr>
      <vt:lpstr>Concurrency and C++</vt:lpstr>
      <vt:lpstr>Sample – Hello World!</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CS597: Concurrency And Algorithms</dc:title>
  <dc:creator>Francis Joseph Seri�a</dc:creator>
  <cp:lastModifiedBy>Francis Joseph Seri�a</cp:lastModifiedBy>
  <cp:revision>9</cp:revision>
  <dcterms:created xsi:type="dcterms:W3CDTF">2018-09-24T03:31:43Z</dcterms:created>
  <dcterms:modified xsi:type="dcterms:W3CDTF">2018-09-24T05:21:00Z</dcterms:modified>
</cp:coreProperties>
</file>