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0" r:id="rId7"/>
    <p:sldId id="276" r:id="rId8"/>
    <p:sldId id="277" r:id="rId9"/>
    <p:sldId id="278" r:id="rId10"/>
    <p:sldId id="279" r:id="rId11"/>
    <p:sldId id="280" r:id="rId12"/>
    <p:sldId id="263" r:id="rId13"/>
    <p:sldId id="264" r:id="rId14"/>
    <p:sldId id="262" r:id="rId15"/>
    <p:sldId id="265" r:id="rId16"/>
    <p:sldId id="266" r:id="rId17"/>
    <p:sldId id="267" r:id="rId18"/>
    <p:sldId id="268" r:id="rId19"/>
    <p:sldId id="269" r:id="rId20"/>
    <p:sldId id="270" r:id="rId21"/>
    <p:sldId id="271" r:id="rId22"/>
    <p:sldId id="272" r:id="rId23"/>
    <p:sldId id="273" r:id="rId24"/>
    <p:sldId id="274" r:id="rId25"/>
    <p:sldId id="275"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1" d="100"/>
          <a:sy n="81" d="100"/>
        </p:scale>
        <p:origin x="114"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9/30/2018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F3DE-1F88-4A54-957E-8205D4509D48}"/>
              </a:ext>
            </a:extLst>
          </p:cNvPr>
          <p:cNvSpPr>
            <a:spLocks noGrp="1"/>
          </p:cNvSpPr>
          <p:nvPr>
            <p:ph type="ctrTitle"/>
          </p:nvPr>
        </p:nvSpPr>
        <p:spPr/>
        <p:txBody>
          <a:bodyPr/>
          <a:lstStyle/>
          <a:p>
            <a:r>
              <a:rPr lang="en-US" dirty="0"/>
              <a:t>CS597: Concurrency And Algorithms</a:t>
            </a:r>
          </a:p>
        </p:txBody>
      </p:sp>
      <p:sp>
        <p:nvSpPr>
          <p:cNvPr id="3" name="Subtitle 2">
            <a:extLst>
              <a:ext uri="{FF2B5EF4-FFF2-40B4-BE49-F238E27FC236}">
                <a16:creationId xmlns:a16="http://schemas.microsoft.com/office/drawing/2014/main" id="{D7AF5C1F-FE30-464F-A4A2-D0603F1FD68D}"/>
              </a:ext>
            </a:extLst>
          </p:cNvPr>
          <p:cNvSpPr>
            <a:spLocks noGrp="1"/>
          </p:cNvSpPr>
          <p:nvPr>
            <p:ph type="subTitle" idx="1"/>
          </p:nvPr>
        </p:nvSpPr>
        <p:spPr/>
        <p:txBody>
          <a:bodyPr/>
          <a:lstStyle/>
          <a:p>
            <a:r>
              <a:rPr lang="en-US" dirty="0"/>
              <a:t>Data Management</a:t>
            </a:r>
          </a:p>
          <a:p>
            <a:endParaRPr lang="en-US" dirty="0"/>
          </a:p>
          <a:p>
            <a:r>
              <a:rPr lang="en-US" dirty="0"/>
              <a:t>Francis Joseph Serina</a:t>
            </a:r>
          </a:p>
        </p:txBody>
      </p:sp>
    </p:spTree>
    <p:extLst>
      <p:ext uri="{BB962C8B-B14F-4D97-AF65-F5344CB8AC3E}">
        <p14:creationId xmlns:p14="http://schemas.microsoft.com/office/powerpoint/2010/main" val="96799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EBAE-99E9-4CB3-86E4-885B2A7D9E16}"/>
              </a:ext>
            </a:extLst>
          </p:cNvPr>
          <p:cNvSpPr>
            <a:spLocks noGrp="1"/>
          </p:cNvSpPr>
          <p:nvPr>
            <p:ph type="title"/>
          </p:nvPr>
        </p:nvSpPr>
        <p:spPr/>
        <p:txBody>
          <a:bodyPr/>
          <a:lstStyle/>
          <a:p>
            <a:r>
              <a:rPr lang="en-US" dirty="0"/>
              <a:t>Mutex Weakness</a:t>
            </a:r>
          </a:p>
        </p:txBody>
      </p:sp>
      <p:sp>
        <p:nvSpPr>
          <p:cNvPr id="3" name="Content Placeholder 2">
            <a:extLst>
              <a:ext uri="{FF2B5EF4-FFF2-40B4-BE49-F238E27FC236}">
                <a16:creationId xmlns:a16="http://schemas.microsoft.com/office/drawing/2014/main" id="{B27D3162-EE6C-4464-BF21-98161042BF8D}"/>
              </a:ext>
            </a:extLst>
          </p:cNvPr>
          <p:cNvSpPr>
            <a:spLocks noGrp="1"/>
          </p:cNvSpPr>
          <p:nvPr>
            <p:ph idx="1"/>
          </p:nvPr>
        </p:nvSpPr>
        <p:spPr/>
        <p:txBody>
          <a:bodyPr/>
          <a:lstStyle/>
          <a:p>
            <a:r>
              <a:rPr lang="en-US" dirty="0"/>
              <a:t>Can only lock an operation</a:t>
            </a:r>
          </a:p>
          <a:p>
            <a:r>
              <a:rPr lang="en-US" dirty="0"/>
              <a:t>Mutex cannot protect data modified if it is exposed via a </a:t>
            </a:r>
            <a:r>
              <a:rPr lang="en-US" b="1" dirty="0"/>
              <a:t>reference</a:t>
            </a:r>
            <a:r>
              <a:rPr lang="en-US" dirty="0"/>
              <a:t> or </a:t>
            </a:r>
            <a:r>
              <a:rPr lang="en-US" b="1" dirty="0"/>
              <a:t>pointer</a:t>
            </a:r>
            <a:endParaRPr lang="en-US" dirty="0"/>
          </a:p>
        </p:txBody>
      </p:sp>
    </p:spTree>
    <p:extLst>
      <p:ext uri="{BB962C8B-B14F-4D97-AF65-F5344CB8AC3E}">
        <p14:creationId xmlns:p14="http://schemas.microsoft.com/office/powerpoint/2010/main" val="58137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D273-FD1D-4871-A25C-6ED7AF387825}"/>
              </a:ext>
            </a:extLst>
          </p:cNvPr>
          <p:cNvSpPr>
            <a:spLocks noGrp="1"/>
          </p:cNvSpPr>
          <p:nvPr>
            <p:ph type="title"/>
          </p:nvPr>
        </p:nvSpPr>
        <p:spPr/>
        <p:txBody>
          <a:bodyPr/>
          <a:lstStyle/>
          <a:p>
            <a:r>
              <a:rPr lang="en-US" dirty="0"/>
              <a:t>Multiple Locks</a:t>
            </a:r>
          </a:p>
        </p:txBody>
      </p:sp>
      <p:sp>
        <p:nvSpPr>
          <p:cNvPr id="3" name="Content Placeholder 2">
            <a:extLst>
              <a:ext uri="{FF2B5EF4-FFF2-40B4-BE49-F238E27FC236}">
                <a16:creationId xmlns:a16="http://schemas.microsoft.com/office/drawing/2014/main" id="{59538668-0F61-4EEF-BFA4-7A85E388AB82}"/>
              </a:ext>
            </a:extLst>
          </p:cNvPr>
          <p:cNvSpPr>
            <a:spLocks noGrp="1"/>
          </p:cNvSpPr>
          <p:nvPr>
            <p:ph idx="1"/>
          </p:nvPr>
        </p:nvSpPr>
        <p:spPr/>
        <p:txBody>
          <a:bodyPr/>
          <a:lstStyle/>
          <a:p>
            <a:r>
              <a:rPr lang="en-US" dirty="0"/>
              <a:t>Deadlock</a:t>
            </a:r>
          </a:p>
          <a:p>
            <a:pPr lvl="1"/>
            <a:r>
              <a:rPr lang="en-US" dirty="0"/>
              <a:t>Two threads, each with their own lock, are waiting for the other thread to unlock preventing any progress</a:t>
            </a:r>
          </a:p>
          <a:p>
            <a:r>
              <a:rPr lang="en-US" dirty="0"/>
              <a:t>Solutions</a:t>
            </a:r>
          </a:p>
          <a:p>
            <a:pPr lvl="1"/>
            <a:r>
              <a:rPr lang="en-US" dirty="0"/>
              <a:t>Avoid nested locks</a:t>
            </a:r>
          </a:p>
          <a:p>
            <a:pPr lvl="1"/>
            <a:r>
              <a:rPr lang="en-US" dirty="0"/>
              <a:t>Avoid calling user-supplied code while holding a lock</a:t>
            </a:r>
          </a:p>
          <a:p>
            <a:pPr lvl="1"/>
            <a:r>
              <a:rPr lang="en-US" dirty="0"/>
              <a:t>Acquire locks in the same order for all threads</a:t>
            </a:r>
          </a:p>
          <a:p>
            <a:pPr lvl="1"/>
            <a:r>
              <a:rPr lang="en-US" dirty="0"/>
              <a:t>Use a lock hierarchy</a:t>
            </a:r>
          </a:p>
        </p:txBody>
      </p:sp>
    </p:spTree>
    <p:extLst>
      <p:ext uri="{BB962C8B-B14F-4D97-AF65-F5344CB8AC3E}">
        <p14:creationId xmlns:p14="http://schemas.microsoft.com/office/powerpoint/2010/main" val="85289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2E0EC-65D6-4203-BCBA-472CAFE4B242}"/>
              </a:ext>
            </a:extLst>
          </p:cNvPr>
          <p:cNvSpPr>
            <a:spLocks noGrp="1"/>
          </p:cNvSpPr>
          <p:nvPr>
            <p:ph type="title"/>
          </p:nvPr>
        </p:nvSpPr>
        <p:spPr/>
        <p:txBody>
          <a:bodyPr/>
          <a:lstStyle/>
          <a:p>
            <a:r>
              <a:rPr lang="en-US" dirty="0"/>
              <a:t>Parallel File Copy</a:t>
            </a:r>
          </a:p>
        </p:txBody>
      </p:sp>
      <p:sp>
        <p:nvSpPr>
          <p:cNvPr id="5" name="Text Placeholder 4">
            <a:extLst>
              <a:ext uri="{FF2B5EF4-FFF2-40B4-BE49-F238E27FC236}">
                <a16:creationId xmlns:a16="http://schemas.microsoft.com/office/drawing/2014/main" id="{C18B10C4-700F-412F-ACE5-365990585AF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916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5235-9A39-40CC-980C-82DA3CB3061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5FC5810-F5A5-446E-A2F7-2212D8FC0825}"/>
              </a:ext>
            </a:extLst>
          </p:cNvPr>
          <p:cNvSpPr>
            <a:spLocks noGrp="1"/>
          </p:cNvSpPr>
          <p:nvPr>
            <p:ph idx="1"/>
          </p:nvPr>
        </p:nvSpPr>
        <p:spPr/>
        <p:txBody>
          <a:bodyPr/>
          <a:lstStyle/>
          <a:p>
            <a:r>
              <a:rPr lang="en-US" dirty="0"/>
              <a:t>Transfer Multiple Files simultaneously</a:t>
            </a:r>
          </a:p>
          <a:p>
            <a:pPr lvl="1"/>
            <a:r>
              <a:rPr lang="en-US" dirty="0" err="1"/>
              <a:t>std</a:t>
            </a:r>
            <a:r>
              <a:rPr lang="en-US" dirty="0"/>
              <a:t>::experimental::filesystem (C++17)</a:t>
            </a:r>
          </a:p>
          <a:p>
            <a:endParaRPr lang="en-US" dirty="0"/>
          </a:p>
          <a:p>
            <a:r>
              <a:rPr lang="en-US" dirty="0"/>
              <a:t>See Study04</a:t>
            </a:r>
          </a:p>
          <a:p>
            <a:pPr lvl="1"/>
            <a:endParaRPr lang="en-US" dirty="0"/>
          </a:p>
        </p:txBody>
      </p:sp>
    </p:spTree>
    <p:extLst>
      <p:ext uri="{BB962C8B-B14F-4D97-AF65-F5344CB8AC3E}">
        <p14:creationId xmlns:p14="http://schemas.microsoft.com/office/powerpoint/2010/main" val="107566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57B7-7FC6-452B-A00E-0E667982207D}"/>
              </a:ext>
            </a:extLst>
          </p:cNvPr>
          <p:cNvSpPr>
            <a:spLocks noGrp="1"/>
          </p:cNvSpPr>
          <p:nvPr>
            <p:ph type="title"/>
          </p:nvPr>
        </p:nvSpPr>
        <p:spPr/>
        <p:txBody>
          <a:bodyPr/>
          <a:lstStyle/>
          <a:p>
            <a:r>
              <a:rPr lang="en-US" dirty="0"/>
              <a:t>Optimal Number of Threads</a:t>
            </a:r>
          </a:p>
        </p:txBody>
      </p:sp>
      <p:sp>
        <p:nvSpPr>
          <p:cNvPr id="3" name="Content Placeholder 2">
            <a:extLst>
              <a:ext uri="{FF2B5EF4-FFF2-40B4-BE49-F238E27FC236}">
                <a16:creationId xmlns:a16="http://schemas.microsoft.com/office/drawing/2014/main" id="{12219DC9-FCDF-4C8A-A2A6-0AD6C690036B}"/>
              </a:ext>
            </a:extLst>
          </p:cNvPr>
          <p:cNvSpPr>
            <a:spLocks noGrp="1"/>
          </p:cNvSpPr>
          <p:nvPr>
            <p:ph idx="1"/>
          </p:nvPr>
        </p:nvSpPr>
        <p:spPr/>
        <p:txBody>
          <a:bodyPr>
            <a:normAutofit/>
          </a:bodyPr>
          <a:lstStyle/>
          <a:p>
            <a:r>
              <a:rPr lang="en-US" dirty="0"/>
              <a:t>Prevent context switching within a hardware thread</a:t>
            </a:r>
          </a:p>
          <a:p>
            <a:r>
              <a:rPr lang="en-US" b="1" dirty="0" err="1"/>
              <a:t>std</a:t>
            </a:r>
            <a:r>
              <a:rPr lang="en-US" b="1" dirty="0"/>
              <a:t>::thread::</a:t>
            </a:r>
            <a:r>
              <a:rPr lang="en-US" b="1" dirty="0" err="1"/>
              <a:t>hardware_concurrency</a:t>
            </a:r>
            <a:r>
              <a:rPr lang="en-US" b="1" dirty="0"/>
              <a:t>()</a:t>
            </a:r>
          </a:p>
          <a:p>
            <a:pPr lvl="1"/>
            <a:r>
              <a:rPr lang="en-US" dirty="0"/>
              <a:t>Number of Hardware Threads in given machine</a:t>
            </a:r>
          </a:p>
          <a:p>
            <a:pPr lvl="1"/>
            <a:r>
              <a:rPr lang="en-US" dirty="0"/>
              <a:t>Only a hint, may return 0 if the number is unknown</a:t>
            </a:r>
          </a:p>
        </p:txBody>
      </p:sp>
    </p:spTree>
    <p:extLst>
      <p:ext uri="{BB962C8B-B14F-4D97-AF65-F5344CB8AC3E}">
        <p14:creationId xmlns:p14="http://schemas.microsoft.com/office/powerpoint/2010/main" val="183196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1D31-DDFF-458A-A494-0A0C0DD6CC39}"/>
              </a:ext>
            </a:extLst>
          </p:cNvPr>
          <p:cNvSpPr>
            <a:spLocks noGrp="1"/>
          </p:cNvSpPr>
          <p:nvPr>
            <p:ph type="title"/>
          </p:nvPr>
        </p:nvSpPr>
        <p:spPr/>
        <p:txBody>
          <a:bodyPr/>
          <a:lstStyle/>
          <a:p>
            <a:r>
              <a:rPr lang="en-US" dirty="0"/>
              <a:t>Optimal Number of Threads</a:t>
            </a:r>
          </a:p>
        </p:txBody>
      </p:sp>
      <p:sp>
        <p:nvSpPr>
          <p:cNvPr id="3" name="Content Placeholder 2">
            <a:extLst>
              <a:ext uri="{FF2B5EF4-FFF2-40B4-BE49-F238E27FC236}">
                <a16:creationId xmlns:a16="http://schemas.microsoft.com/office/drawing/2014/main" id="{60CEC125-5F83-4933-AE82-D0D046D99393}"/>
              </a:ext>
            </a:extLst>
          </p:cNvPr>
          <p:cNvSpPr>
            <a:spLocks noGrp="1"/>
          </p:cNvSpPr>
          <p:nvPr>
            <p:ph idx="1"/>
          </p:nvPr>
        </p:nvSpPr>
        <p:spPr/>
        <p:txBody>
          <a:bodyPr>
            <a:normAutofit/>
          </a:bodyPr>
          <a:lstStyle/>
          <a:p>
            <a:pPr>
              <a:lnSpc>
                <a:spcPct val="100000"/>
              </a:lnSpc>
              <a:spcBef>
                <a:spcPts val="0"/>
              </a:spcBef>
              <a:spcAft>
                <a:spcPts val="0"/>
              </a:spcAft>
            </a:pPr>
            <a:r>
              <a:rPr lang="en-US" dirty="0">
                <a:solidFill>
                  <a:schemeClr val="accent2"/>
                </a:solidFill>
                <a:cs typeface="Courier New" panose="02070309020205020404" pitchFamily="49" charset="0"/>
              </a:rPr>
              <a:t>unsigned </a:t>
            </a:r>
            <a:r>
              <a:rPr lang="en-US" dirty="0" err="1">
                <a:solidFill>
                  <a:schemeClr val="accent2"/>
                </a:solidFill>
                <a:cs typeface="Courier New" panose="02070309020205020404" pitchFamily="49" charset="0"/>
              </a:rPr>
              <a:t>int</a:t>
            </a:r>
            <a:r>
              <a:rPr lang="en-US" dirty="0">
                <a:solidFill>
                  <a:schemeClr val="accent2"/>
                </a:solidFill>
                <a:cs typeface="Courier New" panose="02070309020205020404" pitchFamily="49" charset="0"/>
              </a:rPr>
              <a:t> </a:t>
            </a:r>
            <a:r>
              <a:rPr lang="en-US" dirty="0" err="1">
                <a:cs typeface="Courier New" panose="02070309020205020404" pitchFamily="49" charset="0"/>
              </a:rPr>
              <a:t>GetOptimalNumberOfThreads</a:t>
            </a:r>
            <a:r>
              <a:rPr lang="en-US" dirty="0">
                <a:cs typeface="Courier New" panose="02070309020205020404" pitchFamily="49" charset="0"/>
              </a:rPr>
              <a:t>(</a:t>
            </a:r>
            <a:r>
              <a:rPr lang="en-US" dirty="0" err="1">
                <a:solidFill>
                  <a:schemeClr val="accent2"/>
                </a:solidFill>
                <a:cs typeface="Courier New" panose="02070309020205020404" pitchFamily="49" charset="0"/>
              </a:rPr>
              <a:t>const</a:t>
            </a:r>
            <a:r>
              <a:rPr lang="en-US" dirty="0">
                <a:solidFill>
                  <a:schemeClr val="accent2"/>
                </a:solidFill>
                <a:cs typeface="Courier New" panose="02070309020205020404" pitchFamily="49" charset="0"/>
              </a:rPr>
              <a:t> unsigned </a:t>
            </a:r>
            <a:r>
              <a:rPr lang="en-US" dirty="0" err="1">
                <a:solidFill>
                  <a:schemeClr val="accent2"/>
                </a:solidFill>
                <a:cs typeface="Courier New" panose="02070309020205020404" pitchFamily="49" charset="0"/>
              </a:rPr>
              <a:t>int</a:t>
            </a:r>
            <a:r>
              <a:rPr lang="en-US" dirty="0">
                <a:solidFill>
                  <a:schemeClr val="accent2"/>
                </a:solidFill>
                <a:cs typeface="Courier New" panose="02070309020205020404" pitchFamily="49" charset="0"/>
              </a:rPr>
              <a:t> </a:t>
            </a:r>
            <a:r>
              <a:rPr lang="en-US" dirty="0" err="1">
                <a:solidFill>
                  <a:schemeClr val="tx1">
                    <a:lumMod val="50000"/>
                    <a:lumOff val="50000"/>
                  </a:schemeClr>
                </a:solidFill>
                <a:cs typeface="Courier New" panose="02070309020205020404" pitchFamily="49" charset="0"/>
              </a:rPr>
              <a:t>numTasks</a:t>
            </a:r>
            <a:r>
              <a:rPr lang="en-US" dirty="0">
                <a:cs typeface="Courier New" panose="02070309020205020404" pitchFamily="49" charset="0"/>
              </a:rPr>
              <a:t>)</a:t>
            </a:r>
          </a:p>
          <a:p>
            <a:pPr>
              <a:lnSpc>
                <a:spcPct val="100000"/>
              </a:lnSpc>
              <a:spcBef>
                <a:spcPts val="0"/>
              </a:spcBef>
              <a:spcAft>
                <a:spcPts val="0"/>
              </a:spcAft>
            </a:pPr>
            <a:r>
              <a:rPr lang="en-US" dirty="0">
                <a:cs typeface="Courier New" panose="02070309020205020404" pitchFamily="49" charset="0"/>
              </a:rPr>
              <a:t>{</a:t>
            </a:r>
          </a:p>
          <a:p>
            <a:pPr>
              <a:lnSpc>
                <a:spcPct val="100000"/>
              </a:lnSpc>
              <a:spcBef>
                <a:spcPts val="0"/>
              </a:spcBef>
              <a:spcAft>
                <a:spcPts val="0"/>
              </a:spcAft>
            </a:pPr>
            <a:r>
              <a:rPr lang="en-US" dirty="0">
                <a:cs typeface="Courier New" panose="02070309020205020404" pitchFamily="49" charset="0"/>
              </a:rPr>
              <a:t>    </a:t>
            </a:r>
            <a:r>
              <a:rPr lang="en-US" dirty="0">
                <a:solidFill>
                  <a:schemeClr val="accent2"/>
                </a:solidFill>
                <a:cs typeface="Courier New" panose="02070309020205020404" pitchFamily="49" charset="0"/>
              </a:rPr>
              <a:t>auto</a:t>
            </a:r>
            <a:r>
              <a:rPr lang="en-US" dirty="0">
                <a:cs typeface="Courier New" panose="02070309020205020404" pitchFamily="49" charset="0"/>
              </a:rPr>
              <a:t> </a:t>
            </a:r>
            <a:r>
              <a:rPr lang="en-US" dirty="0" err="1">
                <a:cs typeface="Courier New" panose="02070309020205020404" pitchFamily="49" charset="0"/>
              </a:rPr>
              <a:t>hardwareThreadCount</a:t>
            </a:r>
            <a:r>
              <a:rPr lang="en-US" dirty="0">
                <a:cs typeface="Courier New" panose="02070309020205020404" pitchFamily="49" charset="0"/>
              </a:rPr>
              <a:t> = </a:t>
            </a:r>
            <a:r>
              <a:rPr lang="en-US" b="1" dirty="0" err="1">
                <a:cs typeface="Courier New" panose="02070309020205020404" pitchFamily="49" charset="0"/>
              </a:rPr>
              <a:t>std</a:t>
            </a:r>
            <a:r>
              <a:rPr lang="en-US" b="1" dirty="0">
                <a:cs typeface="Courier New" panose="02070309020205020404" pitchFamily="49" charset="0"/>
              </a:rPr>
              <a:t>::thread::</a:t>
            </a:r>
            <a:r>
              <a:rPr lang="en-US" b="1" dirty="0" err="1">
                <a:cs typeface="Courier New" panose="02070309020205020404" pitchFamily="49" charset="0"/>
              </a:rPr>
              <a:t>hardware_concurrency</a:t>
            </a:r>
            <a:r>
              <a:rPr lang="en-US" b="1" dirty="0">
                <a:cs typeface="Courier New" panose="02070309020205020404" pitchFamily="49" charset="0"/>
              </a:rPr>
              <a:t>()</a:t>
            </a:r>
            <a:r>
              <a:rPr lang="en-US" dirty="0">
                <a:cs typeface="Courier New" panose="02070309020205020404" pitchFamily="49" charset="0"/>
              </a:rPr>
              <a:t>;</a:t>
            </a:r>
          </a:p>
          <a:p>
            <a:pPr>
              <a:lnSpc>
                <a:spcPct val="100000"/>
              </a:lnSpc>
              <a:spcBef>
                <a:spcPts val="0"/>
              </a:spcBef>
              <a:spcAft>
                <a:spcPts val="0"/>
              </a:spcAft>
            </a:pPr>
            <a:r>
              <a:rPr lang="en-US" dirty="0">
                <a:cs typeface="Courier New" panose="02070309020205020404" pitchFamily="49" charset="0"/>
              </a:rPr>
              <a:t>    </a:t>
            </a:r>
            <a:r>
              <a:rPr lang="en-US" dirty="0">
                <a:solidFill>
                  <a:schemeClr val="accent2"/>
                </a:solidFill>
                <a:cs typeface="Courier New" panose="02070309020205020404" pitchFamily="49" charset="0"/>
              </a:rPr>
              <a:t>if</a:t>
            </a:r>
            <a:r>
              <a:rPr lang="en-US" dirty="0">
                <a:cs typeface="Courier New" panose="02070309020205020404" pitchFamily="49" charset="0"/>
              </a:rPr>
              <a:t> (</a:t>
            </a:r>
            <a:r>
              <a:rPr lang="en-US" dirty="0" err="1">
                <a:cs typeface="Courier New" panose="02070309020205020404" pitchFamily="49" charset="0"/>
              </a:rPr>
              <a:t>hardwareThreadCount</a:t>
            </a:r>
            <a:r>
              <a:rPr lang="en-US" dirty="0">
                <a:cs typeface="Courier New" panose="02070309020205020404" pitchFamily="49" charset="0"/>
              </a:rPr>
              <a:t> == 0)</a:t>
            </a:r>
          </a:p>
          <a:p>
            <a:pPr>
              <a:lnSpc>
                <a:spcPct val="100000"/>
              </a:lnSpc>
              <a:spcBef>
                <a:spcPts val="0"/>
              </a:spcBef>
              <a:spcAft>
                <a:spcPts val="0"/>
              </a:spcAft>
            </a:pPr>
            <a:r>
              <a:rPr lang="en-US" dirty="0">
                <a:cs typeface="Courier New" panose="02070309020205020404" pitchFamily="49" charset="0"/>
              </a:rPr>
              <a:t>    {</a:t>
            </a:r>
          </a:p>
          <a:p>
            <a:pPr>
              <a:lnSpc>
                <a:spcPct val="100000"/>
              </a:lnSpc>
              <a:spcBef>
                <a:spcPts val="0"/>
              </a:spcBef>
              <a:spcAft>
                <a:spcPts val="0"/>
              </a:spcAft>
            </a:pPr>
            <a:r>
              <a:rPr lang="en-US" dirty="0">
                <a:cs typeface="Courier New" panose="02070309020205020404" pitchFamily="49" charset="0"/>
              </a:rPr>
              <a:t>        </a:t>
            </a:r>
            <a:r>
              <a:rPr lang="en-US" dirty="0" err="1">
                <a:cs typeface="Courier New" panose="02070309020205020404" pitchFamily="49" charset="0"/>
              </a:rPr>
              <a:t>hardwareThreadCount</a:t>
            </a:r>
            <a:r>
              <a:rPr lang="en-US" dirty="0">
                <a:cs typeface="Courier New" panose="02070309020205020404" pitchFamily="49" charset="0"/>
              </a:rPr>
              <a:t> = 2;</a:t>
            </a:r>
          </a:p>
          <a:p>
            <a:pPr>
              <a:lnSpc>
                <a:spcPct val="100000"/>
              </a:lnSpc>
              <a:spcBef>
                <a:spcPts val="0"/>
              </a:spcBef>
              <a:spcAft>
                <a:spcPts val="0"/>
              </a:spcAft>
            </a:pPr>
            <a:r>
              <a:rPr lang="en-US" dirty="0">
                <a:cs typeface="Courier New" panose="02070309020205020404" pitchFamily="49" charset="0"/>
              </a:rPr>
              <a:t>    }</a:t>
            </a:r>
          </a:p>
          <a:p>
            <a:pPr>
              <a:lnSpc>
                <a:spcPct val="100000"/>
              </a:lnSpc>
              <a:spcBef>
                <a:spcPts val="0"/>
              </a:spcBef>
              <a:spcAft>
                <a:spcPts val="0"/>
              </a:spcAft>
            </a:pPr>
            <a:r>
              <a:rPr lang="en-US" dirty="0">
                <a:cs typeface="Courier New" panose="02070309020205020404" pitchFamily="49" charset="0"/>
              </a:rPr>
              <a:t>    </a:t>
            </a:r>
            <a:r>
              <a:rPr lang="en-US" dirty="0">
                <a:solidFill>
                  <a:schemeClr val="accent2"/>
                </a:solidFill>
                <a:cs typeface="Courier New" panose="02070309020205020404" pitchFamily="49" charset="0"/>
              </a:rPr>
              <a:t>return</a:t>
            </a:r>
            <a:r>
              <a:rPr lang="en-US" dirty="0">
                <a:cs typeface="Courier New" panose="02070309020205020404" pitchFamily="49" charset="0"/>
              </a:rPr>
              <a:t> (</a:t>
            </a:r>
            <a:r>
              <a:rPr lang="en-US" dirty="0" err="1">
                <a:solidFill>
                  <a:schemeClr val="tx1">
                    <a:lumMod val="50000"/>
                    <a:lumOff val="50000"/>
                  </a:schemeClr>
                </a:solidFill>
                <a:cs typeface="Courier New" panose="02070309020205020404" pitchFamily="49" charset="0"/>
              </a:rPr>
              <a:t>numTasks</a:t>
            </a:r>
            <a:r>
              <a:rPr lang="en-US" dirty="0">
                <a:cs typeface="Courier New" panose="02070309020205020404" pitchFamily="49" charset="0"/>
              </a:rPr>
              <a:t> &gt; </a:t>
            </a:r>
            <a:r>
              <a:rPr lang="en-US" dirty="0" err="1">
                <a:cs typeface="Courier New" panose="02070309020205020404" pitchFamily="49" charset="0"/>
              </a:rPr>
              <a:t>hardwareThreadCount</a:t>
            </a:r>
            <a:r>
              <a:rPr lang="en-US" dirty="0">
                <a:cs typeface="Courier New" panose="02070309020205020404" pitchFamily="49" charset="0"/>
              </a:rPr>
              <a:t>) ? </a:t>
            </a:r>
            <a:r>
              <a:rPr lang="en-US" dirty="0" err="1">
                <a:cs typeface="Courier New" panose="02070309020205020404" pitchFamily="49" charset="0"/>
              </a:rPr>
              <a:t>hardwareThreadCount</a:t>
            </a:r>
            <a:r>
              <a:rPr lang="en-US" dirty="0">
                <a:cs typeface="Courier New" panose="02070309020205020404" pitchFamily="49" charset="0"/>
              </a:rPr>
              <a:t> : </a:t>
            </a:r>
            <a:r>
              <a:rPr lang="en-US" dirty="0" err="1">
                <a:solidFill>
                  <a:schemeClr val="tx1">
                    <a:lumMod val="50000"/>
                    <a:lumOff val="50000"/>
                  </a:schemeClr>
                </a:solidFill>
                <a:cs typeface="Courier New" panose="02070309020205020404" pitchFamily="49" charset="0"/>
              </a:rPr>
              <a:t>numTasks</a:t>
            </a:r>
            <a:r>
              <a:rPr lang="en-US" dirty="0">
                <a:cs typeface="Courier New" panose="02070309020205020404" pitchFamily="49" charset="0"/>
              </a:rPr>
              <a:t>;</a:t>
            </a:r>
          </a:p>
          <a:p>
            <a:pPr>
              <a:lnSpc>
                <a:spcPct val="100000"/>
              </a:lnSpc>
              <a:spcBef>
                <a:spcPts val="0"/>
              </a:spcBef>
              <a:spcAft>
                <a:spcPts val="0"/>
              </a:spcAft>
            </a:pPr>
            <a:r>
              <a:rPr lang="en-US" dirty="0">
                <a:cs typeface="Courier New" panose="02070309020205020404" pitchFamily="49" charset="0"/>
              </a:rPr>
              <a:t>}</a:t>
            </a:r>
          </a:p>
        </p:txBody>
      </p:sp>
    </p:spTree>
    <p:extLst>
      <p:ext uri="{BB962C8B-B14F-4D97-AF65-F5344CB8AC3E}">
        <p14:creationId xmlns:p14="http://schemas.microsoft.com/office/powerpoint/2010/main" val="392531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3DC8-A8FD-4123-A3DD-23927D4E28ED}"/>
              </a:ext>
            </a:extLst>
          </p:cNvPr>
          <p:cNvSpPr>
            <a:spLocks noGrp="1"/>
          </p:cNvSpPr>
          <p:nvPr>
            <p:ph type="title"/>
          </p:nvPr>
        </p:nvSpPr>
        <p:spPr/>
        <p:txBody>
          <a:bodyPr/>
          <a:lstStyle/>
          <a:p>
            <a:r>
              <a:rPr lang="en-US" dirty="0"/>
              <a:t>Division of Tasks</a:t>
            </a:r>
          </a:p>
        </p:txBody>
      </p:sp>
      <p:sp>
        <p:nvSpPr>
          <p:cNvPr id="3" name="Content Placeholder 2">
            <a:extLst>
              <a:ext uri="{FF2B5EF4-FFF2-40B4-BE49-F238E27FC236}">
                <a16:creationId xmlns:a16="http://schemas.microsoft.com/office/drawing/2014/main" id="{0201731A-E888-46D4-B9A3-F4C750B0BBB6}"/>
              </a:ext>
            </a:extLst>
          </p:cNvPr>
          <p:cNvSpPr>
            <a:spLocks noGrp="1"/>
          </p:cNvSpPr>
          <p:nvPr>
            <p:ph idx="1"/>
          </p:nvPr>
        </p:nvSpPr>
        <p:spPr/>
        <p:txBody>
          <a:bodyPr/>
          <a:lstStyle/>
          <a:p>
            <a:r>
              <a:rPr lang="en-US" dirty="0"/>
              <a:t>Distribute tasks as evenly as possible between hardware threads</a:t>
            </a:r>
          </a:p>
          <a:p>
            <a:endParaRPr lang="en-US" dirty="0"/>
          </a:p>
          <a:p>
            <a:pPr>
              <a:lnSpc>
                <a:spcPct val="100000"/>
              </a:lnSpc>
              <a:spcBef>
                <a:spcPts val="0"/>
              </a:spcBef>
              <a:spcAft>
                <a:spcPts val="0"/>
              </a:spcAft>
            </a:pPr>
            <a:r>
              <a:rPr lang="en-US" dirty="0" err="1">
                <a:solidFill>
                  <a:schemeClr val="accent2"/>
                </a:solidFill>
              </a:rPr>
              <a:t>const</a:t>
            </a:r>
            <a:r>
              <a:rPr lang="en-US" dirty="0">
                <a:solidFill>
                  <a:schemeClr val="accent2"/>
                </a:solidFill>
              </a:rPr>
              <a:t> unsigned </a:t>
            </a:r>
            <a:r>
              <a:rPr lang="en-US" dirty="0" err="1">
                <a:solidFill>
                  <a:schemeClr val="accent2"/>
                </a:solidFill>
              </a:rPr>
              <a:t>int</a:t>
            </a:r>
            <a:r>
              <a:rPr lang="en-US" dirty="0">
                <a:solidFill>
                  <a:schemeClr val="accent2"/>
                </a:solidFill>
              </a:rPr>
              <a:t> </a:t>
            </a:r>
            <a:r>
              <a:rPr lang="en-US" dirty="0" err="1"/>
              <a:t>taskCount</a:t>
            </a:r>
            <a:r>
              <a:rPr lang="en-US" dirty="0"/>
              <a:t>;</a:t>
            </a:r>
          </a:p>
          <a:p>
            <a:pPr>
              <a:lnSpc>
                <a:spcPct val="100000"/>
              </a:lnSpc>
              <a:spcBef>
                <a:spcPts val="0"/>
              </a:spcBef>
              <a:spcAft>
                <a:spcPts val="0"/>
              </a:spcAft>
            </a:pPr>
            <a:r>
              <a:rPr lang="en-US" dirty="0" err="1">
                <a:solidFill>
                  <a:schemeClr val="accent2"/>
                </a:solidFill>
              </a:rPr>
              <a:t>const</a:t>
            </a:r>
            <a:r>
              <a:rPr lang="en-US" dirty="0">
                <a:solidFill>
                  <a:schemeClr val="accent2"/>
                </a:solidFill>
              </a:rPr>
              <a:t> auto </a:t>
            </a:r>
            <a:r>
              <a:rPr lang="en-US" dirty="0" err="1"/>
              <a:t>numThreads</a:t>
            </a:r>
            <a:r>
              <a:rPr lang="en-US" dirty="0"/>
              <a:t> = </a:t>
            </a:r>
            <a:r>
              <a:rPr lang="en-US" dirty="0" err="1"/>
              <a:t>GetOptimalNumberOfThreads</a:t>
            </a:r>
            <a:r>
              <a:rPr lang="en-US" dirty="0"/>
              <a:t>(</a:t>
            </a:r>
            <a:r>
              <a:rPr lang="en-US" dirty="0" err="1"/>
              <a:t>taskCount</a:t>
            </a:r>
            <a:r>
              <a:rPr lang="en-US" dirty="0"/>
              <a:t>);</a:t>
            </a:r>
          </a:p>
          <a:p>
            <a:pPr>
              <a:lnSpc>
                <a:spcPct val="100000"/>
              </a:lnSpc>
              <a:spcBef>
                <a:spcPts val="0"/>
              </a:spcBef>
              <a:spcAft>
                <a:spcPts val="0"/>
              </a:spcAft>
            </a:pPr>
            <a:r>
              <a:rPr lang="en-US" dirty="0" err="1">
                <a:solidFill>
                  <a:schemeClr val="accent2"/>
                </a:solidFill>
              </a:rPr>
              <a:t>const</a:t>
            </a:r>
            <a:r>
              <a:rPr lang="en-US" dirty="0">
                <a:solidFill>
                  <a:schemeClr val="accent2"/>
                </a:solidFill>
              </a:rPr>
              <a:t> auto </a:t>
            </a:r>
            <a:r>
              <a:rPr lang="en-US" dirty="0" err="1"/>
              <a:t>numTasksPerThread</a:t>
            </a:r>
            <a:r>
              <a:rPr lang="en-US" dirty="0"/>
              <a:t> = </a:t>
            </a:r>
            <a:r>
              <a:rPr lang="en-US" dirty="0" err="1"/>
              <a:t>taskCount</a:t>
            </a:r>
            <a:r>
              <a:rPr lang="en-US" dirty="0"/>
              <a:t> / </a:t>
            </a:r>
            <a:r>
              <a:rPr lang="en-US" dirty="0" err="1">
                <a:solidFill>
                  <a:schemeClr val="accent2"/>
                </a:solidFill>
              </a:rPr>
              <a:t>static_cast</a:t>
            </a:r>
            <a:r>
              <a:rPr lang="en-US" dirty="0"/>
              <a:t>&lt;</a:t>
            </a:r>
            <a:r>
              <a:rPr lang="en-US" dirty="0">
                <a:solidFill>
                  <a:schemeClr val="accent2"/>
                </a:solidFill>
              </a:rPr>
              <a:t>float</a:t>
            </a:r>
            <a:r>
              <a:rPr lang="en-US" dirty="0"/>
              <a:t>&gt;(</a:t>
            </a:r>
            <a:r>
              <a:rPr lang="en-US" dirty="0" err="1"/>
              <a:t>numThreads</a:t>
            </a:r>
            <a:r>
              <a:rPr lang="en-US" dirty="0"/>
              <a:t>);</a:t>
            </a:r>
          </a:p>
          <a:p>
            <a:endParaRPr lang="en-US" dirty="0"/>
          </a:p>
          <a:p>
            <a:r>
              <a:rPr lang="en-US" dirty="0"/>
              <a:t>Note that the </a:t>
            </a:r>
            <a:r>
              <a:rPr lang="en-US" dirty="0" err="1"/>
              <a:t>numTasksPerThread</a:t>
            </a:r>
            <a:r>
              <a:rPr lang="en-US" dirty="0"/>
              <a:t> is a float. Rounding off is done during assignment.</a:t>
            </a:r>
          </a:p>
        </p:txBody>
      </p:sp>
    </p:spTree>
    <p:extLst>
      <p:ext uri="{BB962C8B-B14F-4D97-AF65-F5344CB8AC3E}">
        <p14:creationId xmlns:p14="http://schemas.microsoft.com/office/powerpoint/2010/main" val="290817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D86A-3D53-4468-A6B2-8EFC55B1416E}"/>
              </a:ext>
            </a:extLst>
          </p:cNvPr>
          <p:cNvSpPr>
            <a:spLocks noGrp="1"/>
          </p:cNvSpPr>
          <p:nvPr>
            <p:ph type="title"/>
          </p:nvPr>
        </p:nvSpPr>
        <p:spPr/>
        <p:txBody>
          <a:bodyPr/>
          <a:lstStyle/>
          <a:p>
            <a:r>
              <a:rPr lang="en-US" dirty="0"/>
              <a:t>Division of Tasks</a:t>
            </a:r>
          </a:p>
        </p:txBody>
      </p:sp>
      <p:sp>
        <p:nvSpPr>
          <p:cNvPr id="3" name="Content Placeholder 2">
            <a:extLst>
              <a:ext uri="{FF2B5EF4-FFF2-40B4-BE49-F238E27FC236}">
                <a16:creationId xmlns:a16="http://schemas.microsoft.com/office/drawing/2014/main" id="{BF9C6B6A-DB3D-4985-B2BB-706D8107CC4F}"/>
              </a:ext>
            </a:extLst>
          </p:cNvPr>
          <p:cNvSpPr>
            <a:spLocks noGrp="1"/>
          </p:cNvSpPr>
          <p:nvPr>
            <p:ph idx="1"/>
          </p:nvPr>
        </p:nvSpPr>
        <p:spPr/>
        <p:txBody>
          <a:bodyPr/>
          <a:lstStyle/>
          <a:p>
            <a:r>
              <a:rPr lang="en-US" dirty="0"/>
              <a:t>Ex: 11 tasks, 4 threads available</a:t>
            </a:r>
          </a:p>
          <a:p>
            <a:r>
              <a:rPr lang="en-US" dirty="0" err="1"/>
              <a:t>numTasksPerThread</a:t>
            </a:r>
            <a:r>
              <a:rPr lang="en-US" dirty="0"/>
              <a:t> = 11/4 = 2.75</a:t>
            </a:r>
          </a:p>
          <a:p>
            <a:endParaRPr lang="en-US" dirty="0"/>
          </a:p>
          <a:p>
            <a:r>
              <a:rPr lang="en-US" dirty="0"/>
              <a:t>Thread 1 will take tasks 1 to 3 (round(2.75) = 3)</a:t>
            </a:r>
          </a:p>
          <a:p>
            <a:r>
              <a:rPr lang="en-US" dirty="0"/>
              <a:t>Thread 2 will take tasks 4 to 6 (round(2.75 * 2) = 6)</a:t>
            </a:r>
          </a:p>
          <a:p>
            <a:r>
              <a:rPr lang="en-US" dirty="0"/>
              <a:t>Thread 3 will take tasks 7 to 8 (round(2.75 * 3) = 8)</a:t>
            </a:r>
          </a:p>
          <a:p>
            <a:r>
              <a:rPr lang="en-US" dirty="0"/>
              <a:t>Thread 4 will take tasks 9 to 11 (round(2.75 * 4) = 11)</a:t>
            </a:r>
          </a:p>
        </p:txBody>
      </p:sp>
      <p:graphicFrame>
        <p:nvGraphicFramePr>
          <p:cNvPr id="4" name="Table 3">
            <a:extLst>
              <a:ext uri="{FF2B5EF4-FFF2-40B4-BE49-F238E27FC236}">
                <a16:creationId xmlns:a16="http://schemas.microsoft.com/office/drawing/2014/main" id="{F0EF291E-F33A-452C-8952-662FEBA0064F}"/>
              </a:ext>
            </a:extLst>
          </p:cNvPr>
          <p:cNvGraphicFramePr>
            <a:graphicFrameLocks noGrp="1"/>
          </p:cNvGraphicFramePr>
          <p:nvPr>
            <p:extLst>
              <p:ext uri="{D42A27DB-BD31-4B8C-83A1-F6EECF244321}">
                <p14:modId xmlns:p14="http://schemas.microsoft.com/office/powerpoint/2010/main" val="424724095"/>
              </p:ext>
            </p:extLst>
          </p:nvPr>
        </p:nvGraphicFramePr>
        <p:xfrm>
          <a:off x="1190383" y="3243580"/>
          <a:ext cx="8127999" cy="370840"/>
        </p:xfrm>
        <a:graphic>
          <a:graphicData uri="http://schemas.openxmlformats.org/drawingml/2006/table">
            <a:tbl>
              <a:tblPr bandRow="1">
                <a:tableStyleId>{5C22544A-7EE6-4342-B048-85BDC9FD1C3A}</a:tableStyleId>
              </a:tblPr>
              <a:tblGrid>
                <a:gridCol w="738909">
                  <a:extLst>
                    <a:ext uri="{9D8B030D-6E8A-4147-A177-3AD203B41FA5}">
                      <a16:colId xmlns:a16="http://schemas.microsoft.com/office/drawing/2014/main" val="1493678093"/>
                    </a:ext>
                  </a:extLst>
                </a:gridCol>
                <a:gridCol w="738909">
                  <a:extLst>
                    <a:ext uri="{9D8B030D-6E8A-4147-A177-3AD203B41FA5}">
                      <a16:colId xmlns:a16="http://schemas.microsoft.com/office/drawing/2014/main" val="1549598158"/>
                    </a:ext>
                  </a:extLst>
                </a:gridCol>
                <a:gridCol w="738909">
                  <a:extLst>
                    <a:ext uri="{9D8B030D-6E8A-4147-A177-3AD203B41FA5}">
                      <a16:colId xmlns:a16="http://schemas.microsoft.com/office/drawing/2014/main" val="1486545597"/>
                    </a:ext>
                  </a:extLst>
                </a:gridCol>
                <a:gridCol w="738909">
                  <a:extLst>
                    <a:ext uri="{9D8B030D-6E8A-4147-A177-3AD203B41FA5}">
                      <a16:colId xmlns:a16="http://schemas.microsoft.com/office/drawing/2014/main" val="2286597837"/>
                    </a:ext>
                  </a:extLst>
                </a:gridCol>
                <a:gridCol w="738909">
                  <a:extLst>
                    <a:ext uri="{9D8B030D-6E8A-4147-A177-3AD203B41FA5}">
                      <a16:colId xmlns:a16="http://schemas.microsoft.com/office/drawing/2014/main" val="2792287890"/>
                    </a:ext>
                  </a:extLst>
                </a:gridCol>
                <a:gridCol w="738909">
                  <a:extLst>
                    <a:ext uri="{9D8B030D-6E8A-4147-A177-3AD203B41FA5}">
                      <a16:colId xmlns:a16="http://schemas.microsoft.com/office/drawing/2014/main" val="1019148511"/>
                    </a:ext>
                  </a:extLst>
                </a:gridCol>
                <a:gridCol w="738909">
                  <a:extLst>
                    <a:ext uri="{9D8B030D-6E8A-4147-A177-3AD203B41FA5}">
                      <a16:colId xmlns:a16="http://schemas.microsoft.com/office/drawing/2014/main" val="2716395717"/>
                    </a:ext>
                  </a:extLst>
                </a:gridCol>
                <a:gridCol w="738909">
                  <a:extLst>
                    <a:ext uri="{9D8B030D-6E8A-4147-A177-3AD203B41FA5}">
                      <a16:colId xmlns:a16="http://schemas.microsoft.com/office/drawing/2014/main" val="1208356254"/>
                    </a:ext>
                  </a:extLst>
                </a:gridCol>
                <a:gridCol w="738909">
                  <a:extLst>
                    <a:ext uri="{9D8B030D-6E8A-4147-A177-3AD203B41FA5}">
                      <a16:colId xmlns:a16="http://schemas.microsoft.com/office/drawing/2014/main" val="3857200758"/>
                    </a:ext>
                  </a:extLst>
                </a:gridCol>
                <a:gridCol w="738909">
                  <a:extLst>
                    <a:ext uri="{9D8B030D-6E8A-4147-A177-3AD203B41FA5}">
                      <a16:colId xmlns:a16="http://schemas.microsoft.com/office/drawing/2014/main" val="3847197182"/>
                    </a:ext>
                  </a:extLst>
                </a:gridCol>
                <a:gridCol w="738909">
                  <a:extLst>
                    <a:ext uri="{9D8B030D-6E8A-4147-A177-3AD203B41FA5}">
                      <a16:colId xmlns:a16="http://schemas.microsoft.com/office/drawing/2014/main" val="1224683920"/>
                    </a:ext>
                  </a:extLst>
                </a:gridCol>
              </a:tblGrid>
              <a:tr h="370840">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5CDF6"/>
                    </a:solidFill>
                  </a:tcPr>
                </a:tc>
                <a:tc>
                  <a:txBody>
                    <a:bodyPr/>
                    <a:lstStyle/>
                    <a:p>
                      <a:endParaRPr lang="en-US" dirty="0"/>
                    </a:p>
                  </a:txBody>
                  <a:tcPr>
                    <a:solidFill>
                      <a:srgbClr val="F5CDF6"/>
                    </a:solidFill>
                  </a:tcPr>
                </a:tc>
                <a:tc>
                  <a:txBody>
                    <a:bodyPr/>
                    <a:lstStyle/>
                    <a:p>
                      <a:endParaRPr lang="en-US" dirty="0"/>
                    </a:p>
                  </a:txBody>
                  <a:tcPr>
                    <a:solidFill>
                      <a:srgbClr val="F5CDF6"/>
                    </a:solidFill>
                  </a:tcPr>
                </a:tc>
                <a:extLst>
                  <a:ext uri="{0D108BD9-81ED-4DB2-BD59-A6C34878D82A}">
                    <a16:rowId xmlns:a16="http://schemas.microsoft.com/office/drawing/2014/main" val="1620886785"/>
                  </a:ext>
                </a:extLst>
              </a:tr>
            </a:tbl>
          </a:graphicData>
        </a:graphic>
      </p:graphicFrame>
    </p:spTree>
    <p:extLst>
      <p:ext uri="{BB962C8B-B14F-4D97-AF65-F5344CB8AC3E}">
        <p14:creationId xmlns:p14="http://schemas.microsoft.com/office/powerpoint/2010/main" val="306791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1C49-5A94-48D5-B969-A97BFA0522E5}"/>
              </a:ext>
            </a:extLst>
          </p:cNvPr>
          <p:cNvSpPr>
            <a:spLocks noGrp="1"/>
          </p:cNvSpPr>
          <p:nvPr>
            <p:ph type="title"/>
          </p:nvPr>
        </p:nvSpPr>
        <p:spPr/>
        <p:txBody>
          <a:bodyPr/>
          <a:lstStyle/>
          <a:p>
            <a:r>
              <a:rPr lang="en-US" dirty="0"/>
              <a:t>Data Shared</a:t>
            </a:r>
          </a:p>
        </p:txBody>
      </p:sp>
      <p:sp>
        <p:nvSpPr>
          <p:cNvPr id="3" name="Content Placeholder 2">
            <a:extLst>
              <a:ext uri="{FF2B5EF4-FFF2-40B4-BE49-F238E27FC236}">
                <a16:creationId xmlns:a16="http://schemas.microsoft.com/office/drawing/2014/main" id="{7E534943-8CF9-4C7C-8258-13B110B3200F}"/>
              </a:ext>
            </a:extLst>
          </p:cNvPr>
          <p:cNvSpPr>
            <a:spLocks noGrp="1"/>
          </p:cNvSpPr>
          <p:nvPr>
            <p:ph idx="1"/>
          </p:nvPr>
        </p:nvSpPr>
        <p:spPr/>
        <p:txBody>
          <a:bodyPr/>
          <a:lstStyle/>
          <a:p>
            <a:r>
              <a:rPr lang="en-US" dirty="0"/>
              <a:t>Threads copy the list of assigned tasks (filenames to be copied) and destination path</a:t>
            </a:r>
          </a:p>
          <a:p>
            <a:r>
              <a:rPr lang="en-US" dirty="0"/>
              <a:t>All data from the caller guaranteed to outlive all the threads</a:t>
            </a:r>
          </a:p>
          <a:p>
            <a:endParaRPr lang="en-US" dirty="0"/>
          </a:p>
        </p:txBody>
      </p:sp>
    </p:spTree>
    <p:extLst>
      <p:ext uri="{BB962C8B-B14F-4D97-AF65-F5344CB8AC3E}">
        <p14:creationId xmlns:p14="http://schemas.microsoft.com/office/powerpoint/2010/main" val="358127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65A1-96A3-4CB1-9370-4BD82078914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D811F29-7C31-449D-B528-B71CCB0257E5}"/>
              </a:ext>
            </a:extLst>
          </p:cNvPr>
          <p:cNvSpPr>
            <a:spLocks noGrp="1"/>
          </p:cNvSpPr>
          <p:nvPr>
            <p:ph sz="half" idx="1"/>
          </p:nvPr>
        </p:nvSpPr>
        <p:spPr/>
        <p:txBody>
          <a:bodyPr>
            <a:normAutofit/>
          </a:bodyPr>
          <a:lstStyle/>
          <a:p>
            <a:r>
              <a:rPr lang="en-US" dirty="0"/>
              <a:t>Data Set</a:t>
            </a:r>
          </a:p>
          <a:p>
            <a:pPr lvl="1"/>
            <a:r>
              <a:rPr lang="en-US" dirty="0"/>
              <a:t>several binary files ranging from 3-8MB</a:t>
            </a:r>
          </a:p>
          <a:p>
            <a:r>
              <a:rPr lang="en-US" dirty="0"/>
              <a:t>Test 1: &lt; 100MB total</a:t>
            </a:r>
          </a:p>
          <a:p>
            <a:pPr lvl="1"/>
            <a:r>
              <a:rPr lang="en-US" dirty="0"/>
              <a:t>Single Thread: ~0.3s</a:t>
            </a:r>
          </a:p>
          <a:p>
            <a:pPr lvl="1"/>
            <a:r>
              <a:rPr lang="en-US" dirty="0"/>
              <a:t>8-Threads: ~0.15s</a:t>
            </a:r>
          </a:p>
          <a:p>
            <a:pPr lvl="1"/>
            <a:r>
              <a:rPr lang="en-US" b="1" dirty="0"/>
              <a:t>Time reduced by: 50%</a:t>
            </a:r>
          </a:p>
          <a:p>
            <a:pPr lvl="1"/>
            <a:r>
              <a:rPr lang="en-US" dirty="0"/>
              <a:t>Tried varying the number of threads but the gain was at most, 50%</a:t>
            </a:r>
          </a:p>
        </p:txBody>
      </p:sp>
      <p:sp>
        <p:nvSpPr>
          <p:cNvPr id="7" name="Content Placeholder 6">
            <a:extLst>
              <a:ext uri="{FF2B5EF4-FFF2-40B4-BE49-F238E27FC236}">
                <a16:creationId xmlns:a16="http://schemas.microsoft.com/office/drawing/2014/main" id="{98659C99-1CDD-4E2B-AE97-0ED699562124}"/>
              </a:ext>
            </a:extLst>
          </p:cNvPr>
          <p:cNvSpPr>
            <a:spLocks noGrp="1"/>
          </p:cNvSpPr>
          <p:nvPr>
            <p:ph sz="half" idx="2"/>
          </p:nvPr>
        </p:nvSpPr>
        <p:spPr/>
        <p:txBody>
          <a:bodyPr/>
          <a:lstStyle/>
          <a:p>
            <a:endParaRPr lang="en-US" dirty="0"/>
          </a:p>
          <a:p>
            <a:pPr lvl="1"/>
            <a:endParaRPr lang="en-US" dirty="0"/>
          </a:p>
          <a:p>
            <a:r>
              <a:rPr lang="en-US" dirty="0"/>
              <a:t>Test 2: ~ 5GBs total</a:t>
            </a:r>
          </a:p>
          <a:p>
            <a:pPr lvl="1"/>
            <a:r>
              <a:rPr lang="en-US" dirty="0"/>
              <a:t>Single Thread: ~102.9s</a:t>
            </a:r>
          </a:p>
          <a:p>
            <a:pPr lvl="1"/>
            <a:r>
              <a:rPr lang="en-US" dirty="0"/>
              <a:t>8-Threads: ~79.5s</a:t>
            </a:r>
          </a:p>
          <a:p>
            <a:pPr lvl="1"/>
            <a:r>
              <a:rPr lang="en-US" b="1" dirty="0"/>
              <a:t>Time reduced by: 20%</a:t>
            </a:r>
          </a:p>
          <a:p>
            <a:endParaRPr lang="en-US" dirty="0"/>
          </a:p>
        </p:txBody>
      </p:sp>
    </p:spTree>
    <p:extLst>
      <p:ext uri="{BB962C8B-B14F-4D97-AF65-F5344CB8AC3E}">
        <p14:creationId xmlns:p14="http://schemas.microsoft.com/office/powerpoint/2010/main" val="412973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7ADC-B7A4-423E-B623-C72091778A62}"/>
              </a:ext>
            </a:extLst>
          </p:cNvPr>
          <p:cNvSpPr>
            <a:spLocks noGrp="1"/>
          </p:cNvSpPr>
          <p:nvPr>
            <p:ph type="title"/>
          </p:nvPr>
        </p:nvSpPr>
        <p:spPr/>
        <p:txBody>
          <a:bodyPr/>
          <a:lstStyle/>
          <a:p>
            <a:r>
              <a:rPr lang="en-US" dirty="0"/>
              <a:t>Launching Threads</a:t>
            </a:r>
          </a:p>
        </p:txBody>
      </p:sp>
      <p:sp>
        <p:nvSpPr>
          <p:cNvPr id="3" name="Content Placeholder 2">
            <a:extLst>
              <a:ext uri="{FF2B5EF4-FFF2-40B4-BE49-F238E27FC236}">
                <a16:creationId xmlns:a16="http://schemas.microsoft.com/office/drawing/2014/main" id="{5C7A97F5-DF6B-4BBB-9282-C605DC956103}"/>
              </a:ext>
            </a:extLst>
          </p:cNvPr>
          <p:cNvSpPr>
            <a:spLocks noGrp="1"/>
          </p:cNvSpPr>
          <p:nvPr>
            <p:ph idx="1"/>
          </p:nvPr>
        </p:nvSpPr>
        <p:spPr/>
        <p:txBody>
          <a:bodyPr/>
          <a:lstStyle/>
          <a:p>
            <a:r>
              <a:rPr lang="en-US" dirty="0"/>
              <a:t>Threads can work with </a:t>
            </a:r>
            <a:r>
              <a:rPr lang="en-US" b="1" dirty="0"/>
              <a:t>any callable</a:t>
            </a:r>
            <a:r>
              <a:rPr lang="en-US" dirty="0"/>
              <a:t> type</a:t>
            </a:r>
          </a:p>
          <a:p>
            <a:pPr lvl="1"/>
            <a:r>
              <a:rPr lang="en-US" dirty="0"/>
              <a:t>Functions</a:t>
            </a:r>
          </a:p>
          <a:p>
            <a:pPr lvl="1"/>
            <a:r>
              <a:rPr lang="en-US" dirty="0" err="1"/>
              <a:t>Functors</a:t>
            </a:r>
            <a:endParaRPr lang="en-US" dirty="0"/>
          </a:p>
          <a:p>
            <a:pPr lvl="1"/>
            <a:r>
              <a:rPr lang="en-US" dirty="0"/>
              <a:t>Lambda Expressions</a:t>
            </a:r>
          </a:p>
          <a:p>
            <a:pPr lvl="1"/>
            <a:endParaRPr lang="en-US" dirty="0"/>
          </a:p>
          <a:p>
            <a:r>
              <a:rPr lang="en-US" dirty="0" err="1"/>
              <a:t>Functors</a:t>
            </a:r>
            <a:r>
              <a:rPr lang="en-US" dirty="0"/>
              <a:t> would be </a:t>
            </a:r>
            <a:r>
              <a:rPr lang="en-US" b="1" dirty="0"/>
              <a:t>copied</a:t>
            </a:r>
            <a:r>
              <a:rPr lang="en-US" dirty="0"/>
              <a:t> into the thread and executed there</a:t>
            </a:r>
          </a:p>
          <a:p>
            <a:pPr lvl="1"/>
            <a:r>
              <a:rPr lang="en-US" dirty="0"/>
              <a:t>Caller must guarantee behavior of copy is well-defined</a:t>
            </a:r>
          </a:p>
          <a:p>
            <a:endParaRPr lang="en-US" dirty="0"/>
          </a:p>
          <a:p>
            <a:r>
              <a:rPr lang="en-US" dirty="0"/>
              <a:t>Lambda Expressions could capture variables</a:t>
            </a:r>
          </a:p>
        </p:txBody>
      </p:sp>
    </p:spTree>
    <p:extLst>
      <p:ext uri="{BB962C8B-B14F-4D97-AF65-F5344CB8AC3E}">
        <p14:creationId xmlns:p14="http://schemas.microsoft.com/office/powerpoint/2010/main" val="359919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D78A-CC93-4C10-B952-AE5F089D4245}"/>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02333EC0-2FEC-4B35-8A7A-4BD6CD2E9A5F}"/>
              </a:ext>
            </a:extLst>
          </p:cNvPr>
          <p:cNvSpPr>
            <a:spLocks noGrp="1"/>
          </p:cNvSpPr>
          <p:nvPr>
            <p:ph idx="1"/>
          </p:nvPr>
        </p:nvSpPr>
        <p:spPr/>
        <p:txBody>
          <a:bodyPr/>
          <a:lstStyle/>
          <a:p>
            <a:r>
              <a:rPr lang="en-US" dirty="0"/>
              <a:t>Visual Studio Debugger showed</a:t>
            </a:r>
          </a:p>
          <a:p>
            <a:pPr lvl="1"/>
            <a:r>
              <a:rPr lang="en-US" dirty="0"/>
              <a:t>High memory usage throughout (~180MB)</a:t>
            </a:r>
          </a:p>
          <a:p>
            <a:pPr lvl="1"/>
            <a:r>
              <a:rPr lang="en-US" dirty="0"/>
              <a:t>CPU usage was minimal throughout</a:t>
            </a:r>
          </a:p>
          <a:p>
            <a:endParaRPr lang="en-US" dirty="0"/>
          </a:p>
          <a:p>
            <a:r>
              <a:rPr lang="en-US" dirty="0"/>
              <a:t>Conclusion</a:t>
            </a:r>
          </a:p>
          <a:p>
            <a:pPr lvl="1"/>
            <a:r>
              <a:rPr lang="en-US" dirty="0"/>
              <a:t>Bottleneck </a:t>
            </a:r>
            <a:r>
              <a:rPr lang="en-US" i="1" dirty="0"/>
              <a:t>might be</a:t>
            </a:r>
            <a:r>
              <a:rPr lang="en-US" dirty="0"/>
              <a:t> happening at the Disk</a:t>
            </a:r>
          </a:p>
          <a:p>
            <a:pPr lvl="1"/>
            <a:r>
              <a:rPr lang="en-US" dirty="0"/>
              <a:t>Parallel File Copy is a bad exercise for multi-threading</a:t>
            </a:r>
          </a:p>
          <a:p>
            <a:endParaRPr lang="en-US" dirty="0"/>
          </a:p>
        </p:txBody>
      </p:sp>
    </p:spTree>
    <p:extLst>
      <p:ext uri="{BB962C8B-B14F-4D97-AF65-F5344CB8AC3E}">
        <p14:creationId xmlns:p14="http://schemas.microsoft.com/office/powerpoint/2010/main" val="263111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8F6D68-902A-4F35-928A-6704A112100A}"/>
              </a:ext>
            </a:extLst>
          </p:cNvPr>
          <p:cNvSpPr>
            <a:spLocks noGrp="1"/>
          </p:cNvSpPr>
          <p:nvPr>
            <p:ph type="title"/>
          </p:nvPr>
        </p:nvSpPr>
        <p:spPr/>
        <p:txBody>
          <a:bodyPr/>
          <a:lstStyle/>
          <a:p>
            <a:r>
              <a:rPr lang="en-US" dirty="0"/>
              <a:t>Convert Image to Grayscale</a:t>
            </a:r>
          </a:p>
        </p:txBody>
      </p:sp>
      <p:sp>
        <p:nvSpPr>
          <p:cNvPr id="5" name="Text Placeholder 4">
            <a:extLst>
              <a:ext uri="{FF2B5EF4-FFF2-40B4-BE49-F238E27FC236}">
                <a16:creationId xmlns:a16="http://schemas.microsoft.com/office/drawing/2014/main" id="{7C985F79-882C-4B50-A8DF-F96271BB4D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10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A4154F-BB05-46B4-B75A-F9EF097A8FF1}"/>
              </a:ext>
            </a:extLst>
          </p:cNvPr>
          <p:cNvSpPr>
            <a:spLocks noGrp="1"/>
          </p:cNvSpPr>
          <p:nvPr>
            <p:ph type="title"/>
          </p:nvPr>
        </p:nvSpPr>
        <p:spPr/>
        <p:txBody>
          <a:bodyPr/>
          <a:lstStyle/>
          <a:p>
            <a:r>
              <a:rPr lang="en-US" dirty="0"/>
              <a:t>Objective</a:t>
            </a:r>
          </a:p>
        </p:txBody>
      </p:sp>
      <p:sp>
        <p:nvSpPr>
          <p:cNvPr id="5" name="Content Placeholder 4">
            <a:extLst>
              <a:ext uri="{FF2B5EF4-FFF2-40B4-BE49-F238E27FC236}">
                <a16:creationId xmlns:a16="http://schemas.microsoft.com/office/drawing/2014/main" id="{84764E52-4533-490A-B799-9897267D6CED}"/>
              </a:ext>
            </a:extLst>
          </p:cNvPr>
          <p:cNvSpPr>
            <a:spLocks noGrp="1"/>
          </p:cNvSpPr>
          <p:nvPr>
            <p:ph idx="1"/>
          </p:nvPr>
        </p:nvSpPr>
        <p:spPr/>
        <p:txBody>
          <a:bodyPr/>
          <a:lstStyle/>
          <a:p>
            <a:r>
              <a:rPr lang="en-US" dirty="0"/>
              <a:t>Convert an image, pixel-by-pixel, to grayscale on the CPU</a:t>
            </a:r>
          </a:p>
          <a:p>
            <a:pPr lvl="1"/>
            <a:r>
              <a:rPr lang="en-US" dirty="0"/>
              <a:t>Lightweight image encoder/decoder (</a:t>
            </a:r>
            <a:r>
              <a:rPr lang="en-US" dirty="0" err="1"/>
              <a:t>lodepng</a:t>
            </a:r>
            <a:r>
              <a:rPr lang="en-US" dirty="0"/>
              <a:t>)</a:t>
            </a:r>
          </a:p>
          <a:p>
            <a:endParaRPr lang="en-US" dirty="0"/>
          </a:p>
          <a:p>
            <a:r>
              <a:rPr lang="en-US" dirty="0"/>
              <a:t>See Study05</a:t>
            </a:r>
          </a:p>
        </p:txBody>
      </p:sp>
    </p:spTree>
    <p:extLst>
      <p:ext uri="{BB962C8B-B14F-4D97-AF65-F5344CB8AC3E}">
        <p14:creationId xmlns:p14="http://schemas.microsoft.com/office/powerpoint/2010/main" val="425945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93CD-21EA-4DAB-869E-0D64BDD11FB7}"/>
              </a:ext>
            </a:extLst>
          </p:cNvPr>
          <p:cNvSpPr>
            <a:spLocks noGrp="1"/>
          </p:cNvSpPr>
          <p:nvPr>
            <p:ph type="title"/>
          </p:nvPr>
        </p:nvSpPr>
        <p:spPr/>
        <p:txBody>
          <a:bodyPr/>
          <a:lstStyle/>
          <a:p>
            <a:r>
              <a:rPr lang="en-US" dirty="0"/>
              <a:t>Task Distribution</a:t>
            </a:r>
          </a:p>
        </p:txBody>
      </p:sp>
      <p:sp>
        <p:nvSpPr>
          <p:cNvPr id="3" name="Content Placeholder 2">
            <a:extLst>
              <a:ext uri="{FF2B5EF4-FFF2-40B4-BE49-F238E27FC236}">
                <a16:creationId xmlns:a16="http://schemas.microsoft.com/office/drawing/2014/main" id="{121414A2-F39B-48CD-B7EE-2ECE561A3449}"/>
              </a:ext>
            </a:extLst>
          </p:cNvPr>
          <p:cNvSpPr>
            <a:spLocks noGrp="1"/>
          </p:cNvSpPr>
          <p:nvPr>
            <p:ph idx="1"/>
          </p:nvPr>
        </p:nvSpPr>
        <p:spPr/>
        <p:txBody>
          <a:bodyPr/>
          <a:lstStyle/>
          <a:p>
            <a:r>
              <a:rPr lang="en-US" dirty="0"/>
              <a:t>Number of Tasks = height of image</a:t>
            </a:r>
          </a:p>
          <a:p>
            <a:pPr lvl="1"/>
            <a:r>
              <a:rPr lang="en-US" dirty="0"/>
              <a:t>Task = convert pixels of 1 row</a:t>
            </a:r>
          </a:p>
          <a:p>
            <a:r>
              <a:rPr lang="en-US" dirty="0"/>
              <a:t>Used the same </a:t>
            </a:r>
            <a:r>
              <a:rPr lang="en-US" dirty="0" err="1"/>
              <a:t>GetOptimalNumberOfThreads</a:t>
            </a:r>
            <a:endParaRPr lang="en-US" dirty="0"/>
          </a:p>
        </p:txBody>
      </p:sp>
    </p:spTree>
    <p:extLst>
      <p:ext uri="{BB962C8B-B14F-4D97-AF65-F5344CB8AC3E}">
        <p14:creationId xmlns:p14="http://schemas.microsoft.com/office/powerpoint/2010/main" val="1853114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DD27-73B2-4BA6-BA29-B447E63AD038}"/>
              </a:ext>
            </a:extLst>
          </p:cNvPr>
          <p:cNvSpPr>
            <a:spLocks noGrp="1"/>
          </p:cNvSpPr>
          <p:nvPr>
            <p:ph type="title"/>
          </p:nvPr>
        </p:nvSpPr>
        <p:spPr/>
        <p:txBody>
          <a:bodyPr/>
          <a:lstStyle/>
          <a:p>
            <a:r>
              <a:rPr lang="en-US" dirty="0"/>
              <a:t>Data Shared</a:t>
            </a:r>
          </a:p>
        </p:txBody>
      </p:sp>
      <p:sp>
        <p:nvSpPr>
          <p:cNvPr id="3" name="Content Placeholder 2">
            <a:extLst>
              <a:ext uri="{FF2B5EF4-FFF2-40B4-BE49-F238E27FC236}">
                <a16:creationId xmlns:a16="http://schemas.microsoft.com/office/drawing/2014/main" id="{9970512F-3D7C-49C7-9077-0B35EB6F078E}"/>
              </a:ext>
            </a:extLst>
          </p:cNvPr>
          <p:cNvSpPr>
            <a:spLocks noGrp="1"/>
          </p:cNvSpPr>
          <p:nvPr>
            <p:ph idx="1"/>
          </p:nvPr>
        </p:nvSpPr>
        <p:spPr/>
        <p:txBody>
          <a:bodyPr/>
          <a:lstStyle/>
          <a:p>
            <a:r>
              <a:rPr lang="en-US" dirty="0"/>
              <a:t>Image is read from disk to memory on main thread</a:t>
            </a:r>
          </a:p>
          <a:p>
            <a:r>
              <a:rPr lang="en-US" dirty="0"/>
              <a:t>Image is stored as </a:t>
            </a:r>
            <a:r>
              <a:rPr lang="en-US" dirty="0" err="1">
                <a:solidFill>
                  <a:schemeClr val="accent2"/>
                </a:solidFill>
              </a:rPr>
              <a:t>std</a:t>
            </a:r>
            <a:r>
              <a:rPr lang="en-US" dirty="0">
                <a:solidFill>
                  <a:schemeClr val="accent2"/>
                </a:solidFill>
              </a:rPr>
              <a:t>::vector</a:t>
            </a:r>
            <a:r>
              <a:rPr lang="en-US" dirty="0"/>
              <a:t>&lt;</a:t>
            </a:r>
            <a:r>
              <a:rPr lang="en-US" dirty="0">
                <a:solidFill>
                  <a:schemeClr val="accent2"/>
                </a:solidFill>
              </a:rPr>
              <a:t>unsigned char</a:t>
            </a:r>
            <a:r>
              <a:rPr lang="en-US" dirty="0"/>
              <a:t>&gt;</a:t>
            </a:r>
          </a:p>
          <a:p>
            <a:r>
              <a:rPr lang="en-US" dirty="0"/>
              <a:t>Threads read/write unto the same image but only operate on their own pixel/row</a:t>
            </a:r>
          </a:p>
        </p:txBody>
      </p:sp>
    </p:spTree>
    <p:extLst>
      <p:ext uri="{BB962C8B-B14F-4D97-AF65-F5344CB8AC3E}">
        <p14:creationId xmlns:p14="http://schemas.microsoft.com/office/powerpoint/2010/main" val="3612584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F578-1EA1-4B93-AA09-FE5619C5C9F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3F2E57F-3995-4411-B35C-9616D2BAEB50}"/>
              </a:ext>
            </a:extLst>
          </p:cNvPr>
          <p:cNvSpPr>
            <a:spLocks noGrp="1"/>
          </p:cNvSpPr>
          <p:nvPr>
            <p:ph idx="1"/>
          </p:nvPr>
        </p:nvSpPr>
        <p:spPr/>
        <p:txBody>
          <a:bodyPr/>
          <a:lstStyle/>
          <a:p>
            <a:r>
              <a:rPr lang="en-US" dirty="0"/>
              <a:t>Data Set</a:t>
            </a:r>
          </a:p>
          <a:p>
            <a:pPr lvl="1"/>
            <a:r>
              <a:rPr lang="en-US" dirty="0"/>
              <a:t>15MP image (courtesy of NASA)</a:t>
            </a:r>
          </a:p>
          <a:p>
            <a:endParaRPr lang="en-US" dirty="0"/>
          </a:p>
          <a:p>
            <a:r>
              <a:rPr lang="en-US" dirty="0"/>
              <a:t>Single Thread: ~10s</a:t>
            </a:r>
          </a:p>
          <a:p>
            <a:r>
              <a:rPr lang="en-US" dirty="0"/>
              <a:t>8-Threads: ~2.4s</a:t>
            </a:r>
          </a:p>
          <a:p>
            <a:r>
              <a:rPr lang="en-US" b="1" dirty="0"/>
              <a:t>Time reduced by 75%</a:t>
            </a:r>
            <a:endParaRPr lang="en-US" dirty="0"/>
          </a:p>
          <a:p>
            <a:endParaRPr lang="en-US" b="1" dirty="0"/>
          </a:p>
          <a:p>
            <a:r>
              <a:rPr lang="en-US" dirty="0"/>
              <a:t>Note: File I/O is all on main thread and is not counted towards computation of duration</a:t>
            </a:r>
          </a:p>
        </p:txBody>
      </p:sp>
    </p:spTree>
    <p:extLst>
      <p:ext uri="{BB962C8B-B14F-4D97-AF65-F5344CB8AC3E}">
        <p14:creationId xmlns:p14="http://schemas.microsoft.com/office/powerpoint/2010/main" val="130975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66EF71-3916-4EC4-A965-F78D1959976F}"/>
              </a:ext>
            </a:extLst>
          </p:cNvPr>
          <p:cNvSpPr>
            <a:spLocks noGrp="1"/>
          </p:cNvSpPr>
          <p:nvPr>
            <p:ph type="title"/>
          </p:nvPr>
        </p:nvSpPr>
        <p:spPr/>
        <p:txBody>
          <a:bodyPr/>
          <a:lstStyle/>
          <a:p>
            <a:r>
              <a:rPr lang="en-US" dirty="0"/>
              <a:t>End</a:t>
            </a:r>
          </a:p>
        </p:txBody>
      </p:sp>
      <p:sp>
        <p:nvSpPr>
          <p:cNvPr id="5" name="Text Placeholder 4">
            <a:extLst>
              <a:ext uri="{FF2B5EF4-FFF2-40B4-BE49-F238E27FC236}">
                <a16:creationId xmlns:a16="http://schemas.microsoft.com/office/drawing/2014/main" id="{B20270A1-DFD8-4987-81DB-0335414129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715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89D8-AB33-418D-824A-FF677E3E855A}"/>
              </a:ext>
            </a:extLst>
          </p:cNvPr>
          <p:cNvSpPr>
            <a:spLocks noGrp="1"/>
          </p:cNvSpPr>
          <p:nvPr>
            <p:ph type="title"/>
          </p:nvPr>
        </p:nvSpPr>
        <p:spPr/>
        <p:txBody>
          <a:bodyPr/>
          <a:lstStyle/>
          <a:p>
            <a:r>
              <a:rPr lang="en-US" dirty="0"/>
              <a:t>After Launching</a:t>
            </a:r>
          </a:p>
        </p:txBody>
      </p:sp>
      <p:sp>
        <p:nvSpPr>
          <p:cNvPr id="3" name="Content Placeholder 2">
            <a:extLst>
              <a:ext uri="{FF2B5EF4-FFF2-40B4-BE49-F238E27FC236}">
                <a16:creationId xmlns:a16="http://schemas.microsoft.com/office/drawing/2014/main" id="{1506C909-EF5A-4913-9F38-80F696150C5B}"/>
              </a:ext>
            </a:extLst>
          </p:cNvPr>
          <p:cNvSpPr>
            <a:spLocks noGrp="1"/>
          </p:cNvSpPr>
          <p:nvPr>
            <p:ph idx="1"/>
          </p:nvPr>
        </p:nvSpPr>
        <p:spPr/>
        <p:txBody>
          <a:bodyPr/>
          <a:lstStyle/>
          <a:p>
            <a:r>
              <a:rPr lang="en-US" dirty="0"/>
              <a:t>Join</a:t>
            </a:r>
          </a:p>
          <a:p>
            <a:pPr lvl="1"/>
            <a:r>
              <a:rPr lang="en-US" dirty="0"/>
              <a:t>Wait for thread to finish</a:t>
            </a:r>
          </a:p>
          <a:p>
            <a:r>
              <a:rPr lang="en-US" dirty="0"/>
              <a:t>Detach</a:t>
            </a:r>
          </a:p>
          <a:p>
            <a:pPr lvl="1"/>
            <a:r>
              <a:rPr lang="en-US" dirty="0"/>
              <a:t>Leave it running</a:t>
            </a:r>
          </a:p>
          <a:p>
            <a:pPr lvl="1"/>
            <a:r>
              <a:rPr lang="en-US" dirty="0"/>
              <a:t>“Fire and Forget”</a:t>
            </a:r>
          </a:p>
          <a:p>
            <a:pPr lvl="1"/>
            <a:r>
              <a:rPr lang="en-US" dirty="0"/>
              <a:t>Data passed should be valid until the thread is done with it</a:t>
            </a:r>
          </a:p>
          <a:p>
            <a:endParaRPr lang="en-US" dirty="0"/>
          </a:p>
          <a:p>
            <a:r>
              <a:rPr lang="en-US" dirty="0"/>
              <a:t>If neither is selected and </a:t>
            </a:r>
            <a:r>
              <a:rPr lang="en-US" dirty="0" err="1"/>
              <a:t>std</a:t>
            </a:r>
            <a:r>
              <a:rPr lang="en-US" dirty="0"/>
              <a:t>::thread object gets destroyed, your </a:t>
            </a:r>
            <a:r>
              <a:rPr lang="en-US" dirty="0" err="1"/>
              <a:t>std</a:t>
            </a:r>
            <a:r>
              <a:rPr lang="en-US" dirty="0"/>
              <a:t>::thread </a:t>
            </a:r>
            <a:r>
              <a:rPr lang="en-US" dirty="0" err="1"/>
              <a:t>dtor</a:t>
            </a:r>
            <a:r>
              <a:rPr lang="en-US" dirty="0"/>
              <a:t> calls </a:t>
            </a:r>
            <a:r>
              <a:rPr lang="en-US" dirty="0" err="1"/>
              <a:t>std</a:t>
            </a:r>
            <a:r>
              <a:rPr lang="en-US" dirty="0"/>
              <a:t>::terminate and forces your program to terminate</a:t>
            </a:r>
          </a:p>
        </p:txBody>
      </p:sp>
    </p:spTree>
    <p:extLst>
      <p:ext uri="{BB962C8B-B14F-4D97-AF65-F5344CB8AC3E}">
        <p14:creationId xmlns:p14="http://schemas.microsoft.com/office/powerpoint/2010/main" val="357388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4BB1-DD78-44D6-B0C3-5FF0C8C1CB89}"/>
              </a:ext>
            </a:extLst>
          </p:cNvPr>
          <p:cNvSpPr>
            <a:spLocks noGrp="1"/>
          </p:cNvSpPr>
          <p:nvPr>
            <p:ph type="title"/>
          </p:nvPr>
        </p:nvSpPr>
        <p:spPr/>
        <p:txBody>
          <a:bodyPr/>
          <a:lstStyle/>
          <a:p>
            <a:r>
              <a:rPr lang="en-US" dirty="0"/>
              <a:t>Passing Data</a:t>
            </a:r>
          </a:p>
        </p:txBody>
      </p:sp>
      <p:sp>
        <p:nvSpPr>
          <p:cNvPr id="3" name="Content Placeholder 2">
            <a:extLst>
              <a:ext uri="{FF2B5EF4-FFF2-40B4-BE49-F238E27FC236}">
                <a16:creationId xmlns:a16="http://schemas.microsoft.com/office/drawing/2014/main" id="{A63D0030-8CA3-4A20-B310-1DC60214FE6A}"/>
              </a:ext>
            </a:extLst>
          </p:cNvPr>
          <p:cNvSpPr>
            <a:spLocks noGrp="1"/>
          </p:cNvSpPr>
          <p:nvPr>
            <p:ph idx="1"/>
          </p:nvPr>
        </p:nvSpPr>
        <p:spPr/>
        <p:txBody>
          <a:bodyPr/>
          <a:lstStyle/>
          <a:p>
            <a:r>
              <a:rPr lang="en-US" dirty="0"/>
              <a:t>All data passed would be </a:t>
            </a:r>
            <a:r>
              <a:rPr lang="en-US" b="1" dirty="0"/>
              <a:t>copied</a:t>
            </a:r>
            <a:r>
              <a:rPr lang="en-US" dirty="0"/>
              <a:t> and live in the local space of the thread.</a:t>
            </a:r>
          </a:p>
          <a:p>
            <a:pPr lvl="1"/>
            <a:r>
              <a:rPr lang="en-US" dirty="0"/>
              <a:t>Be wary when passing references or pointers to the threads!</a:t>
            </a:r>
          </a:p>
          <a:p>
            <a:r>
              <a:rPr lang="en-US" dirty="0"/>
              <a:t>Global and Static Variables are accessible by all threads unless declared with </a:t>
            </a:r>
            <a:r>
              <a:rPr lang="en-US" b="1" dirty="0" err="1"/>
              <a:t>thread_local</a:t>
            </a:r>
            <a:r>
              <a:rPr lang="en-US" b="1" dirty="0"/>
              <a:t> </a:t>
            </a:r>
            <a:r>
              <a:rPr lang="en-US" dirty="0"/>
              <a:t>- then the global or static variable would have separate instances per thread.</a:t>
            </a:r>
          </a:p>
          <a:p>
            <a:r>
              <a:rPr lang="en-US" dirty="0"/>
              <a:t>For objects that cannot be copied, they will be moved instead. Such as </a:t>
            </a:r>
            <a:r>
              <a:rPr lang="en-US" dirty="0" err="1"/>
              <a:t>std</a:t>
            </a:r>
            <a:r>
              <a:rPr lang="en-US" dirty="0"/>
              <a:t>::</a:t>
            </a:r>
            <a:r>
              <a:rPr lang="en-US" dirty="0" err="1"/>
              <a:t>unique_ptr</a:t>
            </a:r>
            <a:r>
              <a:rPr lang="en-US" dirty="0"/>
              <a:t>.</a:t>
            </a:r>
          </a:p>
        </p:txBody>
      </p:sp>
    </p:spTree>
    <p:extLst>
      <p:ext uri="{BB962C8B-B14F-4D97-AF65-F5344CB8AC3E}">
        <p14:creationId xmlns:p14="http://schemas.microsoft.com/office/powerpoint/2010/main" val="416381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BE4B-FAD7-47F6-AE7A-42368B333EC4}"/>
              </a:ext>
            </a:extLst>
          </p:cNvPr>
          <p:cNvSpPr>
            <a:spLocks noGrp="1"/>
          </p:cNvSpPr>
          <p:nvPr>
            <p:ph type="title"/>
          </p:nvPr>
        </p:nvSpPr>
        <p:spPr/>
        <p:txBody>
          <a:bodyPr/>
          <a:lstStyle/>
          <a:p>
            <a:r>
              <a:rPr lang="en-US" dirty="0"/>
              <a:t>Transferring Ownership of Threads</a:t>
            </a:r>
          </a:p>
        </p:txBody>
      </p:sp>
      <p:sp>
        <p:nvSpPr>
          <p:cNvPr id="3" name="Content Placeholder 2">
            <a:extLst>
              <a:ext uri="{FF2B5EF4-FFF2-40B4-BE49-F238E27FC236}">
                <a16:creationId xmlns:a16="http://schemas.microsoft.com/office/drawing/2014/main" id="{196C7FD7-FDA5-4BEB-A8BC-ACBA753164CF}"/>
              </a:ext>
            </a:extLst>
          </p:cNvPr>
          <p:cNvSpPr>
            <a:spLocks noGrp="1"/>
          </p:cNvSpPr>
          <p:nvPr>
            <p:ph idx="1"/>
          </p:nvPr>
        </p:nvSpPr>
        <p:spPr/>
        <p:txBody>
          <a:bodyPr/>
          <a:lstStyle/>
          <a:p>
            <a:r>
              <a:rPr lang="en-US" dirty="0"/>
              <a:t>Threads are not </a:t>
            </a:r>
            <a:r>
              <a:rPr lang="en-US" dirty="0" err="1"/>
              <a:t>copyable</a:t>
            </a:r>
            <a:r>
              <a:rPr lang="en-US" dirty="0"/>
              <a:t> but they are movable.</a:t>
            </a:r>
          </a:p>
        </p:txBody>
      </p:sp>
    </p:spTree>
    <p:extLst>
      <p:ext uri="{BB962C8B-B14F-4D97-AF65-F5344CB8AC3E}">
        <p14:creationId xmlns:p14="http://schemas.microsoft.com/office/powerpoint/2010/main" val="352550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5FAB-29C2-421C-A3A9-F736F6DB1FB2}"/>
              </a:ext>
            </a:extLst>
          </p:cNvPr>
          <p:cNvSpPr>
            <a:spLocks noGrp="1"/>
          </p:cNvSpPr>
          <p:nvPr>
            <p:ph type="title"/>
          </p:nvPr>
        </p:nvSpPr>
        <p:spPr/>
        <p:txBody>
          <a:bodyPr/>
          <a:lstStyle/>
          <a:p>
            <a:r>
              <a:rPr lang="en-US" dirty="0"/>
              <a:t>Sharing Data</a:t>
            </a:r>
          </a:p>
        </p:txBody>
      </p:sp>
      <p:sp>
        <p:nvSpPr>
          <p:cNvPr id="3" name="Content Placeholder 2">
            <a:extLst>
              <a:ext uri="{FF2B5EF4-FFF2-40B4-BE49-F238E27FC236}">
                <a16:creationId xmlns:a16="http://schemas.microsoft.com/office/drawing/2014/main" id="{B4DF1574-2A59-47D0-8A28-610611E38629}"/>
              </a:ext>
            </a:extLst>
          </p:cNvPr>
          <p:cNvSpPr>
            <a:spLocks noGrp="1"/>
          </p:cNvSpPr>
          <p:nvPr>
            <p:ph idx="1"/>
          </p:nvPr>
        </p:nvSpPr>
        <p:spPr/>
        <p:txBody>
          <a:bodyPr/>
          <a:lstStyle/>
          <a:p>
            <a:r>
              <a:rPr lang="en-US" dirty="0"/>
              <a:t>Data may need to be shared between caller and thread or between threads or both.</a:t>
            </a:r>
          </a:p>
          <a:p>
            <a:r>
              <a:rPr lang="en-US" dirty="0"/>
              <a:t>Threads cannot return values. Use out parameters instead.</a:t>
            </a:r>
          </a:p>
          <a:p>
            <a:r>
              <a:rPr lang="en-US" dirty="0"/>
              <a:t>Passing references to a thread require </a:t>
            </a:r>
            <a:r>
              <a:rPr lang="en-US" b="1" dirty="0" err="1"/>
              <a:t>std</a:t>
            </a:r>
            <a:r>
              <a:rPr lang="en-US" b="1" dirty="0"/>
              <a:t>::ref</a:t>
            </a:r>
            <a:endParaRPr lang="en-US" dirty="0"/>
          </a:p>
          <a:p>
            <a:r>
              <a:rPr lang="en-US" dirty="0"/>
              <a:t>Caller’s responsibility to ensure the lifetime of the object being passed by </a:t>
            </a:r>
            <a:r>
              <a:rPr lang="en-US" dirty="0" err="1"/>
              <a:t>std</a:t>
            </a:r>
            <a:r>
              <a:rPr lang="en-US" dirty="0"/>
              <a:t>::ref to live throughout the duration of the thread’s life.</a:t>
            </a:r>
          </a:p>
          <a:p>
            <a:r>
              <a:rPr lang="en-US" dirty="0"/>
              <a:t>Global and Static Variables would also work but less advisable</a:t>
            </a:r>
          </a:p>
          <a:p>
            <a:endParaRPr lang="en-US" dirty="0"/>
          </a:p>
          <a:p>
            <a:r>
              <a:rPr lang="en-US" dirty="0"/>
              <a:t>See Study03 demo</a:t>
            </a:r>
          </a:p>
        </p:txBody>
      </p:sp>
    </p:spTree>
    <p:extLst>
      <p:ext uri="{BB962C8B-B14F-4D97-AF65-F5344CB8AC3E}">
        <p14:creationId xmlns:p14="http://schemas.microsoft.com/office/powerpoint/2010/main" val="377966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5FAB-29C2-421C-A3A9-F736F6DB1FB2}"/>
              </a:ext>
            </a:extLst>
          </p:cNvPr>
          <p:cNvSpPr>
            <a:spLocks noGrp="1"/>
          </p:cNvSpPr>
          <p:nvPr>
            <p:ph type="title"/>
          </p:nvPr>
        </p:nvSpPr>
        <p:spPr/>
        <p:txBody>
          <a:bodyPr/>
          <a:lstStyle/>
          <a:p>
            <a:r>
              <a:rPr lang="en-US" dirty="0"/>
              <a:t>Sharing Data</a:t>
            </a:r>
          </a:p>
        </p:txBody>
      </p:sp>
      <p:sp>
        <p:nvSpPr>
          <p:cNvPr id="3" name="Content Placeholder 2">
            <a:extLst>
              <a:ext uri="{FF2B5EF4-FFF2-40B4-BE49-F238E27FC236}">
                <a16:creationId xmlns:a16="http://schemas.microsoft.com/office/drawing/2014/main" id="{B4DF1574-2A59-47D0-8A28-610611E38629}"/>
              </a:ext>
            </a:extLst>
          </p:cNvPr>
          <p:cNvSpPr>
            <a:spLocks noGrp="1"/>
          </p:cNvSpPr>
          <p:nvPr>
            <p:ph idx="1"/>
          </p:nvPr>
        </p:nvSpPr>
        <p:spPr/>
        <p:txBody>
          <a:bodyPr/>
          <a:lstStyle/>
          <a:p>
            <a:r>
              <a:rPr lang="en-US" dirty="0"/>
              <a:t>Read-only data being shared has no adverse effects</a:t>
            </a:r>
          </a:p>
          <a:p>
            <a:r>
              <a:rPr lang="en-US" dirty="0"/>
              <a:t>Writeable data poses concerns</a:t>
            </a:r>
          </a:p>
          <a:p>
            <a:pPr lvl="1"/>
            <a:r>
              <a:rPr lang="en-US" dirty="0"/>
              <a:t>Given 2 threads that try to increment the same data</a:t>
            </a:r>
          </a:p>
          <a:p>
            <a:pPr lvl="1"/>
            <a:r>
              <a:rPr lang="en-US" dirty="0"/>
              <a:t>When they both read it, they get the same value. Each thread will increment it and store its value. When both threads are done with the data, they leave it incremented </a:t>
            </a:r>
            <a:r>
              <a:rPr lang="en-US" b="1" dirty="0"/>
              <a:t>only by one </a:t>
            </a:r>
            <a:r>
              <a:rPr lang="en-US" dirty="0"/>
              <a:t>instead of the expected 2</a:t>
            </a:r>
          </a:p>
          <a:p>
            <a:endParaRPr lang="en-US" dirty="0"/>
          </a:p>
          <a:p>
            <a:r>
              <a:rPr lang="en-US" dirty="0"/>
              <a:t>(Problematic) Race Conditions</a:t>
            </a:r>
          </a:p>
          <a:p>
            <a:pPr lvl="1"/>
            <a:r>
              <a:rPr lang="en-US" dirty="0"/>
              <a:t>Multiple threads trying to modify data at the same time</a:t>
            </a:r>
          </a:p>
        </p:txBody>
      </p:sp>
    </p:spTree>
    <p:extLst>
      <p:ext uri="{BB962C8B-B14F-4D97-AF65-F5344CB8AC3E}">
        <p14:creationId xmlns:p14="http://schemas.microsoft.com/office/powerpoint/2010/main" val="369530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F5E7-859B-4F89-A0E9-FC4DD7656DFB}"/>
              </a:ext>
            </a:extLst>
          </p:cNvPr>
          <p:cNvSpPr>
            <a:spLocks noGrp="1"/>
          </p:cNvSpPr>
          <p:nvPr>
            <p:ph type="title"/>
          </p:nvPr>
        </p:nvSpPr>
        <p:spPr/>
        <p:txBody>
          <a:bodyPr/>
          <a:lstStyle/>
          <a:p>
            <a:r>
              <a:rPr lang="en-US" dirty="0"/>
              <a:t>Mutexes</a:t>
            </a:r>
          </a:p>
        </p:txBody>
      </p:sp>
      <p:sp>
        <p:nvSpPr>
          <p:cNvPr id="3" name="Content Placeholder 2">
            <a:extLst>
              <a:ext uri="{FF2B5EF4-FFF2-40B4-BE49-F238E27FC236}">
                <a16:creationId xmlns:a16="http://schemas.microsoft.com/office/drawing/2014/main" id="{3D859185-DB02-4069-8B1A-3A9A2C941DC8}"/>
              </a:ext>
            </a:extLst>
          </p:cNvPr>
          <p:cNvSpPr>
            <a:spLocks noGrp="1"/>
          </p:cNvSpPr>
          <p:nvPr>
            <p:ph idx="1"/>
          </p:nvPr>
        </p:nvSpPr>
        <p:spPr/>
        <p:txBody>
          <a:bodyPr>
            <a:normAutofit lnSpcReduction="10000"/>
          </a:bodyPr>
          <a:lstStyle/>
          <a:p>
            <a:r>
              <a:rPr lang="en-US" dirty="0"/>
              <a:t>Locking an operation before modification and unlocks it right after</a:t>
            </a:r>
          </a:p>
          <a:p>
            <a:r>
              <a:rPr lang="en-US" dirty="0"/>
              <a:t>Lock only the critical section, as fine-grained as possible</a:t>
            </a:r>
          </a:p>
          <a:p>
            <a:endParaRPr lang="en-US" dirty="0"/>
          </a:p>
          <a:p>
            <a:r>
              <a:rPr lang="en-US" dirty="0" err="1"/>
              <a:t>std</a:t>
            </a:r>
            <a:r>
              <a:rPr lang="en-US" dirty="0"/>
              <a:t>::mutex</a:t>
            </a:r>
          </a:p>
          <a:p>
            <a:pPr lvl="1"/>
            <a:r>
              <a:rPr lang="en-US" dirty="0"/>
              <a:t>A variable that can be read by all threads that is in either </a:t>
            </a:r>
            <a:r>
              <a:rPr lang="en-US" i="1" dirty="0"/>
              <a:t>locked</a:t>
            </a:r>
            <a:r>
              <a:rPr lang="en-US" dirty="0"/>
              <a:t> or </a:t>
            </a:r>
            <a:r>
              <a:rPr lang="en-US" i="1" dirty="0"/>
              <a:t>unlocked</a:t>
            </a:r>
            <a:r>
              <a:rPr lang="en-US" dirty="0"/>
              <a:t> state</a:t>
            </a:r>
          </a:p>
          <a:p>
            <a:r>
              <a:rPr lang="en-US" dirty="0" err="1"/>
              <a:t>std</a:t>
            </a:r>
            <a:r>
              <a:rPr lang="en-US" dirty="0"/>
              <a:t>::</a:t>
            </a:r>
            <a:r>
              <a:rPr lang="en-US" dirty="0" err="1"/>
              <a:t>lock_guard</a:t>
            </a:r>
            <a:r>
              <a:rPr lang="en-US" dirty="0"/>
              <a:t>&lt;</a:t>
            </a:r>
            <a:r>
              <a:rPr lang="en-US" dirty="0" err="1"/>
              <a:t>std</a:t>
            </a:r>
            <a:r>
              <a:rPr lang="en-US" dirty="0"/>
              <a:t>::mutex&gt;</a:t>
            </a:r>
          </a:p>
          <a:p>
            <a:pPr lvl="1"/>
            <a:r>
              <a:rPr lang="en-US" dirty="0"/>
              <a:t>A class that takes a mutex as parameter in the </a:t>
            </a:r>
            <a:r>
              <a:rPr lang="en-US" dirty="0" err="1"/>
              <a:t>ctor</a:t>
            </a:r>
            <a:r>
              <a:rPr lang="en-US" dirty="0"/>
              <a:t> and immediately locks it</a:t>
            </a:r>
          </a:p>
          <a:p>
            <a:pPr lvl="1"/>
            <a:r>
              <a:rPr lang="en-US" dirty="0"/>
              <a:t>Uses RAII pattern to guarantee that the mutex is unlocked upon destruction</a:t>
            </a:r>
          </a:p>
          <a:p>
            <a:endParaRPr lang="en-US" dirty="0"/>
          </a:p>
          <a:p>
            <a:r>
              <a:rPr lang="en-US" dirty="0"/>
              <a:t>See Study02</a:t>
            </a:r>
          </a:p>
        </p:txBody>
      </p:sp>
    </p:spTree>
    <p:extLst>
      <p:ext uri="{BB962C8B-B14F-4D97-AF65-F5344CB8AC3E}">
        <p14:creationId xmlns:p14="http://schemas.microsoft.com/office/powerpoint/2010/main" val="52335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EB6C-3971-4D3E-9FD4-C91DF0321B12}"/>
              </a:ext>
            </a:extLst>
          </p:cNvPr>
          <p:cNvSpPr>
            <a:spLocks noGrp="1"/>
          </p:cNvSpPr>
          <p:nvPr>
            <p:ph type="title"/>
          </p:nvPr>
        </p:nvSpPr>
        <p:spPr/>
        <p:txBody>
          <a:bodyPr/>
          <a:lstStyle/>
          <a:p>
            <a:r>
              <a:rPr lang="en-US" dirty="0"/>
              <a:t>Alternatives to mutexes</a:t>
            </a:r>
          </a:p>
        </p:txBody>
      </p:sp>
      <p:sp>
        <p:nvSpPr>
          <p:cNvPr id="3" name="Content Placeholder 2">
            <a:extLst>
              <a:ext uri="{FF2B5EF4-FFF2-40B4-BE49-F238E27FC236}">
                <a16:creationId xmlns:a16="http://schemas.microsoft.com/office/drawing/2014/main" id="{0EA74CEF-C623-4356-996A-917490CFF1DE}"/>
              </a:ext>
            </a:extLst>
          </p:cNvPr>
          <p:cNvSpPr>
            <a:spLocks noGrp="1"/>
          </p:cNvSpPr>
          <p:nvPr>
            <p:ph idx="1"/>
          </p:nvPr>
        </p:nvSpPr>
        <p:spPr/>
        <p:txBody>
          <a:bodyPr/>
          <a:lstStyle/>
          <a:p>
            <a:r>
              <a:rPr lang="en-US" dirty="0"/>
              <a:t>Lock-Free Programming</a:t>
            </a:r>
          </a:p>
          <a:p>
            <a:pPr lvl="1"/>
            <a:r>
              <a:rPr lang="en-US" dirty="0"/>
              <a:t>Design the data structure to not need locks</a:t>
            </a:r>
          </a:p>
          <a:p>
            <a:r>
              <a:rPr lang="en-US" dirty="0"/>
              <a:t>Software Transactional Memory</a:t>
            </a:r>
          </a:p>
          <a:p>
            <a:pPr lvl="1"/>
            <a:r>
              <a:rPr lang="en-US" dirty="0"/>
              <a:t>Transaction = set of instructions guaranteed to execute without interruption. Transaction failure would leave data untouched.</a:t>
            </a:r>
          </a:p>
          <a:p>
            <a:pPr lvl="1"/>
            <a:r>
              <a:rPr lang="en-US" dirty="0"/>
              <a:t>Not implemented in C++</a:t>
            </a:r>
          </a:p>
          <a:p>
            <a:pPr lvl="1"/>
            <a:r>
              <a:rPr lang="en-US" dirty="0"/>
              <a:t>Implemented in databases like SQL</a:t>
            </a:r>
          </a:p>
        </p:txBody>
      </p:sp>
    </p:spTree>
    <p:extLst>
      <p:ext uri="{BB962C8B-B14F-4D97-AF65-F5344CB8AC3E}">
        <p14:creationId xmlns:p14="http://schemas.microsoft.com/office/powerpoint/2010/main" val="1393361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412</TotalTime>
  <Words>1056</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Courier New</vt:lpstr>
      <vt:lpstr>Tw Cen MT</vt:lpstr>
      <vt:lpstr>Tw Cen MT Condensed</vt:lpstr>
      <vt:lpstr>Wingdings 3</vt:lpstr>
      <vt:lpstr>Integral</vt:lpstr>
      <vt:lpstr>CS597: Concurrency And Algorithms</vt:lpstr>
      <vt:lpstr>Launching Threads</vt:lpstr>
      <vt:lpstr>After Launching</vt:lpstr>
      <vt:lpstr>Passing Data</vt:lpstr>
      <vt:lpstr>Transferring Ownership of Threads</vt:lpstr>
      <vt:lpstr>Sharing Data</vt:lpstr>
      <vt:lpstr>Sharing Data</vt:lpstr>
      <vt:lpstr>Mutexes</vt:lpstr>
      <vt:lpstr>Alternatives to mutexes</vt:lpstr>
      <vt:lpstr>Mutex Weakness</vt:lpstr>
      <vt:lpstr>Multiple Locks</vt:lpstr>
      <vt:lpstr>Parallel File Copy</vt:lpstr>
      <vt:lpstr>Objective</vt:lpstr>
      <vt:lpstr>Optimal Number of Threads</vt:lpstr>
      <vt:lpstr>Optimal Number of Threads</vt:lpstr>
      <vt:lpstr>Division of Tasks</vt:lpstr>
      <vt:lpstr>Division of Tasks</vt:lpstr>
      <vt:lpstr>Data Shared</vt:lpstr>
      <vt:lpstr>Results</vt:lpstr>
      <vt:lpstr>Observations</vt:lpstr>
      <vt:lpstr>Convert Image to Grayscale</vt:lpstr>
      <vt:lpstr>Objective</vt:lpstr>
      <vt:lpstr>Task Distribution</vt:lpstr>
      <vt:lpstr>Data Shared</vt:lpstr>
      <vt:lpstr>Results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CS597: Concurrency And Algorithms</dc:title>
  <dc:creator>Francis Joseph Seri�a</dc:creator>
  <cp:lastModifiedBy>Francis Joseph Seri�a</cp:lastModifiedBy>
  <cp:revision>43</cp:revision>
  <dcterms:created xsi:type="dcterms:W3CDTF">2018-09-30T20:47:57Z</dcterms:created>
  <dcterms:modified xsi:type="dcterms:W3CDTF">2018-10-01T03:40:45Z</dcterms:modified>
</cp:coreProperties>
</file>