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DE9A2-AC8F-42FC-B00A-651CED1B39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C06415-5500-4199-9161-E5EDF5F823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 Statement</a:t>
          </a:r>
        </a:p>
      </dgm:t>
    </dgm:pt>
    <dgm:pt modelId="{5AA9665E-EF8D-4F93-B556-8F9F802B7662}" type="parTrans" cxnId="{C70EFA9E-472D-44F9-9E7E-E4DC5F6B5C54}">
      <dgm:prSet/>
      <dgm:spPr/>
      <dgm:t>
        <a:bodyPr/>
        <a:lstStyle/>
        <a:p>
          <a:endParaRPr lang="en-US"/>
        </a:p>
      </dgm:t>
    </dgm:pt>
    <dgm:pt modelId="{C2104751-84EA-4D7B-A86C-10A90132DE18}" type="sibTrans" cxnId="{C70EFA9E-472D-44F9-9E7E-E4DC5F6B5C54}">
      <dgm:prSet/>
      <dgm:spPr/>
      <dgm:t>
        <a:bodyPr/>
        <a:lstStyle/>
        <a:p>
          <a:endParaRPr lang="en-US"/>
        </a:p>
      </dgm:t>
    </dgm:pt>
    <dgm:pt modelId="{8DF585AA-F955-4CFF-85C1-83DBC13A26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 of findings</a:t>
          </a:r>
        </a:p>
      </dgm:t>
    </dgm:pt>
    <dgm:pt modelId="{6E56CF3E-9E81-4828-A22D-279F7604D4A6}" type="parTrans" cxnId="{8318CE21-50CD-4303-8C61-84A12E623531}">
      <dgm:prSet/>
      <dgm:spPr/>
      <dgm:t>
        <a:bodyPr/>
        <a:lstStyle/>
        <a:p>
          <a:endParaRPr lang="en-US"/>
        </a:p>
      </dgm:t>
    </dgm:pt>
    <dgm:pt modelId="{F41AD7DE-1748-43A5-9F98-E7D0DD0BA19E}" type="sibTrans" cxnId="{8318CE21-50CD-4303-8C61-84A12E623531}">
      <dgm:prSet/>
      <dgm:spPr/>
      <dgm:t>
        <a:bodyPr/>
        <a:lstStyle/>
        <a:p>
          <a:endParaRPr lang="en-US"/>
        </a:p>
      </dgm:t>
    </dgm:pt>
    <dgm:pt modelId="{8AFEBC97-0CC4-4D7F-AE2D-C71D0AA682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Conclusions drawn</a:t>
          </a:r>
        </a:p>
      </dgm:t>
    </dgm:pt>
    <dgm:pt modelId="{379E0B89-68FC-4689-AF73-A8DFF7571728}" type="parTrans" cxnId="{E123E6FE-D422-4472-9BF9-AA4A60FC62A3}">
      <dgm:prSet/>
      <dgm:spPr/>
      <dgm:t>
        <a:bodyPr/>
        <a:lstStyle/>
        <a:p>
          <a:endParaRPr lang="en-US"/>
        </a:p>
      </dgm:t>
    </dgm:pt>
    <dgm:pt modelId="{1D2DE255-A1C4-4314-915E-6E351D8DFE2E}" type="sibTrans" cxnId="{E123E6FE-D422-4472-9BF9-AA4A60FC62A3}">
      <dgm:prSet/>
      <dgm:spPr/>
      <dgm:t>
        <a:bodyPr/>
        <a:lstStyle/>
        <a:p>
          <a:endParaRPr lang="en-US"/>
        </a:p>
      </dgm:t>
    </dgm:pt>
    <dgm:pt modelId="{F9AD0DB9-4496-47D6-808A-83E94A305A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Recommendations</a:t>
          </a:r>
        </a:p>
      </dgm:t>
    </dgm:pt>
    <dgm:pt modelId="{7C816738-0A6D-4EDE-936C-A86E9CE9D5BB}" type="parTrans" cxnId="{641DAF71-784D-4171-AA88-B74DC760384A}">
      <dgm:prSet/>
      <dgm:spPr/>
      <dgm:t>
        <a:bodyPr/>
        <a:lstStyle/>
        <a:p>
          <a:endParaRPr lang="en-US"/>
        </a:p>
      </dgm:t>
    </dgm:pt>
    <dgm:pt modelId="{79E4E461-97BD-49E9-8978-7C10FEDD02E8}" type="sibTrans" cxnId="{641DAF71-784D-4171-AA88-B74DC760384A}">
      <dgm:prSet/>
      <dgm:spPr/>
      <dgm:t>
        <a:bodyPr/>
        <a:lstStyle/>
        <a:p>
          <a:endParaRPr lang="en-US"/>
        </a:p>
      </dgm:t>
    </dgm:pt>
    <dgm:pt modelId="{2AD9A34C-6D1B-415B-89E4-3CFCE94971CE}" type="pres">
      <dgm:prSet presAssocID="{B5FDE9A2-AC8F-42FC-B00A-651CED1B3950}" presName="root" presStyleCnt="0">
        <dgm:presLayoutVars>
          <dgm:dir/>
          <dgm:resizeHandles val="exact"/>
        </dgm:presLayoutVars>
      </dgm:prSet>
      <dgm:spPr/>
    </dgm:pt>
    <dgm:pt modelId="{8C5576DB-2B08-4021-B4CB-C9421C89576C}" type="pres">
      <dgm:prSet presAssocID="{4EC06415-5500-4199-9161-E5EDF5F823C5}" presName="compNode" presStyleCnt="0"/>
      <dgm:spPr/>
    </dgm:pt>
    <dgm:pt modelId="{99B5E22A-50E7-46D1-A30B-ECC6760B6BF2}" type="pres">
      <dgm:prSet presAssocID="{4EC06415-5500-4199-9161-E5EDF5F823C5}" presName="bgRect" presStyleLbl="bgShp" presStyleIdx="0" presStyleCnt="4"/>
      <dgm:spPr/>
    </dgm:pt>
    <dgm:pt modelId="{51C154EC-9172-484E-A2D1-7F8C51EE7700}" type="pres">
      <dgm:prSet presAssocID="{4EC06415-5500-4199-9161-E5EDF5F823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CE8231C-AD3C-497B-824B-EB3AD748772A}" type="pres">
      <dgm:prSet presAssocID="{4EC06415-5500-4199-9161-E5EDF5F823C5}" presName="spaceRect" presStyleCnt="0"/>
      <dgm:spPr/>
    </dgm:pt>
    <dgm:pt modelId="{B92AF248-50C4-480A-BBFA-C2AC0E0AD812}" type="pres">
      <dgm:prSet presAssocID="{4EC06415-5500-4199-9161-E5EDF5F823C5}" presName="parTx" presStyleLbl="revTx" presStyleIdx="0" presStyleCnt="4">
        <dgm:presLayoutVars>
          <dgm:chMax val="0"/>
          <dgm:chPref val="0"/>
        </dgm:presLayoutVars>
      </dgm:prSet>
      <dgm:spPr/>
    </dgm:pt>
    <dgm:pt modelId="{8BDAC229-92D8-464A-8A02-CCBEEF852A0F}" type="pres">
      <dgm:prSet presAssocID="{C2104751-84EA-4D7B-A86C-10A90132DE18}" presName="sibTrans" presStyleCnt="0"/>
      <dgm:spPr/>
    </dgm:pt>
    <dgm:pt modelId="{E182A009-9D91-48DF-9ABC-919B68CF03BE}" type="pres">
      <dgm:prSet presAssocID="{8DF585AA-F955-4CFF-85C1-83DBC13A2657}" presName="compNode" presStyleCnt="0"/>
      <dgm:spPr/>
    </dgm:pt>
    <dgm:pt modelId="{B92C2CF9-F04E-4531-8C57-C463C76FF9A3}" type="pres">
      <dgm:prSet presAssocID="{8DF585AA-F955-4CFF-85C1-83DBC13A2657}" presName="bgRect" presStyleLbl="bgShp" presStyleIdx="1" presStyleCnt="4"/>
      <dgm:spPr/>
    </dgm:pt>
    <dgm:pt modelId="{B3D920BB-A2C9-4BD3-9B56-9B68CBC03A50}" type="pres">
      <dgm:prSet presAssocID="{8DF585AA-F955-4CFF-85C1-83DBC13A26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FA2F840-FA96-4C39-B568-955D8DB213FE}" type="pres">
      <dgm:prSet presAssocID="{8DF585AA-F955-4CFF-85C1-83DBC13A2657}" presName="spaceRect" presStyleCnt="0"/>
      <dgm:spPr/>
    </dgm:pt>
    <dgm:pt modelId="{28340B45-1C82-469F-BF61-83D905708CD0}" type="pres">
      <dgm:prSet presAssocID="{8DF585AA-F955-4CFF-85C1-83DBC13A2657}" presName="parTx" presStyleLbl="revTx" presStyleIdx="1" presStyleCnt="4">
        <dgm:presLayoutVars>
          <dgm:chMax val="0"/>
          <dgm:chPref val="0"/>
        </dgm:presLayoutVars>
      </dgm:prSet>
      <dgm:spPr/>
    </dgm:pt>
    <dgm:pt modelId="{3733F45C-F3E2-47FD-A457-ABDDE84D1F47}" type="pres">
      <dgm:prSet presAssocID="{F41AD7DE-1748-43A5-9F98-E7D0DD0BA19E}" presName="sibTrans" presStyleCnt="0"/>
      <dgm:spPr/>
    </dgm:pt>
    <dgm:pt modelId="{CF627088-15F1-4040-9767-561CB382DE7C}" type="pres">
      <dgm:prSet presAssocID="{8AFEBC97-0CC4-4D7F-AE2D-C71D0AA68222}" presName="compNode" presStyleCnt="0"/>
      <dgm:spPr/>
    </dgm:pt>
    <dgm:pt modelId="{427201B7-07C1-493E-A0EA-17DA16F761A4}" type="pres">
      <dgm:prSet presAssocID="{8AFEBC97-0CC4-4D7F-AE2D-C71D0AA68222}" presName="bgRect" presStyleLbl="bgShp" presStyleIdx="2" presStyleCnt="4"/>
      <dgm:spPr/>
    </dgm:pt>
    <dgm:pt modelId="{6D9E71B1-1941-40EC-B5DE-EEA5356FB5F8}" type="pres">
      <dgm:prSet presAssocID="{8AFEBC97-0CC4-4D7F-AE2D-C71D0AA682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B11162-39FC-4309-A549-78616B3E6527}" type="pres">
      <dgm:prSet presAssocID="{8AFEBC97-0CC4-4D7F-AE2D-C71D0AA68222}" presName="spaceRect" presStyleCnt="0"/>
      <dgm:spPr/>
    </dgm:pt>
    <dgm:pt modelId="{EACB431C-92F1-4714-BAF0-CC6736ED7A4B}" type="pres">
      <dgm:prSet presAssocID="{8AFEBC97-0CC4-4D7F-AE2D-C71D0AA68222}" presName="parTx" presStyleLbl="revTx" presStyleIdx="2" presStyleCnt="4">
        <dgm:presLayoutVars>
          <dgm:chMax val="0"/>
          <dgm:chPref val="0"/>
        </dgm:presLayoutVars>
      </dgm:prSet>
      <dgm:spPr/>
    </dgm:pt>
    <dgm:pt modelId="{211D23B6-9407-4B58-95B9-4AB01A177051}" type="pres">
      <dgm:prSet presAssocID="{1D2DE255-A1C4-4314-915E-6E351D8DFE2E}" presName="sibTrans" presStyleCnt="0"/>
      <dgm:spPr/>
    </dgm:pt>
    <dgm:pt modelId="{D198FDF3-9FC8-45F7-80C6-5119D0C260AF}" type="pres">
      <dgm:prSet presAssocID="{F9AD0DB9-4496-47D6-808A-83E94A305A23}" presName="compNode" presStyleCnt="0"/>
      <dgm:spPr/>
    </dgm:pt>
    <dgm:pt modelId="{E2D3CED7-4183-4748-8923-0EA8A7967B7E}" type="pres">
      <dgm:prSet presAssocID="{F9AD0DB9-4496-47D6-808A-83E94A305A23}" presName="bgRect" presStyleLbl="bgShp" presStyleIdx="3" presStyleCnt="4"/>
      <dgm:spPr/>
    </dgm:pt>
    <dgm:pt modelId="{C7FE7B52-1322-4BCE-AF59-136D1D6BC628}" type="pres">
      <dgm:prSet presAssocID="{F9AD0DB9-4496-47D6-808A-83E94A305A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341A26D-FA4E-4899-B108-0F1E4ACAA2E5}" type="pres">
      <dgm:prSet presAssocID="{F9AD0DB9-4496-47D6-808A-83E94A305A23}" presName="spaceRect" presStyleCnt="0"/>
      <dgm:spPr/>
    </dgm:pt>
    <dgm:pt modelId="{5ED024E5-F287-49DF-AFE5-08C12F569B79}" type="pres">
      <dgm:prSet presAssocID="{F9AD0DB9-4496-47D6-808A-83E94A305A2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42F007-3819-4178-BDD1-22E7284D2565}" type="presOf" srcId="{B5FDE9A2-AC8F-42FC-B00A-651CED1B3950}" destId="{2AD9A34C-6D1B-415B-89E4-3CFCE94971CE}" srcOrd="0" destOrd="0" presId="urn:microsoft.com/office/officeart/2018/2/layout/IconVerticalSolidList"/>
    <dgm:cxn modelId="{8318CE21-50CD-4303-8C61-84A12E623531}" srcId="{B5FDE9A2-AC8F-42FC-B00A-651CED1B3950}" destId="{8DF585AA-F955-4CFF-85C1-83DBC13A2657}" srcOrd="1" destOrd="0" parTransId="{6E56CF3E-9E81-4828-A22D-279F7604D4A6}" sibTransId="{F41AD7DE-1748-43A5-9F98-E7D0DD0BA19E}"/>
    <dgm:cxn modelId="{B49B555B-6A7A-45DC-AB0A-7BCEEED9975C}" type="presOf" srcId="{F9AD0DB9-4496-47D6-808A-83E94A305A23}" destId="{5ED024E5-F287-49DF-AFE5-08C12F569B79}" srcOrd="0" destOrd="0" presId="urn:microsoft.com/office/officeart/2018/2/layout/IconVerticalSolidList"/>
    <dgm:cxn modelId="{EBE4E960-6E14-4CE7-ABA5-EC352BE2B071}" type="presOf" srcId="{8AFEBC97-0CC4-4D7F-AE2D-C71D0AA68222}" destId="{EACB431C-92F1-4714-BAF0-CC6736ED7A4B}" srcOrd="0" destOrd="0" presId="urn:microsoft.com/office/officeart/2018/2/layout/IconVerticalSolidList"/>
    <dgm:cxn modelId="{641DAF71-784D-4171-AA88-B74DC760384A}" srcId="{B5FDE9A2-AC8F-42FC-B00A-651CED1B3950}" destId="{F9AD0DB9-4496-47D6-808A-83E94A305A23}" srcOrd="3" destOrd="0" parTransId="{7C816738-0A6D-4EDE-936C-A86E9CE9D5BB}" sibTransId="{79E4E461-97BD-49E9-8978-7C10FEDD02E8}"/>
    <dgm:cxn modelId="{0FE98C88-72F2-43ED-A54B-1373A24E9A33}" type="presOf" srcId="{8DF585AA-F955-4CFF-85C1-83DBC13A2657}" destId="{28340B45-1C82-469F-BF61-83D905708CD0}" srcOrd="0" destOrd="0" presId="urn:microsoft.com/office/officeart/2018/2/layout/IconVerticalSolidList"/>
    <dgm:cxn modelId="{C70EFA9E-472D-44F9-9E7E-E4DC5F6B5C54}" srcId="{B5FDE9A2-AC8F-42FC-B00A-651CED1B3950}" destId="{4EC06415-5500-4199-9161-E5EDF5F823C5}" srcOrd="0" destOrd="0" parTransId="{5AA9665E-EF8D-4F93-B556-8F9F802B7662}" sibTransId="{C2104751-84EA-4D7B-A86C-10A90132DE18}"/>
    <dgm:cxn modelId="{F07275B8-0039-4FFF-867F-02819E207C86}" type="presOf" srcId="{4EC06415-5500-4199-9161-E5EDF5F823C5}" destId="{B92AF248-50C4-480A-BBFA-C2AC0E0AD812}" srcOrd="0" destOrd="0" presId="urn:microsoft.com/office/officeart/2018/2/layout/IconVerticalSolidList"/>
    <dgm:cxn modelId="{E123E6FE-D422-4472-9BF9-AA4A60FC62A3}" srcId="{B5FDE9A2-AC8F-42FC-B00A-651CED1B3950}" destId="{8AFEBC97-0CC4-4D7F-AE2D-C71D0AA68222}" srcOrd="2" destOrd="0" parTransId="{379E0B89-68FC-4689-AF73-A8DFF7571728}" sibTransId="{1D2DE255-A1C4-4314-915E-6E351D8DFE2E}"/>
    <dgm:cxn modelId="{2F8ABE23-3E4B-4343-B397-6C39DDFD84FB}" type="presParOf" srcId="{2AD9A34C-6D1B-415B-89E4-3CFCE94971CE}" destId="{8C5576DB-2B08-4021-B4CB-C9421C89576C}" srcOrd="0" destOrd="0" presId="urn:microsoft.com/office/officeart/2018/2/layout/IconVerticalSolidList"/>
    <dgm:cxn modelId="{7DA29C2F-CD49-4A3C-B375-427733A5C010}" type="presParOf" srcId="{8C5576DB-2B08-4021-B4CB-C9421C89576C}" destId="{99B5E22A-50E7-46D1-A30B-ECC6760B6BF2}" srcOrd="0" destOrd="0" presId="urn:microsoft.com/office/officeart/2018/2/layout/IconVerticalSolidList"/>
    <dgm:cxn modelId="{4A59C7C7-FB96-48E8-A4CC-4D72EBD87CC2}" type="presParOf" srcId="{8C5576DB-2B08-4021-B4CB-C9421C89576C}" destId="{51C154EC-9172-484E-A2D1-7F8C51EE7700}" srcOrd="1" destOrd="0" presId="urn:microsoft.com/office/officeart/2018/2/layout/IconVerticalSolidList"/>
    <dgm:cxn modelId="{292325F8-C0F9-4A2F-B7AA-DF75055B704C}" type="presParOf" srcId="{8C5576DB-2B08-4021-B4CB-C9421C89576C}" destId="{6CE8231C-AD3C-497B-824B-EB3AD748772A}" srcOrd="2" destOrd="0" presId="urn:microsoft.com/office/officeart/2018/2/layout/IconVerticalSolidList"/>
    <dgm:cxn modelId="{5C349338-D382-4011-9A53-EF326F58BE9F}" type="presParOf" srcId="{8C5576DB-2B08-4021-B4CB-C9421C89576C}" destId="{B92AF248-50C4-480A-BBFA-C2AC0E0AD812}" srcOrd="3" destOrd="0" presId="urn:microsoft.com/office/officeart/2018/2/layout/IconVerticalSolidList"/>
    <dgm:cxn modelId="{028D146B-F045-4D6B-B3C2-98E5FCC8BAE7}" type="presParOf" srcId="{2AD9A34C-6D1B-415B-89E4-3CFCE94971CE}" destId="{8BDAC229-92D8-464A-8A02-CCBEEF852A0F}" srcOrd="1" destOrd="0" presId="urn:microsoft.com/office/officeart/2018/2/layout/IconVerticalSolidList"/>
    <dgm:cxn modelId="{387AD2D9-3182-4A1D-9728-38165D92B457}" type="presParOf" srcId="{2AD9A34C-6D1B-415B-89E4-3CFCE94971CE}" destId="{E182A009-9D91-48DF-9ABC-919B68CF03BE}" srcOrd="2" destOrd="0" presId="urn:microsoft.com/office/officeart/2018/2/layout/IconVerticalSolidList"/>
    <dgm:cxn modelId="{60AEDDDE-CB58-4E86-B94E-BA2A50E51624}" type="presParOf" srcId="{E182A009-9D91-48DF-9ABC-919B68CF03BE}" destId="{B92C2CF9-F04E-4531-8C57-C463C76FF9A3}" srcOrd="0" destOrd="0" presId="urn:microsoft.com/office/officeart/2018/2/layout/IconVerticalSolidList"/>
    <dgm:cxn modelId="{B61902B1-8773-47EB-BCF2-FF0C03F9090F}" type="presParOf" srcId="{E182A009-9D91-48DF-9ABC-919B68CF03BE}" destId="{B3D920BB-A2C9-4BD3-9B56-9B68CBC03A50}" srcOrd="1" destOrd="0" presId="urn:microsoft.com/office/officeart/2018/2/layout/IconVerticalSolidList"/>
    <dgm:cxn modelId="{8F014883-F667-4C97-8EA4-5A62FB9FE5AB}" type="presParOf" srcId="{E182A009-9D91-48DF-9ABC-919B68CF03BE}" destId="{1FA2F840-FA96-4C39-B568-955D8DB213FE}" srcOrd="2" destOrd="0" presId="urn:microsoft.com/office/officeart/2018/2/layout/IconVerticalSolidList"/>
    <dgm:cxn modelId="{DC04B0C1-D2C0-44D2-8188-4F750149FF87}" type="presParOf" srcId="{E182A009-9D91-48DF-9ABC-919B68CF03BE}" destId="{28340B45-1C82-469F-BF61-83D905708CD0}" srcOrd="3" destOrd="0" presId="urn:microsoft.com/office/officeart/2018/2/layout/IconVerticalSolidList"/>
    <dgm:cxn modelId="{32EBEB46-AE2C-4C34-A984-A091ECA7210E}" type="presParOf" srcId="{2AD9A34C-6D1B-415B-89E4-3CFCE94971CE}" destId="{3733F45C-F3E2-47FD-A457-ABDDE84D1F47}" srcOrd="3" destOrd="0" presId="urn:microsoft.com/office/officeart/2018/2/layout/IconVerticalSolidList"/>
    <dgm:cxn modelId="{D455892F-D75C-4628-977D-E6983290A466}" type="presParOf" srcId="{2AD9A34C-6D1B-415B-89E4-3CFCE94971CE}" destId="{CF627088-15F1-4040-9767-561CB382DE7C}" srcOrd="4" destOrd="0" presId="urn:microsoft.com/office/officeart/2018/2/layout/IconVerticalSolidList"/>
    <dgm:cxn modelId="{25AEB63E-18E6-40E1-ACAE-7A45D7CCCD96}" type="presParOf" srcId="{CF627088-15F1-4040-9767-561CB382DE7C}" destId="{427201B7-07C1-493E-A0EA-17DA16F761A4}" srcOrd="0" destOrd="0" presId="urn:microsoft.com/office/officeart/2018/2/layout/IconVerticalSolidList"/>
    <dgm:cxn modelId="{F59660F1-5589-4EA0-BC49-3C8B51134F91}" type="presParOf" srcId="{CF627088-15F1-4040-9767-561CB382DE7C}" destId="{6D9E71B1-1941-40EC-B5DE-EEA5356FB5F8}" srcOrd="1" destOrd="0" presId="urn:microsoft.com/office/officeart/2018/2/layout/IconVerticalSolidList"/>
    <dgm:cxn modelId="{482093C9-8751-42C1-B05A-9374EFEA68BB}" type="presParOf" srcId="{CF627088-15F1-4040-9767-561CB382DE7C}" destId="{3FB11162-39FC-4309-A549-78616B3E6527}" srcOrd="2" destOrd="0" presId="urn:microsoft.com/office/officeart/2018/2/layout/IconVerticalSolidList"/>
    <dgm:cxn modelId="{BB1D0375-C67C-4BA5-AD85-769E40C3ED9A}" type="presParOf" srcId="{CF627088-15F1-4040-9767-561CB382DE7C}" destId="{EACB431C-92F1-4714-BAF0-CC6736ED7A4B}" srcOrd="3" destOrd="0" presId="urn:microsoft.com/office/officeart/2018/2/layout/IconVerticalSolidList"/>
    <dgm:cxn modelId="{A8E02721-0BB0-4379-AD77-599C2991351D}" type="presParOf" srcId="{2AD9A34C-6D1B-415B-89E4-3CFCE94971CE}" destId="{211D23B6-9407-4B58-95B9-4AB01A177051}" srcOrd="5" destOrd="0" presId="urn:microsoft.com/office/officeart/2018/2/layout/IconVerticalSolidList"/>
    <dgm:cxn modelId="{87BEAB52-D6C8-46D8-9A5D-6F5F0BA1E256}" type="presParOf" srcId="{2AD9A34C-6D1B-415B-89E4-3CFCE94971CE}" destId="{D198FDF3-9FC8-45F7-80C6-5119D0C260AF}" srcOrd="6" destOrd="0" presId="urn:microsoft.com/office/officeart/2018/2/layout/IconVerticalSolidList"/>
    <dgm:cxn modelId="{E6C8BCDB-9F98-4CFC-B772-C2F3AC3F740A}" type="presParOf" srcId="{D198FDF3-9FC8-45F7-80C6-5119D0C260AF}" destId="{E2D3CED7-4183-4748-8923-0EA8A7967B7E}" srcOrd="0" destOrd="0" presId="urn:microsoft.com/office/officeart/2018/2/layout/IconVerticalSolidList"/>
    <dgm:cxn modelId="{11100468-9473-4BA1-81A9-E71A9B1DB564}" type="presParOf" srcId="{D198FDF3-9FC8-45F7-80C6-5119D0C260AF}" destId="{C7FE7B52-1322-4BCE-AF59-136D1D6BC628}" srcOrd="1" destOrd="0" presId="urn:microsoft.com/office/officeart/2018/2/layout/IconVerticalSolidList"/>
    <dgm:cxn modelId="{C0D57A3D-44E7-4ED6-9103-033C0E91A66F}" type="presParOf" srcId="{D198FDF3-9FC8-45F7-80C6-5119D0C260AF}" destId="{7341A26D-FA4E-4899-B108-0F1E4ACAA2E5}" srcOrd="2" destOrd="0" presId="urn:microsoft.com/office/officeart/2018/2/layout/IconVerticalSolidList"/>
    <dgm:cxn modelId="{9229D5C4-86B9-4B6C-92A3-EC11FE4508EC}" type="presParOf" srcId="{D198FDF3-9FC8-45F7-80C6-5119D0C260AF}" destId="{5ED024E5-F287-49DF-AFE5-08C12F569B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0D421-0C7F-482D-9419-512B956EC26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6ACFA1-EEF6-4F44-9386-38BBB50168D9}">
      <dgm:prSet/>
      <dgm:spPr/>
      <dgm:t>
        <a:bodyPr/>
        <a:lstStyle/>
        <a:p>
          <a:r>
            <a:rPr lang="en-US" dirty="0"/>
            <a:t>Casual members have on average longer rides, than annual members	</a:t>
          </a:r>
        </a:p>
      </dgm:t>
    </dgm:pt>
    <dgm:pt modelId="{F60191FC-BFD6-408E-9EF8-C5D5915E3222}" type="parTrans" cxnId="{3B819EC3-878D-4488-8C94-E50E0B5EF90C}">
      <dgm:prSet/>
      <dgm:spPr/>
      <dgm:t>
        <a:bodyPr/>
        <a:lstStyle/>
        <a:p>
          <a:endParaRPr lang="en-US"/>
        </a:p>
      </dgm:t>
    </dgm:pt>
    <dgm:pt modelId="{37096970-E981-43E0-AED0-709AF55F5627}" type="sibTrans" cxnId="{3B819EC3-878D-4488-8C94-E50E0B5EF90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990B283-EFA2-4DBA-A713-C2F135209662}">
      <dgm:prSet/>
      <dgm:spPr/>
      <dgm:t>
        <a:bodyPr/>
        <a:lstStyle/>
        <a:p>
          <a:r>
            <a:rPr lang="en-US"/>
            <a:t>Annual members are more active during the week while casual members are more active on weekends</a:t>
          </a:r>
        </a:p>
      </dgm:t>
    </dgm:pt>
    <dgm:pt modelId="{3AD3F364-E9C4-448D-B225-142FD5B08ACB}" type="parTrans" cxnId="{A537BB90-18A0-4247-86BF-C098B0157572}">
      <dgm:prSet/>
      <dgm:spPr/>
      <dgm:t>
        <a:bodyPr/>
        <a:lstStyle/>
        <a:p>
          <a:endParaRPr lang="en-US"/>
        </a:p>
      </dgm:t>
    </dgm:pt>
    <dgm:pt modelId="{D5713D23-C2F6-4C31-902B-132A64E7C0D4}" type="sibTrans" cxnId="{A537BB90-18A0-4247-86BF-C098B015757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D47230-022A-4FDC-AE51-CC27D6EE5A8C}">
      <dgm:prSet/>
      <dgm:spPr/>
      <dgm:t>
        <a:bodyPr/>
        <a:lstStyle/>
        <a:p>
          <a:r>
            <a:rPr lang="en-US"/>
            <a:t>Casual members prefer electric bikes while annual members  equally like electric and classic bikes with docked bikes being the least favored</a:t>
          </a:r>
        </a:p>
      </dgm:t>
    </dgm:pt>
    <dgm:pt modelId="{26D78FDA-9B69-4FAC-BDA2-64E140C7FF18}" type="parTrans" cxnId="{C2B84BDE-BA3C-4484-8470-B3F7BC78F179}">
      <dgm:prSet/>
      <dgm:spPr/>
      <dgm:t>
        <a:bodyPr/>
        <a:lstStyle/>
        <a:p>
          <a:endParaRPr lang="en-US"/>
        </a:p>
      </dgm:t>
    </dgm:pt>
    <dgm:pt modelId="{98227C3B-0785-423D-A90E-8824041038B1}" type="sibTrans" cxnId="{C2B84BDE-BA3C-4484-8470-B3F7BC78F17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F8E1108-C52C-4A44-98ED-FA706923A5DA}">
      <dgm:prSet/>
      <dgm:spPr/>
      <dgm:t>
        <a:bodyPr/>
        <a:lstStyle/>
        <a:p>
          <a:r>
            <a:rPr lang="en-US"/>
            <a:t>The patterns of riding during the day is similar between annual and casual members</a:t>
          </a:r>
        </a:p>
      </dgm:t>
    </dgm:pt>
    <dgm:pt modelId="{F4853FE2-DF48-4725-A075-52ADB11817DE}" type="parTrans" cxnId="{485273F5-1D2B-42E3-8B9F-C73246BBCEE6}">
      <dgm:prSet/>
      <dgm:spPr/>
      <dgm:t>
        <a:bodyPr/>
        <a:lstStyle/>
        <a:p>
          <a:endParaRPr lang="en-US"/>
        </a:p>
      </dgm:t>
    </dgm:pt>
    <dgm:pt modelId="{EE77AE89-EB63-4E16-B07E-EAAA23ECD481}" type="sibTrans" cxnId="{485273F5-1D2B-42E3-8B9F-C73246BBCEE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A972A62-0D72-42FA-AEAD-92FBD0C763A1}" type="pres">
      <dgm:prSet presAssocID="{1010D421-0C7F-482D-9419-512B956EC268}" presName="Name0" presStyleCnt="0">
        <dgm:presLayoutVars>
          <dgm:animLvl val="lvl"/>
          <dgm:resizeHandles val="exact"/>
        </dgm:presLayoutVars>
      </dgm:prSet>
      <dgm:spPr/>
    </dgm:pt>
    <dgm:pt modelId="{3FE5CD27-FFB2-4AEA-AF01-28CD265519B0}" type="pres">
      <dgm:prSet presAssocID="{CA6ACFA1-EEF6-4F44-9386-38BBB50168D9}" presName="compositeNode" presStyleCnt="0">
        <dgm:presLayoutVars>
          <dgm:bulletEnabled val="1"/>
        </dgm:presLayoutVars>
      </dgm:prSet>
      <dgm:spPr/>
    </dgm:pt>
    <dgm:pt modelId="{4CBE3E6E-BA53-405D-B231-62C3343CEF10}" type="pres">
      <dgm:prSet presAssocID="{CA6ACFA1-EEF6-4F44-9386-38BBB50168D9}" presName="bgRect" presStyleLbl="alignNode1" presStyleIdx="0" presStyleCnt="4"/>
      <dgm:spPr/>
    </dgm:pt>
    <dgm:pt modelId="{7F17E5E4-0259-440F-8F14-05E3193AFE89}" type="pres">
      <dgm:prSet presAssocID="{37096970-E981-43E0-AED0-709AF55F562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2E47527-2451-4A27-A38E-BF32F70935F8}" type="pres">
      <dgm:prSet presAssocID="{CA6ACFA1-EEF6-4F44-9386-38BBB50168D9}" presName="nodeRect" presStyleLbl="alignNode1" presStyleIdx="0" presStyleCnt="4">
        <dgm:presLayoutVars>
          <dgm:bulletEnabled val="1"/>
        </dgm:presLayoutVars>
      </dgm:prSet>
      <dgm:spPr/>
    </dgm:pt>
    <dgm:pt modelId="{F8026C48-9794-499B-AF00-C1BB9C8AF7A5}" type="pres">
      <dgm:prSet presAssocID="{37096970-E981-43E0-AED0-709AF55F5627}" presName="sibTrans" presStyleCnt="0"/>
      <dgm:spPr/>
    </dgm:pt>
    <dgm:pt modelId="{8DE3275D-C327-41BD-952D-34C5C1939F1A}" type="pres">
      <dgm:prSet presAssocID="{6990B283-EFA2-4DBA-A713-C2F135209662}" presName="compositeNode" presStyleCnt="0">
        <dgm:presLayoutVars>
          <dgm:bulletEnabled val="1"/>
        </dgm:presLayoutVars>
      </dgm:prSet>
      <dgm:spPr/>
    </dgm:pt>
    <dgm:pt modelId="{194465E2-B2F2-4593-811C-02BCB4242948}" type="pres">
      <dgm:prSet presAssocID="{6990B283-EFA2-4DBA-A713-C2F135209662}" presName="bgRect" presStyleLbl="alignNode1" presStyleIdx="1" presStyleCnt="4"/>
      <dgm:spPr/>
    </dgm:pt>
    <dgm:pt modelId="{F0780DE9-89E6-49C2-8747-6FA0D6E05A07}" type="pres">
      <dgm:prSet presAssocID="{D5713D23-C2F6-4C31-902B-132A64E7C0D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90C2E13-F3DB-4946-9E57-CF7B14F3F314}" type="pres">
      <dgm:prSet presAssocID="{6990B283-EFA2-4DBA-A713-C2F135209662}" presName="nodeRect" presStyleLbl="alignNode1" presStyleIdx="1" presStyleCnt="4">
        <dgm:presLayoutVars>
          <dgm:bulletEnabled val="1"/>
        </dgm:presLayoutVars>
      </dgm:prSet>
      <dgm:spPr/>
    </dgm:pt>
    <dgm:pt modelId="{F7744654-9B00-4C39-93D7-CD2474151452}" type="pres">
      <dgm:prSet presAssocID="{D5713D23-C2F6-4C31-902B-132A64E7C0D4}" presName="sibTrans" presStyleCnt="0"/>
      <dgm:spPr/>
    </dgm:pt>
    <dgm:pt modelId="{9E62FACB-24ED-4E17-AA42-A73E357A477D}" type="pres">
      <dgm:prSet presAssocID="{2FD47230-022A-4FDC-AE51-CC27D6EE5A8C}" presName="compositeNode" presStyleCnt="0">
        <dgm:presLayoutVars>
          <dgm:bulletEnabled val="1"/>
        </dgm:presLayoutVars>
      </dgm:prSet>
      <dgm:spPr/>
    </dgm:pt>
    <dgm:pt modelId="{DE8758CA-66A1-4395-90C3-C0BFE5AE131F}" type="pres">
      <dgm:prSet presAssocID="{2FD47230-022A-4FDC-AE51-CC27D6EE5A8C}" presName="bgRect" presStyleLbl="alignNode1" presStyleIdx="2" presStyleCnt="4"/>
      <dgm:spPr/>
    </dgm:pt>
    <dgm:pt modelId="{E5273602-4505-45CF-8B7A-D5760FF97D2E}" type="pres">
      <dgm:prSet presAssocID="{98227C3B-0785-423D-A90E-8824041038B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7223E05-20FD-493C-810B-020A87FC01DA}" type="pres">
      <dgm:prSet presAssocID="{2FD47230-022A-4FDC-AE51-CC27D6EE5A8C}" presName="nodeRect" presStyleLbl="alignNode1" presStyleIdx="2" presStyleCnt="4">
        <dgm:presLayoutVars>
          <dgm:bulletEnabled val="1"/>
        </dgm:presLayoutVars>
      </dgm:prSet>
      <dgm:spPr/>
    </dgm:pt>
    <dgm:pt modelId="{65CBDD19-AE4D-47B9-95DC-8682A67F4373}" type="pres">
      <dgm:prSet presAssocID="{98227C3B-0785-423D-A90E-8824041038B1}" presName="sibTrans" presStyleCnt="0"/>
      <dgm:spPr/>
    </dgm:pt>
    <dgm:pt modelId="{659D8E6E-99BE-4436-8910-B77F15D09748}" type="pres">
      <dgm:prSet presAssocID="{1F8E1108-C52C-4A44-98ED-FA706923A5DA}" presName="compositeNode" presStyleCnt="0">
        <dgm:presLayoutVars>
          <dgm:bulletEnabled val="1"/>
        </dgm:presLayoutVars>
      </dgm:prSet>
      <dgm:spPr/>
    </dgm:pt>
    <dgm:pt modelId="{F766E49E-7BA9-4B1C-B3E4-387EAA3C0D2E}" type="pres">
      <dgm:prSet presAssocID="{1F8E1108-C52C-4A44-98ED-FA706923A5DA}" presName="bgRect" presStyleLbl="alignNode1" presStyleIdx="3" presStyleCnt="4"/>
      <dgm:spPr/>
    </dgm:pt>
    <dgm:pt modelId="{54C2184D-07F9-4A54-80C2-706569DDFCC6}" type="pres">
      <dgm:prSet presAssocID="{EE77AE89-EB63-4E16-B07E-EAAA23ECD48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9DA03CA-8DE8-4362-82F9-537C3322470A}" type="pres">
      <dgm:prSet presAssocID="{1F8E1108-C52C-4A44-98ED-FA706923A5D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E0BFF00-0F39-4C1C-A613-56AEC116DF77}" type="presOf" srcId="{CA6ACFA1-EEF6-4F44-9386-38BBB50168D9}" destId="{62E47527-2451-4A27-A38E-BF32F70935F8}" srcOrd="1" destOrd="0" presId="urn:microsoft.com/office/officeart/2016/7/layout/LinearBlockProcessNumbered"/>
    <dgm:cxn modelId="{39B15D04-9F9F-4116-92FB-17F776B5DF47}" type="presOf" srcId="{6990B283-EFA2-4DBA-A713-C2F135209662}" destId="{194465E2-B2F2-4593-811C-02BCB4242948}" srcOrd="0" destOrd="0" presId="urn:microsoft.com/office/officeart/2016/7/layout/LinearBlockProcessNumbered"/>
    <dgm:cxn modelId="{CB445B18-A6F8-46E2-A1FD-CCA251170608}" type="presOf" srcId="{EE77AE89-EB63-4E16-B07E-EAAA23ECD481}" destId="{54C2184D-07F9-4A54-80C2-706569DDFCC6}" srcOrd="0" destOrd="0" presId="urn:microsoft.com/office/officeart/2016/7/layout/LinearBlockProcessNumbered"/>
    <dgm:cxn modelId="{BDCCE53F-9272-4360-96BF-4213329DCBBE}" type="presOf" srcId="{1F8E1108-C52C-4A44-98ED-FA706923A5DA}" destId="{F766E49E-7BA9-4B1C-B3E4-387EAA3C0D2E}" srcOrd="0" destOrd="0" presId="urn:microsoft.com/office/officeart/2016/7/layout/LinearBlockProcessNumbered"/>
    <dgm:cxn modelId="{C1CB9679-DC6E-4A9E-A808-44B370A6D2A5}" type="presOf" srcId="{2FD47230-022A-4FDC-AE51-CC27D6EE5A8C}" destId="{DE8758CA-66A1-4395-90C3-C0BFE5AE131F}" srcOrd="0" destOrd="0" presId="urn:microsoft.com/office/officeart/2016/7/layout/LinearBlockProcessNumbered"/>
    <dgm:cxn modelId="{5F14537F-EEDA-4C7F-BADE-DAF725D62923}" type="presOf" srcId="{CA6ACFA1-EEF6-4F44-9386-38BBB50168D9}" destId="{4CBE3E6E-BA53-405D-B231-62C3343CEF10}" srcOrd="0" destOrd="0" presId="urn:microsoft.com/office/officeart/2016/7/layout/LinearBlockProcessNumbered"/>
    <dgm:cxn modelId="{A537BB90-18A0-4247-86BF-C098B0157572}" srcId="{1010D421-0C7F-482D-9419-512B956EC268}" destId="{6990B283-EFA2-4DBA-A713-C2F135209662}" srcOrd="1" destOrd="0" parTransId="{3AD3F364-E9C4-448D-B225-142FD5B08ACB}" sibTransId="{D5713D23-C2F6-4C31-902B-132A64E7C0D4}"/>
    <dgm:cxn modelId="{091D2F98-F2B5-4FF8-A90D-E473D4A1D234}" type="presOf" srcId="{6990B283-EFA2-4DBA-A713-C2F135209662}" destId="{A90C2E13-F3DB-4946-9E57-CF7B14F3F314}" srcOrd="1" destOrd="0" presId="urn:microsoft.com/office/officeart/2016/7/layout/LinearBlockProcessNumbered"/>
    <dgm:cxn modelId="{EE91C3A3-71CC-4E0D-9363-ADB94F080219}" type="presOf" srcId="{98227C3B-0785-423D-A90E-8824041038B1}" destId="{E5273602-4505-45CF-8B7A-D5760FF97D2E}" srcOrd="0" destOrd="0" presId="urn:microsoft.com/office/officeart/2016/7/layout/LinearBlockProcessNumbered"/>
    <dgm:cxn modelId="{40C6AFAF-6F8F-4C2F-8D94-2DAB0852B011}" type="presOf" srcId="{1010D421-0C7F-482D-9419-512B956EC268}" destId="{BA972A62-0D72-42FA-AEAD-92FBD0C763A1}" srcOrd="0" destOrd="0" presId="urn:microsoft.com/office/officeart/2016/7/layout/LinearBlockProcessNumbered"/>
    <dgm:cxn modelId="{07565AB2-0474-4D52-844C-C0615A59FA9D}" type="presOf" srcId="{2FD47230-022A-4FDC-AE51-CC27D6EE5A8C}" destId="{47223E05-20FD-493C-810B-020A87FC01DA}" srcOrd="1" destOrd="0" presId="urn:microsoft.com/office/officeart/2016/7/layout/LinearBlockProcessNumbered"/>
    <dgm:cxn modelId="{736B11C3-D1D2-4456-9CF8-AB6896650EF5}" type="presOf" srcId="{1F8E1108-C52C-4A44-98ED-FA706923A5DA}" destId="{39DA03CA-8DE8-4362-82F9-537C3322470A}" srcOrd="1" destOrd="0" presId="urn:microsoft.com/office/officeart/2016/7/layout/LinearBlockProcessNumbered"/>
    <dgm:cxn modelId="{3B819EC3-878D-4488-8C94-E50E0B5EF90C}" srcId="{1010D421-0C7F-482D-9419-512B956EC268}" destId="{CA6ACFA1-EEF6-4F44-9386-38BBB50168D9}" srcOrd="0" destOrd="0" parTransId="{F60191FC-BFD6-408E-9EF8-C5D5915E3222}" sibTransId="{37096970-E981-43E0-AED0-709AF55F5627}"/>
    <dgm:cxn modelId="{C2B84BDE-BA3C-4484-8470-B3F7BC78F179}" srcId="{1010D421-0C7F-482D-9419-512B956EC268}" destId="{2FD47230-022A-4FDC-AE51-CC27D6EE5A8C}" srcOrd="2" destOrd="0" parTransId="{26D78FDA-9B69-4FAC-BDA2-64E140C7FF18}" sibTransId="{98227C3B-0785-423D-A90E-8824041038B1}"/>
    <dgm:cxn modelId="{499434E1-47E0-41AB-BC77-CF1253AFC37B}" type="presOf" srcId="{37096970-E981-43E0-AED0-709AF55F5627}" destId="{7F17E5E4-0259-440F-8F14-05E3193AFE89}" srcOrd="0" destOrd="0" presId="urn:microsoft.com/office/officeart/2016/7/layout/LinearBlockProcessNumbered"/>
    <dgm:cxn modelId="{0D51CFEC-0F24-4FB7-A0E1-F53066E08B33}" type="presOf" srcId="{D5713D23-C2F6-4C31-902B-132A64E7C0D4}" destId="{F0780DE9-89E6-49C2-8747-6FA0D6E05A07}" srcOrd="0" destOrd="0" presId="urn:microsoft.com/office/officeart/2016/7/layout/LinearBlockProcessNumbered"/>
    <dgm:cxn modelId="{485273F5-1D2B-42E3-8B9F-C73246BBCEE6}" srcId="{1010D421-0C7F-482D-9419-512B956EC268}" destId="{1F8E1108-C52C-4A44-98ED-FA706923A5DA}" srcOrd="3" destOrd="0" parTransId="{F4853FE2-DF48-4725-A075-52ADB11817DE}" sibTransId="{EE77AE89-EB63-4E16-B07E-EAAA23ECD481}"/>
    <dgm:cxn modelId="{A4624A29-BDFD-49BD-BD18-706E7D7456B2}" type="presParOf" srcId="{BA972A62-0D72-42FA-AEAD-92FBD0C763A1}" destId="{3FE5CD27-FFB2-4AEA-AF01-28CD265519B0}" srcOrd="0" destOrd="0" presId="urn:microsoft.com/office/officeart/2016/7/layout/LinearBlockProcessNumbered"/>
    <dgm:cxn modelId="{A74FB606-55C9-452F-9181-4451A81D793E}" type="presParOf" srcId="{3FE5CD27-FFB2-4AEA-AF01-28CD265519B0}" destId="{4CBE3E6E-BA53-405D-B231-62C3343CEF10}" srcOrd="0" destOrd="0" presId="urn:microsoft.com/office/officeart/2016/7/layout/LinearBlockProcessNumbered"/>
    <dgm:cxn modelId="{31D7293B-11AF-49E8-8C2B-A11F3A32E78A}" type="presParOf" srcId="{3FE5CD27-FFB2-4AEA-AF01-28CD265519B0}" destId="{7F17E5E4-0259-440F-8F14-05E3193AFE89}" srcOrd="1" destOrd="0" presId="urn:microsoft.com/office/officeart/2016/7/layout/LinearBlockProcessNumbered"/>
    <dgm:cxn modelId="{9E44636B-3315-4BEF-AD4D-55723B245992}" type="presParOf" srcId="{3FE5CD27-FFB2-4AEA-AF01-28CD265519B0}" destId="{62E47527-2451-4A27-A38E-BF32F70935F8}" srcOrd="2" destOrd="0" presId="urn:microsoft.com/office/officeart/2016/7/layout/LinearBlockProcessNumbered"/>
    <dgm:cxn modelId="{ADF44C34-338A-4E57-8B0D-9942884DDF52}" type="presParOf" srcId="{BA972A62-0D72-42FA-AEAD-92FBD0C763A1}" destId="{F8026C48-9794-499B-AF00-C1BB9C8AF7A5}" srcOrd="1" destOrd="0" presId="urn:microsoft.com/office/officeart/2016/7/layout/LinearBlockProcessNumbered"/>
    <dgm:cxn modelId="{1B15393E-0B4D-4681-9464-7C61CBE24531}" type="presParOf" srcId="{BA972A62-0D72-42FA-AEAD-92FBD0C763A1}" destId="{8DE3275D-C327-41BD-952D-34C5C1939F1A}" srcOrd="2" destOrd="0" presId="urn:microsoft.com/office/officeart/2016/7/layout/LinearBlockProcessNumbered"/>
    <dgm:cxn modelId="{6CF318CC-13FB-4186-8C54-D61FA0761F4D}" type="presParOf" srcId="{8DE3275D-C327-41BD-952D-34C5C1939F1A}" destId="{194465E2-B2F2-4593-811C-02BCB4242948}" srcOrd="0" destOrd="0" presId="urn:microsoft.com/office/officeart/2016/7/layout/LinearBlockProcessNumbered"/>
    <dgm:cxn modelId="{AFCD09CD-0100-4F6A-82C3-F29CC4443CF9}" type="presParOf" srcId="{8DE3275D-C327-41BD-952D-34C5C1939F1A}" destId="{F0780DE9-89E6-49C2-8747-6FA0D6E05A07}" srcOrd="1" destOrd="0" presId="urn:microsoft.com/office/officeart/2016/7/layout/LinearBlockProcessNumbered"/>
    <dgm:cxn modelId="{B35E5381-A85A-40B3-A54E-4E4EA15E182A}" type="presParOf" srcId="{8DE3275D-C327-41BD-952D-34C5C1939F1A}" destId="{A90C2E13-F3DB-4946-9E57-CF7B14F3F314}" srcOrd="2" destOrd="0" presId="urn:microsoft.com/office/officeart/2016/7/layout/LinearBlockProcessNumbered"/>
    <dgm:cxn modelId="{E42285C7-000E-4686-9EF2-2C536233E4F4}" type="presParOf" srcId="{BA972A62-0D72-42FA-AEAD-92FBD0C763A1}" destId="{F7744654-9B00-4C39-93D7-CD2474151452}" srcOrd="3" destOrd="0" presId="urn:microsoft.com/office/officeart/2016/7/layout/LinearBlockProcessNumbered"/>
    <dgm:cxn modelId="{8A548F67-5191-4E6C-8298-7FCE6124EDD0}" type="presParOf" srcId="{BA972A62-0D72-42FA-AEAD-92FBD0C763A1}" destId="{9E62FACB-24ED-4E17-AA42-A73E357A477D}" srcOrd="4" destOrd="0" presId="urn:microsoft.com/office/officeart/2016/7/layout/LinearBlockProcessNumbered"/>
    <dgm:cxn modelId="{2A40BAD3-C2E9-4932-8B15-6614AF921A35}" type="presParOf" srcId="{9E62FACB-24ED-4E17-AA42-A73E357A477D}" destId="{DE8758CA-66A1-4395-90C3-C0BFE5AE131F}" srcOrd="0" destOrd="0" presId="urn:microsoft.com/office/officeart/2016/7/layout/LinearBlockProcessNumbered"/>
    <dgm:cxn modelId="{B4137A20-1F50-4B08-B2C4-EE223805D114}" type="presParOf" srcId="{9E62FACB-24ED-4E17-AA42-A73E357A477D}" destId="{E5273602-4505-45CF-8B7A-D5760FF97D2E}" srcOrd="1" destOrd="0" presId="urn:microsoft.com/office/officeart/2016/7/layout/LinearBlockProcessNumbered"/>
    <dgm:cxn modelId="{9247FAA9-83F0-4C8F-823F-0D13591A86BD}" type="presParOf" srcId="{9E62FACB-24ED-4E17-AA42-A73E357A477D}" destId="{47223E05-20FD-493C-810B-020A87FC01DA}" srcOrd="2" destOrd="0" presId="urn:microsoft.com/office/officeart/2016/7/layout/LinearBlockProcessNumbered"/>
    <dgm:cxn modelId="{35794DC6-DC64-4755-B0E5-BEE6B0EABF56}" type="presParOf" srcId="{BA972A62-0D72-42FA-AEAD-92FBD0C763A1}" destId="{65CBDD19-AE4D-47B9-95DC-8682A67F4373}" srcOrd="5" destOrd="0" presId="urn:microsoft.com/office/officeart/2016/7/layout/LinearBlockProcessNumbered"/>
    <dgm:cxn modelId="{CBE18367-A392-4635-88B6-5CB7CBC6309E}" type="presParOf" srcId="{BA972A62-0D72-42FA-AEAD-92FBD0C763A1}" destId="{659D8E6E-99BE-4436-8910-B77F15D09748}" srcOrd="6" destOrd="0" presId="urn:microsoft.com/office/officeart/2016/7/layout/LinearBlockProcessNumbered"/>
    <dgm:cxn modelId="{9157A22C-F107-430B-8E8B-E73E75F5F476}" type="presParOf" srcId="{659D8E6E-99BE-4436-8910-B77F15D09748}" destId="{F766E49E-7BA9-4B1C-B3E4-387EAA3C0D2E}" srcOrd="0" destOrd="0" presId="urn:microsoft.com/office/officeart/2016/7/layout/LinearBlockProcessNumbered"/>
    <dgm:cxn modelId="{289ABE5A-FAE1-44E9-8B62-47BAB4ADB1A6}" type="presParOf" srcId="{659D8E6E-99BE-4436-8910-B77F15D09748}" destId="{54C2184D-07F9-4A54-80C2-706569DDFCC6}" srcOrd="1" destOrd="0" presId="urn:microsoft.com/office/officeart/2016/7/layout/LinearBlockProcessNumbered"/>
    <dgm:cxn modelId="{0FCBABD2-6E3D-45DF-B22F-7657D57654F8}" type="presParOf" srcId="{659D8E6E-99BE-4436-8910-B77F15D09748}" destId="{39DA03CA-8DE8-4362-82F9-537C3322470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5E22A-50E7-46D1-A30B-ECC6760B6BF2}">
      <dsp:nvSpPr>
        <dsp:cNvPr id="0" name=""/>
        <dsp:cNvSpPr/>
      </dsp:nvSpPr>
      <dsp:spPr>
        <a:xfrm>
          <a:off x="0" y="2277"/>
          <a:ext cx="6449246" cy="1154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154EC-9172-484E-A2D1-7F8C51EE7700}">
      <dsp:nvSpPr>
        <dsp:cNvPr id="0" name=""/>
        <dsp:cNvSpPr/>
      </dsp:nvSpPr>
      <dsp:spPr>
        <a:xfrm>
          <a:off x="349193" y="262008"/>
          <a:ext cx="634897" cy="634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AF248-50C4-480A-BBFA-C2AC0E0AD812}">
      <dsp:nvSpPr>
        <dsp:cNvPr id="0" name=""/>
        <dsp:cNvSpPr/>
      </dsp:nvSpPr>
      <dsp:spPr>
        <a:xfrm>
          <a:off x="1333284" y="2277"/>
          <a:ext cx="5115961" cy="1154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70" tIns="122170" rIns="122170" bIns="1221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Purpose Statement</a:t>
          </a:r>
        </a:p>
      </dsp:txBody>
      <dsp:txXfrm>
        <a:off x="1333284" y="2277"/>
        <a:ext cx="5115961" cy="1154358"/>
      </dsp:txXfrm>
    </dsp:sp>
    <dsp:sp modelId="{B92C2CF9-F04E-4531-8C57-C463C76FF9A3}">
      <dsp:nvSpPr>
        <dsp:cNvPr id="0" name=""/>
        <dsp:cNvSpPr/>
      </dsp:nvSpPr>
      <dsp:spPr>
        <a:xfrm>
          <a:off x="0" y="1445225"/>
          <a:ext cx="6449246" cy="1154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920BB-A2C9-4BD3-9B56-9B68CBC03A50}">
      <dsp:nvSpPr>
        <dsp:cNvPr id="0" name=""/>
        <dsp:cNvSpPr/>
      </dsp:nvSpPr>
      <dsp:spPr>
        <a:xfrm>
          <a:off x="349193" y="1704956"/>
          <a:ext cx="634897" cy="634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40B45-1C82-469F-BF61-83D905708CD0}">
      <dsp:nvSpPr>
        <dsp:cNvPr id="0" name=""/>
        <dsp:cNvSpPr/>
      </dsp:nvSpPr>
      <dsp:spPr>
        <a:xfrm>
          <a:off x="1333284" y="1445225"/>
          <a:ext cx="5115961" cy="1154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70" tIns="122170" rIns="122170" bIns="1221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Review of findings</a:t>
          </a:r>
        </a:p>
      </dsp:txBody>
      <dsp:txXfrm>
        <a:off x="1333284" y="1445225"/>
        <a:ext cx="5115961" cy="1154358"/>
      </dsp:txXfrm>
    </dsp:sp>
    <dsp:sp modelId="{427201B7-07C1-493E-A0EA-17DA16F761A4}">
      <dsp:nvSpPr>
        <dsp:cNvPr id="0" name=""/>
        <dsp:cNvSpPr/>
      </dsp:nvSpPr>
      <dsp:spPr>
        <a:xfrm>
          <a:off x="0" y="2888173"/>
          <a:ext cx="6449246" cy="1154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E71B1-1941-40EC-B5DE-EEA5356FB5F8}">
      <dsp:nvSpPr>
        <dsp:cNvPr id="0" name=""/>
        <dsp:cNvSpPr/>
      </dsp:nvSpPr>
      <dsp:spPr>
        <a:xfrm>
          <a:off x="349193" y="3147904"/>
          <a:ext cx="634897" cy="634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B431C-92F1-4714-BAF0-CC6736ED7A4B}">
      <dsp:nvSpPr>
        <dsp:cNvPr id="0" name=""/>
        <dsp:cNvSpPr/>
      </dsp:nvSpPr>
      <dsp:spPr>
        <a:xfrm>
          <a:off x="1333284" y="2888173"/>
          <a:ext cx="5115961" cy="1154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70" tIns="122170" rIns="122170" bIns="1221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Conclusions drawn</a:t>
          </a:r>
        </a:p>
      </dsp:txBody>
      <dsp:txXfrm>
        <a:off x="1333284" y="2888173"/>
        <a:ext cx="5115961" cy="1154358"/>
      </dsp:txXfrm>
    </dsp:sp>
    <dsp:sp modelId="{E2D3CED7-4183-4748-8923-0EA8A7967B7E}">
      <dsp:nvSpPr>
        <dsp:cNvPr id="0" name=""/>
        <dsp:cNvSpPr/>
      </dsp:nvSpPr>
      <dsp:spPr>
        <a:xfrm>
          <a:off x="0" y="4331121"/>
          <a:ext cx="6449246" cy="1154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E7B52-1322-4BCE-AF59-136D1D6BC628}">
      <dsp:nvSpPr>
        <dsp:cNvPr id="0" name=""/>
        <dsp:cNvSpPr/>
      </dsp:nvSpPr>
      <dsp:spPr>
        <a:xfrm>
          <a:off x="349193" y="4590852"/>
          <a:ext cx="634897" cy="634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024E5-F287-49DF-AFE5-08C12F569B79}">
      <dsp:nvSpPr>
        <dsp:cNvPr id="0" name=""/>
        <dsp:cNvSpPr/>
      </dsp:nvSpPr>
      <dsp:spPr>
        <a:xfrm>
          <a:off x="1333284" y="4331121"/>
          <a:ext cx="5115961" cy="1154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70" tIns="122170" rIns="122170" bIns="1221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Recommendations</a:t>
          </a:r>
        </a:p>
      </dsp:txBody>
      <dsp:txXfrm>
        <a:off x="1333284" y="4331121"/>
        <a:ext cx="5115961" cy="1154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E3E6E-BA53-405D-B231-62C3343CEF10}">
      <dsp:nvSpPr>
        <dsp:cNvPr id="0" name=""/>
        <dsp:cNvSpPr/>
      </dsp:nvSpPr>
      <dsp:spPr>
        <a:xfrm>
          <a:off x="196" y="348032"/>
          <a:ext cx="2376664" cy="28519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0" rIns="23476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Casual members have on average longer rides, than annual members	</a:t>
          </a:r>
        </a:p>
      </dsp:txBody>
      <dsp:txXfrm>
        <a:off x="196" y="1488831"/>
        <a:ext cx="2376664" cy="1711198"/>
      </dsp:txXfrm>
    </dsp:sp>
    <dsp:sp modelId="{7F17E5E4-0259-440F-8F14-05E3193AFE89}">
      <dsp:nvSpPr>
        <dsp:cNvPr id="0" name=""/>
        <dsp:cNvSpPr/>
      </dsp:nvSpPr>
      <dsp:spPr>
        <a:xfrm>
          <a:off x="196" y="348032"/>
          <a:ext cx="2376664" cy="11407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165100" rIns="23476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196" y="348032"/>
        <a:ext cx="2376664" cy="1140798"/>
      </dsp:txXfrm>
    </dsp:sp>
    <dsp:sp modelId="{194465E2-B2F2-4593-811C-02BCB4242948}">
      <dsp:nvSpPr>
        <dsp:cNvPr id="0" name=""/>
        <dsp:cNvSpPr/>
      </dsp:nvSpPr>
      <dsp:spPr>
        <a:xfrm>
          <a:off x="2566994" y="348032"/>
          <a:ext cx="2376664" cy="2851997"/>
        </a:xfrm>
        <a:prstGeom prst="rect">
          <a:avLst/>
        </a:prstGeom>
        <a:solidFill>
          <a:schemeClr val="accent5">
            <a:hueOff val="-498300"/>
            <a:satOff val="139"/>
            <a:lumOff val="-2353"/>
            <a:alphaOff val="0"/>
          </a:schemeClr>
        </a:solidFill>
        <a:ln w="12700" cap="flat" cmpd="sng" algn="ctr">
          <a:solidFill>
            <a:schemeClr val="accent5">
              <a:hueOff val="-498300"/>
              <a:satOff val="139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0" rIns="23476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Annual members are more active during the week while casual members are more active on weekends</a:t>
          </a:r>
        </a:p>
      </dsp:txBody>
      <dsp:txXfrm>
        <a:off x="2566994" y="1488831"/>
        <a:ext cx="2376664" cy="1711198"/>
      </dsp:txXfrm>
    </dsp:sp>
    <dsp:sp modelId="{F0780DE9-89E6-49C2-8747-6FA0D6E05A07}">
      <dsp:nvSpPr>
        <dsp:cNvPr id="0" name=""/>
        <dsp:cNvSpPr/>
      </dsp:nvSpPr>
      <dsp:spPr>
        <a:xfrm>
          <a:off x="2566994" y="348032"/>
          <a:ext cx="2376664" cy="11407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165100" rIns="23476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566994" y="348032"/>
        <a:ext cx="2376664" cy="1140798"/>
      </dsp:txXfrm>
    </dsp:sp>
    <dsp:sp modelId="{DE8758CA-66A1-4395-90C3-C0BFE5AE131F}">
      <dsp:nvSpPr>
        <dsp:cNvPr id="0" name=""/>
        <dsp:cNvSpPr/>
      </dsp:nvSpPr>
      <dsp:spPr>
        <a:xfrm>
          <a:off x="5133791" y="348032"/>
          <a:ext cx="2376664" cy="2851997"/>
        </a:xfrm>
        <a:prstGeom prst="rect">
          <a:avLst/>
        </a:prstGeom>
        <a:solidFill>
          <a:schemeClr val="accent5">
            <a:hueOff val="-996599"/>
            <a:satOff val="279"/>
            <a:lumOff val="-4705"/>
            <a:alphaOff val="0"/>
          </a:schemeClr>
        </a:solidFill>
        <a:ln w="12700" cap="flat" cmpd="sng" algn="ctr">
          <a:solidFill>
            <a:schemeClr val="accent5">
              <a:hueOff val="-996599"/>
              <a:satOff val="279"/>
              <a:lumOff val="-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0" rIns="23476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Casual members prefer electric bikes while annual members  equally like electric and classic bikes with docked bikes being the least favored</a:t>
          </a:r>
        </a:p>
      </dsp:txBody>
      <dsp:txXfrm>
        <a:off x="5133791" y="1488831"/>
        <a:ext cx="2376664" cy="1711198"/>
      </dsp:txXfrm>
    </dsp:sp>
    <dsp:sp modelId="{E5273602-4505-45CF-8B7A-D5760FF97D2E}">
      <dsp:nvSpPr>
        <dsp:cNvPr id="0" name=""/>
        <dsp:cNvSpPr/>
      </dsp:nvSpPr>
      <dsp:spPr>
        <a:xfrm>
          <a:off x="5133791" y="348032"/>
          <a:ext cx="2376664" cy="11407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165100" rIns="23476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5133791" y="348032"/>
        <a:ext cx="2376664" cy="1140798"/>
      </dsp:txXfrm>
    </dsp:sp>
    <dsp:sp modelId="{F766E49E-7BA9-4B1C-B3E4-387EAA3C0D2E}">
      <dsp:nvSpPr>
        <dsp:cNvPr id="0" name=""/>
        <dsp:cNvSpPr/>
      </dsp:nvSpPr>
      <dsp:spPr>
        <a:xfrm>
          <a:off x="7700588" y="348032"/>
          <a:ext cx="2376664" cy="2851997"/>
        </a:xfrm>
        <a:prstGeom prst="rect">
          <a:avLst/>
        </a:prstGeom>
        <a:solidFill>
          <a:schemeClr val="accent5">
            <a:hueOff val="-1494899"/>
            <a:satOff val="418"/>
            <a:lumOff val="-7058"/>
            <a:alphaOff val="0"/>
          </a:schemeClr>
        </a:solidFill>
        <a:ln w="12700" cap="flat" cmpd="sng" algn="ctr">
          <a:solidFill>
            <a:schemeClr val="accent5">
              <a:hueOff val="-1494899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0" rIns="23476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patterns of riding during the day is similar between annual and casual members</a:t>
          </a:r>
        </a:p>
      </dsp:txBody>
      <dsp:txXfrm>
        <a:off x="7700588" y="1488831"/>
        <a:ext cx="2376664" cy="1711198"/>
      </dsp:txXfrm>
    </dsp:sp>
    <dsp:sp modelId="{54C2184D-07F9-4A54-80C2-706569DDFCC6}">
      <dsp:nvSpPr>
        <dsp:cNvPr id="0" name=""/>
        <dsp:cNvSpPr/>
      </dsp:nvSpPr>
      <dsp:spPr>
        <a:xfrm>
          <a:off x="7700588" y="348032"/>
          <a:ext cx="2376664" cy="11407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762" tIns="165100" rIns="23476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7700588" y="348032"/>
        <a:ext cx="2376664" cy="1140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2F460-F81B-4E72-9588-7FEE8C3289A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EA887-6E68-4D51-A5EC-DEB13160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7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</a:rPr>
              <a:t>Casual members, on average, took longer rides per ride compared to annual members.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EA887-6E68-4D51-A5EC-DEB131605D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8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Annual members higher during weekdays, equal with casual members on Sundays and higher for casual members on Saturdays.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EA887-6E68-4D51-A5EC-DEB131605D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Annual members use classic and electric bikes equally, with classic bikes having 51% usage, electric bikes with 49% usage, and docked bikes with 0%. Casual members prefer electric bikes with 54% usage, followed by classic bikes with 39% and docked bikes with 7%.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EA887-6E68-4D51-A5EC-DEB131605D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8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 The usage patterns of the bikes by annual and casual members during the day were found to be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EA887-6E68-4D51-A5EC-DEB131605D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216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4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22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870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707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568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20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0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24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149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992ED-BC63-305D-F2ED-701E5EEBA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8" y="775402"/>
            <a:ext cx="5653432" cy="3374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i="0" dirty="0">
                <a:latin typeface="Abadi" panose="020B0604020104020204" pitchFamily="34" charset="0"/>
              </a:rPr>
              <a:t>How does a bike-share navigate speedy success?</a:t>
            </a:r>
            <a:br>
              <a:rPr lang="en-US" sz="3600" dirty="0"/>
            </a:br>
            <a:endParaRPr lang="en-US" sz="3600" dirty="0"/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B8C22AC-00EE-9337-2483-4B4A082AC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040" y="1114691"/>
            <a:ext cx="4159233" cy="13962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b="0" i="0" u="none" strike="noStrike">
                <a:effectLst/>
              </a:rPr>
              <a:t>Xern Mottley</a:t>
            </a:r>
            <a:endParaRPr lang="en-US" sz="1900" b="0"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b="0" i="0" u="none" strike="noStrike">
                <a:effectLst/>
              </a:rPr>
              <a:t>February 2023</a:t>
            </a:r>
            <a:endParaRPr lang="en-US" sz="1900" b="0">
              <a:effectLst/>
            </a:endParaRPr>
          </a:p>
          <a:p>
            <a:pPr>
              <a:lnSpc>
                <a:spcPct val="100000"/>
              </a:lnSpc>
            </a:pPr>
            <a:br>
              <a:rPr lang="en-US" sz="1900"/>
            </a:br>
            <a:endParaRPr lang="en-US" sz="1900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C6F1365-8F43-D18B-E2A7-6E976EBFF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40" b="20351"/>
          <a:stretch/>
        </p:blipFill>
        <p:spPr>
          <a:xfrm>
            <a:off x="20" y="4659142"/>
            <a:ext cx="12191980" cy="21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0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882F39-E082-8ED7-12FB-F1100A91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b="1" i="0"/>
              <a:t>Conclusions</a:t>
            </a:r>
          </a:p>
        </p:txBody>
      </p:sp>
      <p:grpSp>
        <p:nvGrpSpPr>
          <p:cNvPr id="19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A7B7E134-1EA1-F48E-CD92-835D6AF24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558781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89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B3D20-8F1A-13D9-75FC-74DC3324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+mn-lt"/>
              </a:rPr>
              <a:t>Recommendations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E97B-B430-591A-C6AD-8990479F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Increase the rates for electric bike usage for casual users, while simultaneously making it more accessible for annual members and market those perks heavily to casual members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Market the benefits of riding long with the annual membership while </a:t>
            </a:r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84176995-A4E4-70B7-DFA2-D5204C119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0742" y="565167"/>
            <a:ext cx="5654663" cy="565466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56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82E88-D977-DF28-35D0-9998AD4A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>
                <a:effectLst/>
                <a:latin typeface="Raleway" pitchFamily="2" charset="0"/>
              </a:rPr>
              <a:t>Table of contents</a:t>
            </a:r>
            <a:br>
              <a:rPr lang="en-US" b="0">
                <a:effectLst/>
              </a:rPr>
            </a:br>
            <a:br>
              <a:rPr lang="en-US"/>
            </a:br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22" name="Content Placeholder 6">
            <a:extLst>
              <a:ext uri="{FF2B5EF4-FFF2-40B4-BE49-F238E27FC236}">
                <a16:creationId xmlns:a16="http://schemas.microsoft.com/office/drawing/2014/main" id="{D7C22C38-2C48-AD6E-9E7F-77784CB8D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956292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7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2EB8D-6B58-5950-0AD7-D4C168DE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Lato" panose="020F0502020204030203" pitchFamily="34" charset="0"/>
              </a:rPr>
              <a:t>Purpose statement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3452-A281-388E-8BFC-979C27FC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Lato" panose="020F0502020204030203" pitchFamily="34" charset="0"/>
              </a:rPr>
              <a:t>Identify the key differences between casual and annual members in terms of their behavior using the available data, and recommend strategies for </a:t>
            </a:r>
            <a:r>
              <a:rPr lang="en-US" b="0" i="0" u="none" strike="noStrike" dirty="0" err="1">
                <a:effectLst/>
                <a:latin typeface="Lato" panose="020F0502020204030203" pitchFamily="34" charset="0"/>
              </a:rPr>
              <a:t>Cyclstic</a:t>
            </a:r>
            <a:r>
              <a:rPr lang="en-US" b="0" i="0" u="none" strike="noStrike" dirty="0">
                <a:effectLst/>
                <a:latin typeface="Lato" panose="020F0502020204030203" pitchFamily="34" charset="0"/>
              </a:rPr>
              <a:t> to convert casual members into annual members.</a:t>
            </a:r>
            <a:endParaRPr lang="en-US" dirty="0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2DC460CE-3D93-AB88-016E-F103D1F20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0742" y="565167"/>
            <a:ext cx="5654663" cy="565466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459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33740-E7D8-5BB3-CB2E-E9E53D89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none" strike="noStrike" dirty="0">
                <a:effectLst/>
              </a:rPr>
              <a:t>Review of findings</a:t>
            </a:r>
            <a:endParaRPr lang="en-US" sz="40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D0F42590-08EF-95F8-9D17-F1AF825DE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4872" y="555615"/>
            <a:ext cx="5677184" cy="5677184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8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4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5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8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B9827-027E-5457-DE83-73295354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0" dirty="0">
                <a:effectLst/>
                <a:latin typeface="+mn-lt"/>
              </a:rPr>
              <a:t>Ride Duration</a:t>
            </a:r>
            <a:br>
              <a:rPr lang="en-US" sz="3200" b="0" dirty="0">
                <a:effectLst/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4577D-3463-58FF-EB3E-8B14459BA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6381" y="1456379"/>
            <a:ext cx="6395675" cy="4366149"/>
          </a:xfrm>
          <a:prstGeom prst="rect">
            <a:avLst/>
          </a:prstGeom>
        </p:spPr>
      </p:pic>
      <p:sp>
        <p:nvSpPr>
          <p:cNvPr id="75" name="Freeform: Shape 4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6" name="Group 4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7" name="Freeform: Shape 4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8" name="Freeform: Shape 4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4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5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125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59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C8D71-F296-8A1D-A770-4306016C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Ride Duration cont.</a:t>
            </a:r>
          </a:p>
        </p:txBody>
      </p:sp>
      <p:grpSp>
        <p:nvGrpSpPr>
          <p:cNvPr id="60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DD842E3-0354-69F2-ED54-D7A1CE961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2" y="1468314"/>
            <a:ext cx="5683149" cy="3921372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075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9" name="Rectangle 1126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C7A62-D808-B6B7-7054-853B31D6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b="0">
                <a:effectLst/>
              </a:rPr>
            </a:br>
            <a:endParaRPr lang="en-US" dirty="0"/>
          </a:p>
        </p:txBody>
      </p:sp>
      <p:sp>
        <p:nvSpPr>
          <p:cNvPr id="1150" name="Freeform: Shape 112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31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5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90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1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0CB7A-8F6D-3385-00FF-1EFAA3CC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64" y="469629"/>
            <a:ext cx="5566263" cy="327450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en-US" sz="3600" b="1" dirty="0"/>
              <a:t>Ri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  <a:t>de Frequency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93" name="Freeform: Shape 113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94" name="Group 1140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95" name="Freeform: Shape 114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96" name="Freeform: Shape 114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97" name="Freeform: Shape 114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9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11">
            <a:extLst>
              <a:ext uri="{FF2B5EF4-FFF2-40B4-BE49-F238E27FC236}">
                <a16:creationId xmlns:a16="http://schemas.microsoft.com/office/drawing/2014/main" id="{87C5AFFB-2134-2010-4A4F-A47BE6EF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25" y="1030333"/>
            <a:ext cx="6617777" cy="5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1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2" name="Rectangle 212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24" name="Freeform: Shape 212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2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2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2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2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207A-AE4C-3006-51D9-631A6038B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en-US" sz="3200" b="1" dirty="0"/>
              <a:t>Bike Type Preference</a:t>
            </a:r>
          </a:p>
        </p:txBody>
      </p:sp>
      <p:pic>
        <p:nvPicPr>
          <p:cNvPr id="2050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F533D51-2382-4F2B-3585-573B0E7B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780" y="1390404"/>
            <a:ext cx="5660211" cy="398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4" name="Freeform: Shape 2133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36" name="Group 2135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40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2142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08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83" name="Freeform: Shape 308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8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90" name="Freeform: Shape 308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9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09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9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09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B2DFB-8758-E566-AD2D-FB9F04A6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55615"/>
            <a:ext cx="4896536" cy="2545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>
                <a:effectLst/>
              </a:rPr>
              <a:t>Usage Patterns</a:t>
            </a:r>
            <a:br>
              <a:rPr lang="en-US" sz="4000" b="0">
                <a:effectLst/>
              </a:rPr>
            </a:br>
            <a:endParaRPr lang="en-US" sz="4000"/>
          </a:p>
        </p:txBody>
      </p:sp>
      <p:sp>
        <p:nvSpPr>
          <p:cNvPr id="3102" name="Freeform: Shape 3101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04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105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06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107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8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9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0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7B483F-9B2D-13EF-7650-DE50EF12C1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0624" y="1790403"/>
            <a:ext cx="7396176" cy="395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2" name="Freeform: Shape 3111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14" name="Group 3113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17" name="Freeform: Shape 3116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18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9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0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1" name="Freeform: Shape 3120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43610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E4DC3"/>
      </a:accent5>
      <a:accent6>
        <a:srgbClr val="3B5BB1"/>
      </a:accent6>
      <a:hlink>
        <a:srgbClr val="7450C4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303</Words>
  <Application>Microsoft Office PowerPoint</Application>
  <PresentationFormat>Widescreen</PresentationFormat>
  <Paragraphs>38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Abadi</vt:lpstr>
      <vt:lpstr>-apple-system</vt:lpstr>
      <vt:lpstr>Arial</vt:lpstr>
      <vt:lpstr>Avenir Next LT Pro</vt:lpstr>
      <vt:lpstr>Avenir Next LT Pro Light</vt:lpstr>
      <vt:lpstr>Calibri</vt:lpstr>
      <vt:lpstr>Georgia Pro Semibold</vt:lpstr>
      <vt:lpstr>Lato</vt:lpstr>
      <vt:lpstr>Raleway</vt:lpstr>
      <vt:lpstr>RocaVTI</vt:lpstr>
      <vt:lpstr>How does a bike-share navigate speedy success? </vt:lpstr>
      <vt:lpstr>Table of contents  </vt:lpstr>
      <vt:lpstr>Purpose statement</vt:lpstr>
      <vt:lpstr>Review of findings</vt:lpstr>
      <vt:lpstr>Ride Duration </vt:lpstr>
      <vt:lpstr>Ride Duration cont.</vt:lpstr>
      <vt:lpstr> </vt:lpstr>
      <vt:lpstr>PowerPoint Presentation</vt:lpstr>
      <vt:lpstr>Usage Patterns </vt:lpstr>
      <vt:lpstr>Conclusions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xern.mottley</dc:creator>
  <cp:lastModifiedBy>xern.mottley</cp:lastModifiedBy>
  <cp:revision>1</cp:revision>
  <dcterms:created xsi:type="dcterms:W3CDTF">2023-02-01T15:38:52Z</dcterms:created>
  <dcterms:modified xsi:type="dcterms:W3CDTF">2023-02-01T22:07:39Z</dcterms:modified>
</cp:coreProperties>
</file>