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88"/>
    <p:restoredTop sz="94156"/>
  </p:normalViewPr>
  <p:slideViewPr>
    <p:cSldViewPr snapToGrid="0" snapToObjects="1">
      <p:cViewPr varScale="1">
        <p:scale>
          <a:sx n="73" d="100"/>
          <a:sy n="73" d="100"/>
        </p:scale>
        <p:origin x="31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80BE3B7-7247-B64A-A90B-DF418A5A9B96}" type="datetimeFigureOut">
              <a:rPr lang="en-US" smtClean="0"/>
              <a:t>12/19/20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D0F2DB-A7A1-EA43-9208-750296D21793}" type="slidenum">
              <a:rPr lang="en-US" smtClean="0"/>
              <a:t>‹#›</a:t>
            </a:fld>
            <a:endParaRPr lang="en-US"/>
          </a:p>
        </p:txBody>
      </p:sp>
    </p:spTree>
    <p:extLst>
      <p:ext uri="{BB962C8B-B14F-4D97-AF65-F5344CB8AC3E}">
        <p14:creationId xmlns:p14="http://schemas.microsoft.com/office/powerpoint/2010/main" val="37174682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BE3B7-7247-B64A-A90B-DF418A5A9B96}" type="datetimeFigureOut">
              <a:rPr lang="en-US" smtClean="0"/>
              <a:t>12/19/20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D0F2DB-A7A1-EA43-9208-750296D21793}" type="slidenum">
              <a:rPr lang="en-US" smtClean="0"/>
              <a:t>‹#›</a:t>
            </a:fld>
            <a:endParaRPr lang="en-US"/>
          </a:p>
        </p:txBody>
      </p:sp>
    </p:spTree>
    <p:extLst>
      <p:ext uri="{BB962C8B-B14F-4D97-AF65-F5344CB8AC3E}">
        <p14:creationId xmlns:p14="http://schemas.microsoft.com/office/powerpoint/2010/main" val="237134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BE3B7-7247-B64A-A90B-DF418A5A9B96}" type="datetimeFigureOut">
              <a:rPr lang="en-US" smtClean="0"/>
              <a:t>12/19/20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D0F2DB-A7A1-EA43-9208-750296D21793}" type="slidenum">
              <a:rPr lang="en-US" smtClean="0"/>
              <a:t>‹#›</a:t>
            </a:fld>
            <a:endParaRPr lang="en-US"/>
          </a:p>
        </p:txBody>
      </p:sp>
    </p:spTree>
    <p:extLst>
      <p:ext uri="{BB962C8B-B14F-4D97-AF65-F5344CB8AC3E}">
        <p14:creationId xmlns:p14="http://schemas.microsoft.com/office/powerpoint/2010/main" val="73073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0BE3B7-7247-B64A-A90B-DF418A5A9B96}" type="datetimeFigureOut">
              <a:rPr lang="en-US" smtClean="0"/>
              <a:t>12/19/20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D0F2DB-A7A1-EA43-9208-750296D21793}" type="slidenum">
              <a:rPr lang="en-US" smtClean="0"/>
              <a:t>‹#›</a:t>
            </a:fld>
            <a:endParaRPr lang="en-US"/>
          </a:p>
        </p:txBody>
      </p:sp>
    </p:spTree>
    <p:extLst>
      <p:ext uri="{BB962C8B-B14F-4D97-AF65-F5344CB8AC3E}">
        <p14:creationId xmlns:p14="http://schemas.microsoft.com/office/powerpoint/2010/main" val="2751140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280BE3B7-7247-B64A-A90B-DF418A5A9B96}" type="datetimeFigureOut">
              <a:rPr lang="en-US" smtClean="0"/>
              <a:t>12/19/20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D0F2DB-A7A1-EA43-9208-750296D21793}" type="slidenum">
              <a:rPr lang="en-US" smtClean="0"/>
              <a:t>‹#›</a:t>
            </a:fld>
            <a:endParaRPr lang="en-US"/>
          </a:p>
        </p:txBody>
      </p:sp>
    </p:spTree>
    <p:extLst>
      <p:ext uri="{BB962C8B-B14F-4D97-AF65-F5344CB8AC3E}">
        <p14:creationId xmlns:p14="http://schemas.microsoft.com/office/powerpoint/2010/main" val="5234274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80BE3B7-7247-B64A-A90B-DF418A5A9B96}" type="datetimeFigureOut">
              <a:rPr lang="en-US" smtClean="0"/>
              <a:t>12/19/20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4D0F2DB-A7A1-EA43-9208-750296D21793}" type="slidenum">
              <a:rPr lang="en-US" smtClean="0"/>
              <a:t>‹#›</a:t>
            </a:fld>
            <a:endParaRPr lang="en-US"/>
          </a:p>
        </p:txBody>
      </p:sp>
    </p:spTree>
    <p:extLst>
      <p:ext uri="{BB962C8B-B14F-4D97-AF65-F5344CB8AC3E}">
        <p14:creationId xmlns:p14="http://schemas.microsoft.com/office/powerpoint/2010/main" val="360661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280BE3B7-7247-B64A-A90B-DF418A5A9B96}" type="datetimeFigureOut">
              <a:rPr lang="en-US" smtClean="0"/>
              <a:t>12/19/20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D0F2DB-A7A1-EA43-9208-750296D2179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37330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0BE3B7-7247-B64A-A90B-DF418A5A9B96}" type="datetimeFigureOut">
              <a:rPr lang="en-US" smtClean="0"/>
              <a:t>12/19/20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D0F2DB-A7A1-EA43-9208-750296D21793}" type="slidenum">
              <a:rPr lang="en-US" smtClean="0"/>
              <a:t>‹#›</a:t>
            </a:fld>
            <a:endParaRPr lang="en-US"/>
          </a:p>
        </p:txBody>
      </p:sp>
    </p:spTree>
    <p:extLst>
      <p:ext uri="{BB962C8B-B14F-4D97-AF65-F5344CB8AC3E}">
        <p14:creationId xmlns:p14="http://schemas.microsoft.com/office/powerpoint/2010/main" val="2729297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BE3B7-7247-B64A-A90B-DF418A5A9B96}" type="datetimeFigureOut">
              <a:rPr lang="en-US" smtClean="0"/>
              <a:t>12/19/20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D0F2DB-A7A1-EA43-9208-750296D21793}" type="slidenum">
              <a:rPr lang="en-US" smtClean="0"/>
              <a:t>‹#›</a:t>
            </a:fld>
            <a:endParaRPr lang="en-US"/>
          </a:p>
        </p:txBody>
      </p:sp>
    </p:spTree>
    <p:extLst>
      <p:ext uri="{BB962C8B-B14F-4D97-AF65-F5344CB8AC3E}">
        <p14:creationId xmlns:p14="http://schemas.microsoft.com/office/powerpoint/2010/main" val="2944384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280BE3B7-7247-B64A-A90B-DF418A5A9B96}" type="datetimeFigureOut">
              <a:rPr lang="en-US" smtClean="0"/>
              <a:t>12/19/20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D4D0F2DB-A7A1-EA43-9208-750296D21793}" type="slidenum">
              <a:rPr lang="en-US" smtClean="0"/>
              <a:t>‹#›</a:t>
            </a:fld>
            <a:endParaRPr lang="en-US"/>
          </a:p>
        </p:txBody>
      </p:sp>
    </p:spTree>
    <p:extLst>
      <p:ext uri="{BB962C8B-B14F-4D97-AF65-F5344CB8AC3E}">
        <p14:creationId xmlns:p14="http://schemas.microsoft.com/office/powerpoint/2010/main" val="1085898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80BE3B7-7247-B64A-A90B-DF418A5A9B96}" type="datetimeFigureOut">
              <a:rPr lang="en-US" smtClean="0"/>
              <a:t>12/19/20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D4D0F2DB-A7A1-EA43-9208-750296D21793}" type="slidenum">
              <a:rPr lang="en-US" smtClean="0"/>
              <a:t>‹#›</a:t>
            </a:fld>
            <a:endParaRPr lang="en-US"/>
          </a:p>
        </p:txBody>
      </p:sp>
    </p:spTree>
    <p:extLst>
      <p:ext uri="{BB962C8B-B14F-4D97-AF65-F5344CB8AC3E}">
        <p14:creationId xmlns:p14="http://schemas.microsoft.com/office/powerpoint/2010/main" val="812236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80BE3B7-7247-B64A-A90B-DF418A5A9B96}" type="datetimeFigureOut">
              <a:rPr lang="en-US" smtClean="0"/>
              <a:t>12/19/20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4D0F2DB-A7A1-EA43-9208-750296D21793}" type="slidenum">
              <a:rPr lang="en-US" smtClean="0"/>
              <a:t>‹#›</a:t>
            </a:fld>
            <a:endParaRPr lang="en-US"/>
          </a:p>
        </p:txBody>
      </p:sp>
    </p:spTree>
    <p:extLst>
      <p:ext uri="{BB962C8B-B14F-4D97-AF65-F5344CB8AC3E}">
        <p14:creationId xmlns:p14="http://schemas.microsoft.com/office/powerpoint/2010/main" val="1602849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05FA8-0909-7349-AFE1-DFD610E171D7}"/>
              </a:ext>
            </a:extLst>
          </p:cNvPr>
          <p:cNvSpPr>
            <a:spLocks noGrp="1"/>
          </p:cNvSpPr>
          <p:nvPr>
            <p:ph type="ctrTitle"/>
          </p:nvPr>
        </p:nvSpPr>
        <p:spPr>
          <a:xfrm>
            <a:off x="1600200" y="1059543"/>
            <a:ext cx="8991600" cy="3018971"/>
          </a:xfrm>
        </p:spPr>
        <p:txBody>
          <a:bodyPr>
            <a:normAutofit/>
          </a:bodyPr>
          <a:lstStyle/>
          <a:p>
            <a:r>
              <a:rPr lang="en-US" b="1" dirty="0"/>
              <a:t>Project Overview: Analysis of New York City Neighborhoods for Aspiring Businesses</a:t>
            </a:r>
            <a:endParaRPr lang="en-US" dirty="0"/>
          </a:p>
        </p:txBody>
      </p:sp>
      <p:sp>
        <p:nvSpPr>
          <p:cNvPr id="3" name="Subtitle 2">
            <a:extLst>
              <a:ext uri="{FF2B5EF4-FFF2-40B4-BE49-F238E27FC236}">
                <a16:creationId xmlns:a16="http://schemas.microsoft.com/office/drawing/2014/main" id="{396BC717-8051-E341-866D-1E088C555A7B}"/>
              </a:ext>
            </a:extLst>
          </p:cNvPr>
          <p:cNvSpPr>
            <a:spLocks noGrp="1"/>
          </p:cNvSpPr>
          <p:nvPr>
            <p:ph type="subTitle" idx="1"/>
          </p:nvPr>
        </p:nvSpPr>
        <p:spPr/>
        <p:txBody>
          <a:bodyPr/>
          <a:lstStyle/>
          <a:p>
            <a:r>
              <a:rPr lang="en-US" dirty="0"/>
              <a:t>By Anish Pandit</a:t>
            </a:r>
          </a:p>
        </p:txBody>
      </p:sp>
    </p:spTree>
    <p:extLst>
      <p:ext uri="{BB962C8B-B14F-4D97-AF65-F5344CB8AC3E}">
        <p14:creationId xmlns:p14="http://schemas.microsoft.com/office/powerpoint/2010/main" val="3799811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06DC-6B4A-3A48-8A94-7E520755648B}"/>
              </a:ext>
            </a:extLst>
          </p:cNvPr>
          <p:cNvSpPr>
            <a:spLocks noGrp="1"/>
          </p:cNvSpPr>
          <p:nvPr>
            <p:ph type="title"/>
          </p:nvPr>
        </p:nvSpPr>
        <p:spPr>
          <a:xfrm>
            <a:off x="0" y="0"/>
            <a:ext cx="12192000" cy="1188720"/>
          </a:xfrm>
        </p:spPr>
        <p:txBody>
          <a:bodyPr/>
          <a:lstStyle/>
          <a:p>
            <a:r>
              <a:rPr lang="en-US" dirty="0"/>
              <a:t>Data Analysis: </a:t>
            </a:r>
            <a:r>
              <a:rPr lang="en-US" dirty="0" err="1"/>
              <a:t>KMEans</a:t>
            </a:r>
            <a:r>
              <a:rPr lang="en-US" dirty="0"/>
              <a:t> Clustering </a:t>
            </a:r>
          </a:p>
        </p:txBody>
      </p:sp>
      <p:sp>
        <p:nvSpPr>
          <p:cNvPr id="3" name="Content Placeholder 2">
            <a:extLst>
              <a:ext uri="{FF2B5EF4-FFF2-40B4-BE49-F238E27FC236}">
                <a16:creationId xmlns:a16="http://schemas.microsoft.com/office/drawing/2014/main" id="{ADCB7D12-A492-DC40-8FB7-C1D4584D1F68}"/>
              </a:ext>
            </a:extLst>
          </p:cNvPr>
          <p:cNvSpPr>
            <a:spLocks noGrp="1"/>
          </p:cNvSpPr>
          <p:nvPr>
            <p:ph idx="1"/>
          </p:nvPr>
        </p:nvSpPr>
        <p:spPr>
          <a:xfrm>
            <a:off x="0" y="1188720"/>
            <a:ext cx="12192000" cy="5669280"/>
          </a:xfrm>
        </p:spPr>
        <p:txBody>
          <a:bodyPr>
            <a:normAutofit/>
          </a:bodyPr>
          <a:lstStyle/>
          <a:p>
            <a:r>
              <a:rPr lang="en-US" sz="3500" dirty="0"/>
              <a:t>Brooklyn  – Cluster 4  </a:t>
            </a:r>
          </a:p>
          <a:p>
            <a:pPr marL="0" indent="0">
              <a:buNone/>
            </a:pPr>
            <a:endParaRPr lang="en-US" sz="3500" dirty="0"/>
          </a:p>
        </p:txBody>
      </p:sp>
      <p:pic>
        <p:nvPicPr>
          <p:cNvPr id="6" name="Picture 5">
            <a:extLst>
              <a:ext uri="{FF2B5EF4-FFF2-40B4-BE49-F238E27FC236}">
                <a16:creationId xmlns:a16="http://schemas.microsoft.com/office/drawing/2014/main" id="{1E61A19E-BEB7-5442-B75F-4A42E090A611}"/>
              </a:ext>
            </a:extLst>
          </p:cNvPr>
          <p:cNvPicPr>
            <a:picLocks noChangeAspect="1"/>
          </p:cNvPicPr>
          <p:nvPr/>
        </p:nvPicPr>
        <p:blipFill>
          <a:blip r:embed="rId2"/>
          <a:stretch>
            <a:fillRect/>
          </a:stretch>
        </p:blipFill>
        <p:spPr>
          <a:xfrm>
            <a:off x="3379665" y="1738060"/>
            <a:ext cx="5432669" cy="4570599"/>
          </a:xfrm>
          <a:prstGeom prst="rect">
            <a:avLst/>
          </a:prstGeom>
        </p:spPr>
      </p:pic>
    </p:spTree>
    <p:extLst>
      <p:ext uri="{BB962C8B-B14F-4D97-AF65-F5344CB8AC3E}">
        <p14:creationId xmlns:p14="http://schemas.microsoft.com/office/powerpoint/2010/main" val="3716539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06DC-6B4A-3A48-8A94-7E520755648B}"/>
              </a:ext>
            </a:extLst>
          </p:cNvPr>
          <p:cNvSpPr>
            <a:spLocks noGrp="1"/>
          </p:cNvSpPr>
          <p:nvPr>
            <p:ph type="title"/>
          </p:nvPr>
        </p:nvSpPr>
        <p:spPr>
          <a:xfrm>
            <a:off x="0" y="0"/>
            <a:ext cx="12192000" cy="1188720"/>
          </a:xfrm>
        </p:spPr>
        <p:txBody>
          <a:bodyPr/>
          <a:lstStyle/>
          <a:p>
            <a:r>
              <a:rPr lang="en-US" dirty="0"/>
              <a:t>Data Analysis: </a:t>
            </a:r>
            <a:r>
              <a:rPr lang="en-US" dirty="0" err="1"/>
              <a:t>KMEans</a:t>
            </a:r>
            <a:r>
              <a:rPr lang="en-US" dirty="0"/>
              <a:t> Clustering </a:t>
            </a:r>
          </a:p>
        </p:txBody>
      </p:sp>
      <p:sp>
        <p:nvSpPr>
          <p:cNvPr id="3" name="Content Placeholder 2">
            <a:extLst>
              <a:ext uri="{FF2B5EF4-FFF2-40B4-BE49-F238E27FC236}">
                <a16:creationId xmlns:a16="http://schemas.microsoft.com/office/drawing/2014/main" id="{ADCB7D12-A492-DC40-8FB7-C1D4584D1F68}"/>
              </a:ext>
            </a:extLst>
          </p:cNvPr>
          <p:cNvSpPr>
            <a:spLocks noGrp="1"/>
          </p:cNvSpPr>
          <p:nvPr>
            <p:ph idx="1"/>
          </p:nvPr>
        </p:nvSpPr>
        <p:spPr>
          <a:xfrm>
            <a:off x="0" y="1188720"/>
            <a:ext cx="12192000" cy="5669280"/>
          </a:xfrm>
        </p:spPr>
        <p:txBody>
          <a:bodyPr>
            <a:normAutofit/>
          </a:bodyPr>
          <a:lstStyle/>
          <a:p>
            <a:r>
              <a:rPr lang="en-US" sz="3500" dirty="0"/>
              <a:t>Brooklyn  – Cluster 5 </a:t>
            </a:r>
          </a:p>
          <a:p>
            <a:pPr marL="0" indent="0">
              <a:buNone/>
            </a:pPr>
            <a:endParaRPr lang="en-US" sz="3500" dirty="0"/>
          </a:p>
        </p:txBody>
      </p:sp>
      <p:pic>
        <p:nvPicPr>
          <p:cNvPr id="5" name="Picture 4">
            <a:extLst>
              <a:ext uri="{FF2B5EF4-FFF2-40B4-BE49-F238E27FC236}">
                <a16:creationId xmlns:a16="http://schemas.microsoft.com/office/drawing/2014/main" id="{0FA22F45-1B61-ED4E-908D-43242020954A}"/>
              </a:ext>
            </a:extLst>
          </p:cNvPr>
          <p:cNvPicPr>
            <a:picLocks noChangeAspect="1"/>
          </p:cNvPicPr>
          <p:nvPr/>
        </p:nvPicPr>
        <p:blipFill>
          <a:blip r:embed="rId2"/>
          <a:stretch>
            <a:fillRect/>
          </a:stretch>
        </p:blipFill>
        <p:spPr>
          <a:xfrm>
            <a:off x="275200" y="2002204"/>
            <a:ext cx="11641599" cy="4486519"/>
          </a:xfrm>
          <a:prstGeom prst="rect">
            <a:avLst/>
          </a:prstGeom>
        </p:spPr>
      </p:pic>
    </p:spTree>
    <p:extLst>
      <p:ext uri="{BB962C8B-B14F-4D97-AF65-F5344CB8AC3E}">
        <p14:creationId xmlns:p14="http://schemas.microsoft.com/office/powerpoint/2010/main" val="3280072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06DC-6B4A-3A48-8A94-7E520755648B}"/>
              </a:ext>
            </a:extLst>
          </p:cNvPr>
          <p:cNvSpPr>
            <a:spLocks noGrp="1"/>
          </p:cNvSpPr>
          <p:nvPr>
            <p:ph type="title"/>
          </p:nvPr>
        </p:nvSpPr>
        <p:spPr>
          <a:xfrm>
            <a:off x="0" y="0"/>
            <a:ext cx="12192000" cy="1188720"/>
          </a:xfrm>
        </p:spPr>
        <p:txBody>
          <a:bodyPr/>
          <a:lstStyle/>
          <a:p>
            <a:r>
              <a:rPr lang="en-US" dirty="0"/>
              <a:t>Data Analysis: </a:t>
            </a:r>
            <a:r>
              <a:rPr lang="en-US" dirty="0" err="1"/>
              <a:t>KMEans</a:t>
            </a:r>
            <a:r>
              <a:rPr lang="en-US" dirty="0"/>
              <a:t> Clustering </a:t>
            </a:r>
          </a:p>
        </p:txBody>
      </p:sp>
      <p:sp>
        <p:nvSpPr>
          <p:cNvPr id="3" name="Content Placeholder 2">
            <a:extLst>
              <a:ext uri="{FF2B5EF4-FFF2-40B4-BE49-F238E27FC236}">
                <a16:creationId xmlns:a16="http://schemas.microsoft.com/office/drawing/2014/main" id="{ADCB7D12-A492-DC40-8FB7-C1D4584D1F68}"/>
              </a:ext>
            </a:extLst>
          </p:cNvPr>
          <p:cNvSpPr>
            <a:spLocks noGrp="1"/>
          </p:cNvSpPr>
          <p:nvPr>
            <p:ph idx="1"/>
          </p:nvPr>
        </p:nvSpPr>
        <p:spPr>
          <a:xfrm>
            <a:off x="0" y="1188720"/>
            <a:ext cx="12192000" cy="5669280"/>
          </a:xfrm>
        </p:spPr>
        <p:txBody>
          <a:bodyPr>
            <a:normAutofit/>
          </a:bodyPr>
          <a:lstStyle/>
          <a:p>
            <a:r>
              <a:rPr lang="en-US" sz="3500" dirty="0"/>
              <a:t>Bronx  – Cluster 1  </a:t>
            </a:r>
          </a:p>
          <a:p>
            <a:pPr marL="0" indent="0">
              <a:buNone/>
            </a:pPr>
            <a:endParaRPr lang="en-US" sz="3500" dirty="0"/>
          </a:p>
        </p:txBody>
      </p:sp>
      <p:pic>
        <p:nvPicPr>
          <p:cNvPr id="5" name="Picture 4">
            <a:extLst>
              <a:ext uri="{FF2B5EF4-FFF2-40B4-BE49-F238E27FC236}">
                <a16:creationId xmlns:a16="http://schemas.microsoft.com/office/drawing/2014/main" id="{F1BAB8C6-BB2A-394E-891F-2F9E2443940C}"/>
              </a:ext>
            </a:extLst>
          </p:cNvPr>
          <p:cNvPicPr>
            <a:picLocks noChangeAspect="1"/>
          </p:cNvPicPr>
          <p:nvPr/>
        </p:nvPicPr>
        <p:blipFill>
          <a:blip r:embed="rId2"/>
          <a:stretch>
            <a:fillRect/>
          </a:stretch>
        </p:blipFill>
        <p:spPr>
          <a:xfrm>
            <a:off x="4120661" y="1451610"/>
            <a:ext cx="4267200" cy="5143500"/>
          </a:xfrm>
          <a:prstGeom prst="rect">
            <a:avLst/>
          </a:prstGeom>
        </p:spPr>
      </p:pic>
    </p:spTree>
    <p:extLst>
      <p:ext uri="{BB962C8B-B14F-4D97-AF65-F5344CB8AC3E}">
        <p14:creationId xmlns:p14="http://schemas.microsoft.com/office/powerpoint/2010/main" val="3879792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06DC-6B4A-3A48-8A94-7E520755648B}"/>
              </a:ext>
            </a:extLst>
          </p:cNvPr>
          <p:cNvSpPr>
            <a:spLocks noGrp="1"/>
          </p:cNvSpPr>
          <p:nvPr>
            <p:ph type="title"/>
          </p:nvPr>
        </p:nvSpPr>
        <p:spPr>
          <a:xfrm>
            <a:off x="0" y="0"/>
            <a:ext cx="12192000" cy="1188720"/>
          </a:xfrm>
        </p:spPr>
        <p:txBody>
          <a:bodyPr/>
          <a:lstStyle/>
          <a:p>
            <a:r>
              <a:rPr lang="en-US" dirty="0"/>
              <a:t>Data Analysis: </a:t>
            </a:r>
            <a:r>
              <a:rPr lang="en-US" dirty="0" err="1"/>
              <a:t>KMEans</a:t>
            </a:r>
            <a:r>
              <a:rPr lang="en-US" dirty="0"/>
              <a:t> Clustering </a:t>
            </a:r>
          </a:p>
        </p:txBody>
      </p:sp>
      <p:sp>
        <p:nvSpPr>
          <p:cNvPr id="3" name="Content Placeholder 2">
            <a:extLst>
              <a:ext uri="{FF2B5EF4-FFF2-40B4-BE49-F238E27FC236}">
                <a16:creationId xmlns:a16="http://schemas.microsoft.com/office/drawing/2014/main" id="{ADCB7D12-A492-DC40-8FB7-C1D4584D1F68}"/>
              </a:ext>
            </a:extLst>
          </p:cNvPr>
          <p:cNvSpPr>
            <a:spLocks noGrp="1"/>
          </p:cNvSpPr>
          <p:nvPr>
            <p:ph idx="1"/>
          </p:nvPr>
        </p:nvSpPr>
        <p:spPr>
          <a:xfrm>
            <a:off x="0" y="1188720"/>
            <a:ext cx="12192000" cy="5669280"/>
          </a:xfrm>
        </p:spPr>
        <p:txBody>
          <a:bodyPr>
            <a:normAutofit/>
          </a:bodyPr>
          <a:lstStyle/>
          <a:p>
            <a:r>
              <a:rPr lang="en-US" sz="3500" dirty="0"/>
              <a:t>Bronx  – Cluster 2 &amp; 3   </a:t>
            </a:r>
          </a:p>
          <a:p>
            <a:pPr marL="0" indent="0">
              <a:buNone/>
            </a:pPr>
            <a:endParaRPr lang="en-US" sz="3500" dirty="0"/>
          </a:p>
        </p:txBody>
      </p:sp>
      <p:pic>
        <p:nvPicPr>
          <p:cNvPr id="5" name="Picture 4">
            <a:extLst>
              <a:ext uri="{FF2B5EF4-FFF2-40B4-BE49-F238E27FC236}">
                <a16:creationId xmlns:a16="http://schemas.microsoft.com/office/drawing/2014/main" id="{3E2E4496-0930-C24B-B1FB-36CA8B5E2A5E}"/>
              </a:ext>
            </a:extLst>
          </p:cNvPr>
          <p:cNvPicPr>
            <a:picLocks noChangeAspect="1"/>
          </p:cNvPicPr>
          <p:nvPr/>
        </p:nvPicPr>
        <p:blipFill>
          <a:blip r:embed="rId2"/>
          <a:stretch>
            <a:fillRect/>
          </a:stretch>
        </p:blipFill>
        <p:spPr>
          <a:xfrm>
            <a:off x="618903" y="3156925"/>
            <a:ext cx="5485379" cy="1344735"/>
          </a:xfrm>
          <a:prstGeom prst="rect">
            <a:avLst/>
          </a:prstGeom>
        </p:spPr>
      </p:pic>
      <p:pic>
        <p:nvPicPr>
          <p:cNvPr id="7" name="Picture 6">
            <a:extLst>
              <a:ext uri="{FF2B5EF4-FFF2-40B4-BE49-F238E27FC236}">
                <a16:creationId xmlns:a16="http://schemas.microsoft.com/office/drawing/2014/main" id="{B6F25413-5867-F645-87E6-CADF3E9DCD31}"/>
              </a:ext>
            </a:extLst>
          </p:cNvPr>
          <p:cNvPicPr>
            <a:picLocks noChangeAspect="1"/>
          </p:cNvPicPr>
          <p:nvPr/>
        </p:nvPicPr>
        <p:blipFill>
          <a:blip r:embed="rId3"/>
          <a:stretch>
            <a:fillRect/>
          </a:stretch>
        </p:blipFill>
        <p:spPr>
          <a:xfrm>
            <a:off x="6723184" y="1483360"/>
            <a:ext cx="4267200" cy="5080000"/>
          </a:xfrm>
          <a:prstGeom prst="rect">
            <a:avLst/>
          </a:prstGeom>
        </p:spPr>
      </p:pic>
    </p:spTree>
    <p:extLst>
      <p:ext uri="{BB962C8B-B14F-4D97-AF65-F5344CB8AC3E}">
        <p14:creationId xmlns:p14="http://schemas.microsoft.com/office/powerpoint/2010/main" val="677487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06DC-6B4A-3A48-8A94-7E520755648B}"/>
              </a:ext>
            </a:extLst>
          </p:cNvPr>
          <p:cNvSpPr>
            <a:spLocks noGrp="1"/>
          </p:cNvSpPr>
          <p:nvPr>
            <p:ph type="title"/>
          </p:nvPr>
        </p:nvSpPr>
        <p:spPr>
          <a:xfrm>
            <a:off x="0" y="0"/>
            <a:ext cx="12192000" cy="1188720"/>
          </a:xfrm>
        </p:spPr>
        <p:txBody>
          <a:bodyPr/>
          <a:lstStyle/>
          <a:p>
            <a:r>
              <a:rPr lang="en-US" dirty="0"/>
              <a:t>Data Analysis: </a:t>
            </a:r>
            <a:r>
              <a:rPr lang="en-US" dirty="0" err="1"/>
              <a:t>KMEans</a:t>
            </a:r>
            <a:r>
              <a:rPr lang="en-US" dirty="0"/>
              <a:t> Clustering </a:t>
            </a:r>
          </a:p>
        </p:txBody>
      </p:sp>
      <p:sp>
        <p:nvSpPr>
          <p:cNvPr id="3" name="Content Placeholder 2">
            <a:extLst>
              <a:ext uri="{FF2B5EF4-FFF2-40B4-BE49-F238E27FC236}">
                <a16:creationId xmlns:a16="http://schemas.microsoft.com/office/drawing/2014/main" id="{ADCB7D12-A492-DC40-8FB7-C1D4584D1F68}"/>
              </a:ext>
            </a:extLst>
          </p:cNvPr>
          <p:cNvSpPr>
            <a:spLocks noGrp="1"/>
          </p:cNvSpPr>
          <p:nvPr>
            <p:ph idx="1"/>
          </p:nvPr>
        </p:nvSpPr>
        <p:spPr>
          <a:xfrm>
            <a:off x="0" y="1188720"/>
            <a:ext cx="12192000" cy="5669280"/>
          </a:xfrm>
        </p:spPr>
        <p:txBody>
          <a:bodyPr>
            <a:normAutofit/>
          </a:bodyPr>
          <a:lstStyle/>
          <a:p>
            <a:r>
              <a:rPr lang="en-US" sz="3500" dirty="0"/>
              <a:t>Bronx  – Cluster 4 &amp; 5   </a:t>
            </a:r>
          </a:p>
          <a:p>
            <a:pPr marL="0" indent="0">
              <a:buNone/>
            </a:pPr>
            <a:endParaRPr lang="en-US" sz="3500" dirty="0"/>
          </a:p>
        </p:txBody>
      </p:sp>
      <p:pic>
        <p:nvPicPr>
          <p:cNvPr id="5" name="Picture 4">
            <a:extLst>
              <a:ext uri="{FF2B5EF4-FFF2-40B4-BE49-F238E27FC236}">
                <a16:creationId xmlns:a16="http://schemas.microsoft.com/office/drawing/2014/main" id="{9A8F2FA1-7CF9-C049-BC07-270132F39F76}"/>
              </a:ext>
            </a:extLst>
          </p:cNvPr>
          <p:cNvPicPr>
            <a:picLocks noChangeAspect="1"/>
          </p:cNvPicPr>
          <p:nvPr/>
        </p:nvPicPr>
        <p:blipFill>
          <a:blip r:embed="rId2"/>
          <a:stretch>
            <a:fillRect/>
          </a:stretch>
        </p:blipFill>
        <p:spPr>
          <a:xfrm>
            <a:off x="1495669" y="2096086"/>
            <a:ext cx="9397216" cy="1491175"/>
          </a:xfrm>
          <a:prstGeom prst="rect">
            <a:avLst/>
          </a:prstGeom>
        </p:spPr>
      </p:pic>
      <p:pic>
        <p:nvPicPr>
          <p:cNvPr id="7" name="Picture 6">
            <a:extLst>
              <a:ext uri="{FF2B5EF4-FFF2-40B4-BE49-F238E27FC236}">
                <a16:creationId xmlns:a16="http://schemas.microsoft.com/office/drawing/2014/main" id="{CC6C03B8-3E0F-CB45-80C8-294BDF7BAA8B}"/>
              </a:ext>
            </a:extLst>
          </p:cNvPr>
          <p:cNvPicPr>
            <a:picLocks noChangeAspect="1"/>
          </p:cNvPicPr>
          <p:nvPr/>
        </p:nvPicPr>
        <p:blipFill>
          <a:blip r:embed="rId3"/>
          <a:stretch>
            <a:fillRect/>
          </a:stretch>
        </p:blipFill>
        <p:spPr>
          <a:xfrm>
            <a:off x="1495669" y="4305797"/>
            <a:ext cx="9399235" cy="1655388"/>
          </a:xfrm>
          <a:prstGeom prst="rect">
            <a:avLst/>
          </a:prstGeom>
        </p:spPr>
      </p:pic>
    </p:spTree>
    <p:extLst>
      <p:ext uri="{BB962C8B-B14F-4D97-AF65-F5344CB8AC3E}">
        <p14:creationId xmlns:p14="http://schemas.microsoft.com/office/powerpoint/2010/main" val="939347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06DC-6B4A-3A48-8A94-7E520755648B}"/>
              </a:ext>
            </a:extLst>
          </p:cNvPr>
          <p:cNvSpPr>
            <a:spLocks noGrp="1"/>
          </p:cNvSpPr>
          <p:nvPr>
            <p:ph type="title"/>
          </p:nvPr>
        </p:nvSpPr>
        <p:spPr>
          <a:xfrm>
            <a:off x="0" y="0"/>
            <a:ext cx="12192000" cy="1188720"/>
          </a:xfrm>
        </p:spPr>
        <p:txBody>
          <a:bodyPr/>
          <a:lstStyle/>
          <a:p>
            <a:r>
              <a:rPr lang="en-US" dirty="0"/>
              <a:t>Data Analysis: </a:t>
            </a:r>
            <a:r>
              <a:rPr lang="en-US" dirty="0" err="1"/>
              <a:t>KMEans</a:t>
            </a:r>
            <a:r>
              <a:rPr lang="en-US" dirty="0"/>
              <a:t> Clustering </a:t>
            </a:r>
          </a:p>
        </p:txBody>
      </p:sp>
      <p:sp>
        <p:nvSpPr>
          <p:cNvPr id="3" name="Content Placeholder 2">
            <a:extLst>
              <a:ext uri="{FF2B5EF4-FFF2-40B4-BE49-F238E27FC236}">
                <a16:creationId xmlns:a16="http://schemas.microsoft.com/office/drawing/2014/main" id="{ADCB7D12-A492-DC40-8FB7-C1D4584D1F68}"/>
              </a:ext>
            </a:extLst>
          </p:cNvPr>
          <p:cNvSpPr>
            <a:spLocks noGrp="1"/>
          </p:cNvSpPr>
          <p:nvPr>
            <p:ph idx="1"/>
          </p:nvPr>
        </p:nvSpPr>
        <p:spPr>
          <a:xfrm>
            <a:off x="0" y="1188720"/>
            <a:ext cx="12192000" cy="5669280"/>
          </a:xfrm>
        </p:spPr>
        <p:txBody>
          <a:bodyPr>
            <a:normAutofit/>
          </a:bodyPr>
          <a:lstStyle/>
          <a:p>
            <a:r>
              <a:rPr lang="en-US" sz="3500" dirty="0"/>
              <a:t>Queens  – Cluster 1 &amp; 2   </a:t>
            </a:r>
          </a:p>
          <a:p>
            <a:pPr marL="0" indent="0">
              <a:buNone/>
            </a:pPr>
            <a:endParaRPr lang="en-US" sz="3500" dirty="0"/>
          </a:p>
        </p:txBody>
      </p:sp>
      <p:pic>
        <p:nvPicPr>
          <p:cNvPr id="8" name="Picture 7">
            <a:extLst>
              <a:ext uri="{FF2B5EF4-FFF2-40B4-BE49-F238E27FC236}">
                <a16:creationId xmlns:a16="http://schemas.microsoft.com/office/drawing/2014/main" id="{7922B1B1-3177-554C-AC0C-93D44B42627F}"/>
              </a:ext>
            </a:extLst>
          </p:cNvPr>
          <p:cNvPicPr>
            <a:picLocks noChangeAspect="1"/>
          </p:cNvPicPr>
          <p:nvPr/>
        </p:nvPicPr>
        <p:blipFill>
          <a:blip r:embed="rId2"/>
          <a:stretch>
            <a:fillRect/>
          </a:stretch>
        </p:blipFill>
        <p:spPr>
          <a:xfrm>
            <a:off x="1548422" y="1918287"/>
            <a:ext cx="9090269" cy="1741848"/>
          </a:xfrm>
          <a:prstGeom prst="rect">
            <a:avLst/>
          </a:prstGeom>
        </p:spPr>
      </p:pic>
      <p:pic>
        <p:nvPicPr>
          <p:cNvPr id="10" name="Picture 9">
            <a:extLst>
              <a:ext uri="{FF2B5EF4-FFF2-40B4-BE49-F238E27FC236}">
                <a16:creationId xmlns:a16="http://schemas.microsoft.com/office/drawing/2014/main" id="{5EF97C8E-1FF0-A244-B9A0-F373C13B9F22}"/>
              </a:ext>
            </a:extLst>
          </p:cNvPr>
          <p:cNvPicPr>
            <a:picLocks noChangeAspect="1"/>
          </p:cNvPicPr>
          <p:nvPr/>
        </p:nvPicPr>
        <p:blipFill>
          <a:blip r:embed="rId3"/>
          <a:stretch>
            <a:fillRect/>
          </a:stretch>
        </p:blipFill>
        <p:spPr>
          <a:xfrm>
            <a:off x="1548421" y="4023360"/>
            <a:ext cx="9090269" cy="1920860"/>
          </a:xfrm>
          <a:prstGeom prst="rect">
            <a:avLst/>
          </a:prstGeom>
        </p:spPr>
      </p:pic>
    </p:spTree>
    <p:extLst>
      <p:ext uri="{BB962C8B-B14F-4D97-AF65-F5344CB8AC3E}">
        <p14:creationId xmlns:p14="http://schemas.microsoft.com/office/powerpoint/2010/main" val="501183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06DC-6B4A-3A48-8A94-7E520755648B}"/>
              </a:ext>
            </a:extLst>
          </p:cNvPr>
          <p:cNvSpPr>
            <a:spLocks noGrp="1"/>
          </p:cNvSpPr>
          <p:nvPr>
            <p:ph type="title"/>
          </p:nvPr>
        </p:nvSpPr>
        <p:spPr>
          <a:xfrm>
            <a:off x="0" y="0"/>
            <a:ext cx="12192000" cy="1188720"/>
          </a:xfrm>
        </p:spPr>
        <p:txBody>
          <a:bodyPr/>
          <a:lstStyle/>
          <a:p>
            <a:r>
              <a:rPr lang="en-US" dirty="0"/>
              <a:t>Data Analysis: </a:t>
            </a:r>
            <a:r>
              <a:rPr lang="en-US" dirty="0" err="1"/>
              <a:t>KMEans</a:t>
            </a:r>
            <a:r>
              <a:rPr lang="en-US" dirty="0"/>
              <a:t> Clustering </a:t>
            </a:r>
          </a:p>
        </p:txBody>
      </p:sp>
      <p:sp>
        <p:nvSpPr>
          <p:cNvPr id="3" name="Content Placeholder 2">
            <a:extLst>
              <a:ext uri="{FF2B5EF4-FFF2-40B4-BE49-F238E27FC236}">
                <a16:creationId xmlns:a16="http://schemas.microsoft.com/office/drawing/2014/main" id="{ADCB7D12-A492-DC40-8FB7-C1D4584D1F68}"/>
              </a:ext>
            </a:extLst>
          </p:cNvPr>
          <p:cNvSpPr>
            <a:spLocks noGrp="1"/>
          </p:cNvSpPr>
          <p:nvPr>
            <p:ph idx="1"/>
          </p:nvPr>
        </p:nvSpPr>
        <p:spPr>
          <a:xfrm>
            <a:off x="0" y="1188720"/>
            <a:ext cx="12192000" cy="5669280"/>
          </a:xfrm>
        </p:spPr>
        <p:txBody>
          <a:bodyPr>
            <a:normAutofit/>
          </a:bodyPr>
          <a:lstStyle/>
          <a:p>
            <a:r>
              <a:rPr lang="en-US" sz="3500" dirty="0"/>
              <a:t>Queens  – Cluster 3   </a:t>
            </a:r>
          </a:p>
          <a:p>
            <a:pPr marL="0" indent="0">
              <a:buNone/>
            </a:pPr>
            <a:endParaRPr lang="en-US" sz="3500" dirty="0"/>
          </a:p>
        </p:txBody>
      </p:sp>
      <p:pic>
        <p:nvPicPr>
          <p:cNvPr id="5" name="Picture 4">
            <a:extLst>
              <a:ext uri="{FF2B5EF4-FFF2-40B4-BE49-F238E27FC236}">
                <a16:creationId xmlns:a16="http://schemas.microsoft.com/office/drawing/2014/main" id="{ABA8E835-F20A-CE4D-B043-C05D51620D4B}"/>
              </a:ext>
            </a:extLst>
          </p:cNvPr>
          <p:cNvPicPr>
            <a:picLocks noChangeAspect="1"/>
          </p:cNvPicPr>
          <p:nvPr/>
        </p:nvPicPr>
        <p:blipFill>
          <a:blip r:embed="rId2"/>
          <a:stretch>
            <a:fillRect/>
          </a:stretch>
        </p:blipFill>
        <p:spPr>
          <a:xfrm>
            <a:off x="2692400" y="1735503"/>
            <a:ext cx="6807200" cy="4864100"/>
          </a:xfrm>
          <a:prstGeom prst="rect">
            <a:avLst/>
          </a:prstGeom>
        </p:spPr>
      </p:pic>
    </p:spTree>
    <p:extLst>
      <p:ext uri="{BB962C8B-B14F-4D97-AF65-F5344CB8AC3E}">
        <p14:creationId xmlns:p14="http://schemas.microsoft.com/office/powerpoint/2010/main" val="3326742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06DC-6B4A-3A48-8A94-7E520755648B}"/>
              </a:ext>
            </a:extLst>
          </p:cNvPr>
          <p:cNvSpPr>
            <a:spLocks noGrp="1"/>
          </p:cNvSpPr>
          <p:nvPr>
            <p:ph type="title"/>
          </p:nvPr>
        </p:nvSpPr>
        <p:spPr>
          <a:xfrm>
            <a:off x="0" y="0"/>
            <a:ext cx="12192000" cy="1188720"/>
          </a:xfrm>
        </p:spPr>
        <p:txBody>
          <a:bodyPr/>
          <a:lstStyle/>
          <a:p>
            <a:r>
              <a:rPr lang="en-US" dirty="0"/>
              <a:t>Data Analysis: </a:t>
            </a:r>
            <a:r>
              <a:rPr lang="en-US" dirty="0" err="1"/>
              <a:t>KMEans</a:t>
            </a:r>
            <a:r>
              <a:rPr lang="en-US" dirty="0"/>
              <a:t> Clustering </a:t>
            </a:r>
          </a:p>
        </p:txBody>
      </p:sp>
      <p:sp>
        <p:nvSpPr>
          <p:cNvPr id="3" name="Content Placeholder 2">
            <a:extLst>
              <a:ext uri="{FF2B5EF4-FFF2-40B4-BE49-F238E27FC236}">
                <a16:creationId xmlns:a16="http://schemas.microsoft.com/office/drawing/2014/main" id="{ADCB7D12-A492-DC40-8FB7-C1D4584D1F68}"/>
              </a:ext>
            </a:extLst>
          </p:cNvPr>
          <p:cNvSpPr>
            <a:spLocks noGrp="1"/>
          </p:cNvSpPr>
          <p:nvPr>
            <p:ph idx="1"/>
          </p:nvPr>
        </p:nvSpPr>
        <p:spPr>
          <a:xfrm>
            <a:off x="0" y="1188720"/>
            <a:ext cx="12192000" cy="5669280"/>
          </a:xfrm>
        </p:spPr>
        <p:txBody>
          <a:bodyPr>
            <a:normAutofit/>
          </a:bodyPr>
          <a:lstStyle/>
          <a:p>
            <a:r>
              <a:rPr lang="en-US" sz="3500" dirty="0"/>
              <a:t>Queens  – Cluster 4 &amp; 5   </a:t>
            </a:r>
          </a:p>
          <a:p>
            <a:pPr marL="0" indent="0">
              <a:buNone/>
            </a:pPr>
            <a:endParaRPr lang="en-US" sz="3500" dirty="0"/>
          </a:p>
        </p:txBody>
      </p:sp>
      <p:pic>
        <p:nvPicPr>
          <p:cNvPr id="6" name="Picture 5">
            <a:extLst>
              <a:ext uri="{FF2B5EF4-FFF2-40B4-BE49-F238E27FC236}">
                <a16:creationId xmlns:a16="http://schemas.microsoft.com/office/drawing/2014/main" id="{DAB36B93-BD05-4A4F-8B44-D8D12BCD7DA1}"/>
              </a:ext>
            </a:extLst>
          </p:cNvPr>
          <p:cNvPicPr>
            <a:picLocks noChangeAspect="1"/>
          </p:cNvPicPr>
          <p:nvPr/>
        </p:nvPicPr>
        <p:blipFill>
          <a:blip r:embed="rId2"/>
          <a:stretch>
            <a:fillRect/>
          </a:stretch>
        </p:blipFill>
        <p:spPr>
          <a:xfrm>
            <a:off x="1038468" y="2047240"/>
            <a:ext cx="10117567" cy="1575190"/>
          </a:xfrm>
          <a:prstGeom prst="rect">
            <a:avLst/>
          </a:prstGeom>
        </p:spPr>
      </p:pic>
      <p:pic>
        <p:nvPicPr>
          <p:cNvPr id="8" name="Picture 7">
            <a:extLst>
              <a:ext uri="{FF2B5EF4-FFF2-40B4-BE49-F238E27FC236}">
                <a16:creationId xmlns:a16="http://schemas.microsoft.com/office/drawing/2014/main" id="{F21F128F-2ED6-7748-8BA4-02F101C67216}"/>
              </a:ext>
            </a:extLst>
          </p:cNvPr>
          <p:cNvPicPr>
            <a:picLocks noChangeAspect="1"/>
          </p:cNvPicPr>
          <p:nvPr/>
        </p:nvPicPr>
        <p:blipFill>
          <a:blip r:embed="rId3"/>
          <a:stretch>
            <a:fillRect/>
          </a:stretch>
        </p:blipFill>
        <p:spPr>
          <a:xfrm>
            <a:off x="1038467" y="4154852"/>
            <a:ext cx="10117567" cy="2241617"/>
          </a:xfrm>
          <a:prstGeom prst="rect">
            <a:avLst/>
          </a:prstGeom>
        </p:spPr>
      </p:pic>
    </p:spTree>
    <p:extLst>
      <p:ext uri="{BB962C8B-B14F-4D97-AF65-F5344CB8AC3E}">
        <p14:creationId xmlns:p14="http://schemas.microsoft.com/office/powerpoint/2010/main" val="49933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06DC-6B4A-3A48-8A94-7E520755648B}"/>
              </a:ext>
            </a:extLst>
          </p:cNvPr>
          <p:cNvSpPr>
            <a:spLocks noGrp="1"/>
          </p:cNvSpPr>
          <p:nvPr>
            <p:ph type="title"/>
          </p:nvPr>
        </p:nvSpPr>
        <p:spPr>
          <a:xfrm>
            <a:off x="0" y="0"/>
            <a:ext cx="12192000" cy="1188720"/>
          </a:xfrm>
        </p:spPr>
        <p:txBody>
          <a:bodyPr/>
          <a:lstStyle/>
          <a:p>
            <a:r>
              <a:rPr lang="en-US" dirty="0"/>
              <a:t>Results </a:t>
            </a:r>
          </a:p>
        </p:txBody>
      </p:sp>
      <p:pic>
        <p:nvPicPr>
          <p:cNvPr id="5" name="Content Placeholder 4">
            <a:extLst>
              <a:ext uri="{FF2B5EF4-FFF2-40B4-BE49-F238E27FC236}">
                <a16:creationId xmlns:a16="http://schemas.microsoft.com/office/drawing/2014/main" id="{57F10D7C-9E67-884C-919F-D3E86405A367}"/>
              </a:ext>
            </a:extLst>
          </p:cNvPr>
          <p:cNvPicPr>
            <a:picLocks noGrp="1" noChangeAspect="1"/>
          </p:cNvPicPr>
          <p:nvPr>
            <p:ph idx="1"/>
          </p:nvPr>
        </p:nvPicPr>
        <p:blipFill>
          <a:blip r:embed="rId2"/>
          <a:stretch>
            <a:fillRect/>
          </a:stretch>
        </p:blipFill>
        <p:spPr>
          <a:xfrm>
            <a:off x="717550" y="2191299"/>
            <a:ext cx="10756900" cy="3136900"/>
          </a:xfrm>
        </p:spPr>
      </p:pic>
    </p:spTree>
    <p:extLst>
      <p:ext uri="{BB962C8B-B14F-4D97-AF65-F5344CB8AC3E}">
        <p14:creationId xmlns:p14="http://schemas.microsoft.com/office/powerpoint/2010/main" val="831305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06DC-6B4A-3A48-8A94-7E520755648B}"/>
              </a:ext>
            </a:extLst>
          </p:cNvPr>
          <p:cNvSpPr>
            <a:spLocks noGrp="1"/>
          </p:cNvSpPr>
          <p:nvPr>
            <p:ph type="title"/>
          </p:nvPr>
        </p:nvSpPr>
        <p:spPr>
          <a:xfrm>
            <a:off x="0" y="0"/>
            <a:ext cx="12192000" cy="1188720"/>
          </a:xfrm>
        </p:spPr>
        <p:txBody>
          <a:bodyPr/>
          <a:lstStyle/>
          <a:p>
            <a:r>
              <a:rPr lang="en-US" dirty="0"/>
              <a:t>Discussion </a:t>
            </a:r>
          </a:p>
        </p:txBody>
      </p:sp>
      <p:sp>
        <p:nvSpPr>
          <p:cNvPr id="4" name="Content Placeholder 3">
            <a:extLst>
              <a:ext uri="{FF2B5EF4-FFF2-40B4-BE49-F238E27FC236}">
                <a16:creationId xmlns:a16="http://schemas.microsoft.com/office/drawing/2014/main" id="{D79364C0-524D-8847-BE47-BA9C67B10519}"/>
              </a:ext>
            </a:extLst>
          </p:cNvPr>
          <p:cNvSpPr>
            <a:spLocks noGrp="1"/>
          </p:cNvSpPr>
          <p:nvPr>
            <p:ph idx="1"/>
          </p:nvPr>
        </p:nvSpPr>
        <p:spPr>
          <a:xfrm>
            <a:off x="0" y="1188720"/>
            <a:ext cx="12192000" cy="5669280"/>
          </a:xfrm>
        </p:spPr>
        <p:txBody>
          <a:bodyPr>
            <a:normAutofit/>
          </a:bodyPr>
          <a:lstStyle/>
          <a:p>
            <a:r>
              <a:rPr lang="en-US" sz="3500" dirty="0"/>
              <a:t>An important observation that can be made from the KMeans analysis is that as the number of relevant clusters for each borough increases, so does the number of potential of neighborhoods. This observation speaks to the effectiveness of the KMeans analysis, in categorizing and organizing the data into clusters.  </a:t>
            </a:r>
          </a:p>
          <a:p>
            <a:endParaRPr lang="en-US" sz="3500" dirty="0"/>
          </a:p>
        </p:txBody>
      </p:sp>
    </p:spTree>
    <p:extLst>
      <p:ext uri="{BB962C8B-B14F-4D97-AF65-F5344CB8AC3E}">
        <p14:creationId xmlns:p14="http://schemas.microsoft.com/office/powerpoint/2010/main" val="328892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06DC-6B4A-3A48-8A94-7E520755648B}"/>
              </a:ext>
            </a:extLst>
          </p:cNvPr>
          <p:cNvSpPr>
            <a:spLocks noGrp="1"/>
          </p:cNvSpPr>
          <p:nvPr>
            <p:ph type="title"/>
          </p:nvPr>
        </p:nvSpPr>
        <p:spPr>
          <a:xfrm>
            <a:off x="0" y="0"/>
            <a:ext cx="12192000" cy="1188720"/>
          </a:xfrm>
        </p:spPr>
        <p:txBody>
          <a:bodyPr/>
          <a:lstStyle/>
          <a:p>
            <a:r>
              <a:rPr lang="en-US" dirty="0"/>
              <a:t>Business Problem</a:t>
            </a:r>
          </a:p>
        </p:txBody>
      </p:sp>
      <p:sp>
        <p:nvSpPr>
          <p:cNvPr id="3" name="Content Placeholder 2">
            <a:extLst>
              <a:ext uri="{FF2B5EF4-FFF2-40B4-BE49-F238E27FC236}">
                <a16:creationId xmlns:a16="http://schemas.microsoft.com/office/drawing/2014/main" id="{ADCB7D12-A492-DC40-8FB7-C1D4584D1F68}"/>
              </a:ext>
            </a:extLst>
          </p:cNvPr>
          <p:cNvSpPr>
            <a:spLocks noGrp="1"/>
          </p:cNvSpPr>
          <p:nvPr>
            <p:ph idx="1"/>
          </p:nvPr>
        </p:nvSpPr>
        <p:spPr>
          <a:xfrm>
            <a:off x="0" y="1188720"/>
            <a:ext cx="12192000" cy="5669280"/>
          </a:xfrm>
        </p:spPr>
        <p:txBody>
          <a:bodyPr>
            <a:normAutofit/>
          </a:bodyPr>
          <a:lstStyle/>
          <a:p>
            <a:endParaRPr lang="en-US" sz="3500" dirty="0"/>
          </a:p>
          <a:p>
            <a:endParaRPr lang="en-US" sz="3500" dirty="0"/>
          </a:p>
          <a:p>
            <a:r>
              <a:rPr lang="en-US" sz="3500" dirty="0"/>
              <a:t>A small, family-owned coffee shop business is planning its move to New York City.  Where in New York City will this business be able to capture the attention of audiences, with limited competition? </a:t>
            </a:r>
          </a:p>
          <a:p>
            <a:endParaRPr lang="en-US" sz="3500" dirty="0"/>
          </a:p>
        </p:txBody>
      </p:sp>
    </p:spTree>
    <p:extLst>
      <p:ext uri="{BB962C8B-B14F-4D97-AF65-F5344CB8AC3E}">
        <p14:creationId xmlns:p14="http://schemas.microsoft.com/office/powerpoint/2010/main" val="3653183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06DC-6B4A-3A48-8A94-7E520755648B}"/>
              </a:ext>
            </a:extLst>
          </p:cNvPr>
          <p:cNvSpPr>
            <a:spLocks noGrp="1"/>
          </p:cNvSpPr>
          <p:nvPr>
            <p:ph type="title"/>
          </p:nvPr>
        </p:nvSpPr>
        <p:spPr>
          <a:xfrm>
            <a:off x="0" y="0"/>
            <a:ext cx="12192000" cy="1188720"/>
          </a:xfrm>
        </p:spPr>
        <p:txBody>
          <a:bodyPr/>
          <a:lstStyle/>
          <a:p>
            <a:r>
              <a:rPr lang="en-US" dirty="0"/>
              <a:t>Conclusion </a:t>
            </a:r>
          </a:p>
        </p:txBody>
      </p:sp>
      <p:sp>
        <p:nvSpPr>
          <p:cNvPr id="4" name="Content Placeholder 3">
            <a:extLst>
              <a:ext uri="{FF2B5EF4-FFF2-40B4-BE49-F238E27FC236}">
                <a16:creationId xmlns:a16="http://schemas.microsoft.com/office/drawing/2014/main" id="{D79364C0-524D-8847-BE47-BA9C67B10519}"/>
              </a:ext>
            </a:extLst>
          </p:cNvPr>
          <p:cNvSpPr>
            <a:spLocks noGrp="1"/>
          </p:cNvSpPr>
          <p:nvPr>
            <p:ph idx="1"/>
          </p:nvPr>
        </p:nvSpPr>
        <p:spPr>
          <a:xfrm>
            <a:off x="0" y="1188720"/>
            <a:ext cx="12192000" cy="5669280"/>
          </a:xfrm>
        </p:spPr>
        <p:txBody>
          <a:bodyPr>
            <a:noAutofit/>
          </a:bodyPr>
          <a:lstStyle/>
          <a:p>
            <a:r>
              <a:rPr lang="en-US" sz="3000" dirty="0"/>
              <a:t>In order to determine the optimal location for a new coffee shop in New York City, a New York City dataset was created, which leveraged Foursquare API to compile data about the business composition of the boroughs of Manhattan, Brooklyn, Bronx, and Queens. Using KMeans clustering analysis, each of the neighborhoods in these 4 boroughs was organized into clusters which could identify the neighborhoods in which there was a potential market for a coffee shop, and where there was limited competition. The KMeans clustering analysis clearly showed that the Queens borough had the largest market and limited competition, with 80 potential neighborhoods to choose from. </a:t>
            </a:r>
          </a:p>
          <a:p>
            <a:endParaRPr lang="en-US" sz="3000" dirty="0"/>
          </a:p>
        </p:txBody>
      </p:sp>
    </p:spTree>
    <p:extLst>
      <p:ext uri="{BB962C8B-B14F-4D97-AF65-F5344CB8AC3E}">
        <p14:creationId xmlns:p14="http://schemas.microsoft.com/office/powerpoint/2010/main" val="1619222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06DC-6B4A-3A48-8A94-7E520755648B}"/>
              </a:ext>
            </a:extLst>
          </p:cNvPr>
          <p:cNvSpPr>
            <a:spLocks noGrp="1"/>
          </p:cNvSpPr>
          <p:nvPr>
            <p:ph type="title"/>
          </p:nvPr>
        </p:nvSpPr>
        <p:spPr>
          <a:xfrm>
            <a:off x="0" y="0"/>
            <a:ext cx="12192000" cy="1188720"/>
          </a:xfrm>
        </p:spPr>
        <p:txBody>
          <a:bodyPr/>
          <a:lstStyle/>
          <a:p>
            <a:r>
              <a:rPr lang="en-US" dirty="0"/>
              <a:t>Scope</a:t>
            </a:r>
          </a:p>
        </p:txBody>
      </p:sp>
      <p:sp>
        <p:nvSpPr>
          <p:cNvPr id="3" name="Content Placeholder 2">
            <a:extLst>
              <a:ext uri="{FF2B5EF4-FFF2-40B4-BE49-F238E27FC236}">
                <a16:creationId xmlns:a16="http://schemas.microsoft.com/office/drawing/2014/main" id="{ADCB7D12-A492-DC40-8FB7-C1D4584D1F68}"/>
              </a:ext>
            </a:extLst>
          </p:cNvPr>
          <p:cNvSpPr>
            <a:spLocks noGrp="1"/>
          </p:cNvSpPr>
          <p:nvPr>
            <p:ph idx="1"/>
          </p:nvPr>
        </p:nvSpPr>
        <p:spPr>
          <a:xfrm>
            <a:off x="0" y="1188720"/>
            <a:ext cx="12192000" cy="5669280"/>
          </a:xfrm>
        </p:spPr>
        <p:txBody>
          <a:bodyPr>
            <a:normAutofit/>
          </a:bodyPr>
          <a:lstStyle/>
          <a:p>
            <a:r>
              <a:rPr lang="en-US" sz="3500" dirty="0"/>
              <a:t>The premise of this Capstone Project is to leverage the Foursquare API location data for the city of New York, to analyze the business composition of the city’s major neighborhoods. The boroughs in consideration for the scope of this project include Manhattan, Brooklyn, Queens, and the Bronx. Using the clustering method analysis, the optimal location for an aspiring business can be determined, based upon the factors of competition and potential market. </a:t>
            </a:r>
          </a:p>
          <a:p>
            <a:endParaRPr lang="en-US" sz="3500" dirty="0"/>
          </a:p>
        </p:txBody>
      </p:sp>
    </p:spTree>
    <p:extLst>
      <p:ext uri="{BB962C8B-B14F-4D97-AF65-F5344CB8AC3E}">
        <p14:creationId xmlns:p14="http://schemas.microsoft.com/office/powerpoint/2010/main" val="309883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06DC-6B4A-3A48-8A94-7E520755648B}"/>
              </a:ext>
            </a:extLst>
          </p:cNvPr>
          <p:cNvSpPr>
            <a:spLocks noGrp="1"/>
          </p:cNvSpPr>
          <p:nvPr>
            <p:ph type="title"/>
          </p:nvPr>
        </p:nvSpPr>
        <p:spPr>
          <a:xfrm>
            <a:off x="0" y="0"/>
            <a:ext cx="12192000" cy="1188720"/>
          </a:xfrm>
        </p:spPr>
        <p:txBody>
          <a:bodyPr/>
          <a:lstStyle/>
          <a:p>
            <a:r>
              <a:rPr lang="en-US" dirty="0"/>
              <a:t>Data Analysis: </a:t>
            </a:r>
            <a:r>
              <a:rPr lang="en-US" dirty="0" err="1"/>
              <a:t>KMEans</a:t>
            </a:r>
            <a:r>
              <a:rPr lang="en-US" dirty="0"/>
              <a:t> Clustering </a:t>
            </a:r>
          </a:p>
        </p:txBody>
      </p:sp>
      <p:sp>
        <p:nvSpPr>
          <p:cNvPr id="3" name="Content Placeholder 2">
            <a:extLst>
              <a:ext uri="{FF2B5EF4-FFF2-40B4-BE49-F238E27FC236}">
                <a16:creationId xmlns:a16="http://schemas.microsoft.com/office/drawing/2014/main" id="{ADCB7D12-A492-DC40-8FB7-C1D4584D1F68}"/>
              </a:ext>
            </a:extLst>
          </p:cNvPr>
          <p:cNvSpPr>
            <a:spLocks noGrp="1"/>
          </p:cNvSpPr>
          <p:nvPr>
            <p:ph idx="1"/>
          </p:nvPr>
        </p:nvSpPr>
        <p:spPr>
          <a:xfrm>
            <a:off x="0" y="1188720"/>
            <a:ext cx="12192000" cy="5669280"/>
          </a:xfrm>
        </p:spPr>
        <p:txBody>
          <a:bodyPr>
            <a:normAutofit/>
          </a:bodyPr>
          <a:lstStyle/>
          <a:p>
            <a:r>
              <a:rPr lang="en-US" sz="3500" dirty="0"/>
              <a:t>Manhattan – Cluster 1 </a:t>
            </a:r>
          </a:p>
          <a:p>
            <a:pPr marL="0" indent="0">
              <a:buNone/>
            </a:pPr>
            <a:endParaRPr lang="en-US" sz="3500" dirty="0"/>
          </a:p>
        </p:txBody>
      </p:sp>
      <p:pic>
        <p:nvPicPr>
          <p:cNvPr id="5" name="Picture 4">
            <a:extLst>
              <a:ext uri="{FF2B5EF4-FFF2-40B4-BE49-F238E27FC236}">
                <a16:creationId xmlns:a16="http://schemas.microsoft.com/office/drawing/2014/main" id="{D2184FCF-DD8E-A846-A627-8EFECB59010D}"/>
              </a:ext>
            </a:extLst>
          </p:cNvPr>
          <p:cNvPicPr>
            <a:picLocks noChangeAspect="1"/>
          </p:cNvPicPr>
          <p:nvPr/>
        </p:nvPicPr>
        <p:blipFill>
          <a:blip r:embed="rId2"/>
          <a:stretch>
            <a:fillRect/>
          </a:stretch>
        </p:blipFill>
        <p:spPr>
          <a:xfrm>
            <a:off x="1796561" y="1775343"/>
            <a:ext cx="8598877" cy="4496033"/>
          </a:xfrm>
          <a:prstGeom prst="rect">
            <a:avLst/>
          </a:prstGeom>
        </p:spPr>
      </p:pic>
    </p:spTree>
    <p:extLst>
      <p:ext uri="{BB962C8B-B14F-4D97-AF65-F5344CB8AC3E}">
        <p14:creationId xmlns:p14="http://schemas.microsoft.com/office/powerpoint/2010/main" val="1234938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06DC-6B4A-3A48-8A94-7E520755648B}"/>
              </a:ext>
            </a:extLst>
          </p:cNvPr>
          <p:cNvSpPr>
            <a:spLocks noGrp="1"/>
          </p:cNvSpPr>
          <p:nvPr>
            <p:ph type="title"/>
          </p:nvPr>
        </p:nvSpPr>
        <p:spPr>
          <a:xfrm>
            <a:off x="0" y="0"/>
            <a:ext cx="12192000" cy="1188720"/>
          </a:xfrm>
        </p:spPr>
        <p:txBody>
          <a:bodyPr/>
          <a:lstStyle/>
          <a:p>
            <a:r>
              <a:rPr lang="en-US" dirty="0"/>
              <a:t>Data Analysis: </a:t>
            </a:r>
            <a:r>
              <a:rPr lang="en-US" dirty="0" err="1"/>
              <a:t>KMEans</a:t>
            </a:r>
            <a:r>
              <a:rPr lang="en-US" dirty="0"/>
              <a:t> Clustering </a:t>
            </a:r>
          </a:p>
        </p:txBody>
      </p:sp>
      <p:sp>
        <p:nvSpPr>
          <p:cNvPr id="3" name="Content Placeholder 2">
            <a:extLst>
              <a:ext uri="{FF2B5EF4-FFF2-40B4-BE49-F238E27FC236}">
                <a16:creationId xmlns:a16="http://schemas.microsoft.com/office/drawing/2014/main" id="{ADCB7D12-A492-DC40-8FB7-C1D4584D1F68}"/>
              </a:ext>
            </a:extLst>
          </p:cNvPr>
          <p:cNvSpPr>
            <a:spLocks noGrp="1"/>
          </p:cNvSpPr>
          <p:nvPr>
            <p:ph idx="1"/>
          </p:nvPr>
        </p:nvSpPr>
        <p:spPr>
          <a:xfrm>
            <a:off x="0" y="1188720"/>
            <a:ext cx="12192000" cy="5669280"/>
          </a:xfrm>
        </p:spPr>
        <p:txBody>
          <a:bodyPr>
            <a:normAutofit/>
          </a:bodyPr>
          <a:lstStyle/>
          <a:p>
            <a:r>
              <a:rPr lang="en-US" sz="3500" dirty="0"/>
              <a:t>Manhattan – Cluster 2 </a:t>
            </a:r>
          </a:p>
          <a:p>
            <a:pPr marL="0" indent="0">
              <a:buNone/>
            </a:pPr>
            <a:endParaRPr lang="en-US" sz="3500" dirty="0"/>
          </a:p>
        </p:txBody>
      </p:sp>
      <p:pic>
        <p:nvPicPr>
          <p:cNvPr id="7" name="Picture 6">
            <a:extLst>
              <a:ext uri="{FF2B5EF4-FFF2-40B4-BE49-F238E27FC236}">
                <a16:creationId xmlns:a16="http://schemas.microsoft.com/office/drawing/2014/main" id="{4B311CE7-5D30-5448-AEB9-CEBA199E9777}"/>
              </a:ext>
            </a:extLst>
          </p:cNvPr>
          <p:cNvPicPr>
            <a:picLocks noChangeAspect="1"/>
          </p:cNvPicPr>
          <p:nvPr/>
        </p:nvPicPr>
        <p:blipFill>
          <a:blip r:embed="rId2"/>
          <a:stretch>
            <a:fillRect/>
          </a:stretch>
        </p:blipFill>
        <p:spPr>
          <a:xfrm>
            <a:off x="0" y="1776045"/>
            <a:ext cx="12191999" cy="4920273"/>
          </a:xfrm>
          <a:prstGeom prst="rect">
            <a:avLst/>
          </a:prstGeom>
        </p:spPr>
      </p:pic>
    </p:spTree>
    <p:extLst>
      <p:ext uri="{BB962C8B-B14F-4D97-AF65-F5344CB8AC3E}">
        <p14:creationId xmlns:p14="http://schemas.microsoft.com/office/powerpoint/2010/main" val="1093605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06DC-6B4A-3A48-8A94-7E520755648B}"/>
              </a:ext>
            </a:extLst>
          </p:cNvPr>
          <p:cNvSpPr>
            <a:spLocks noGrp="1"/>
          </p:cNvSpPr>
          <p:nvPr>
            <p:ph type="title"/>
          </p:nvPr>
        </p:nvSpPr>
        <p:spPr>
          <a:xfrm>
            <a:off x="0" y="0"/>
            <a:ext cx="12192000" cy="1188720"/>
          </a:xfrm>
        </p:spPr>
        <p:txBody>
          <a:bodyPr/>
          <a:lstStyle/>
          <a:p>
            <a:r>
              <a:rPr lang="en-US" dirty="0"/>
              <a:t>Data Analysis: </a:t>
            </a:r>
            <a:r>
              <a:rPr lang="en-US" dirty="0" err="1"/>
              <a:t>KMEans</a:t>
            </a:r>
            <a:r>
              <a:rPr lang="en-US" dirty="0"/>
              <a:t> Clustering </a:t>
            </a:r>
          </a:p>
        </p:txBody>
      </p:sp>
      <p:sp>
        <p:nvSpPr>
          <p:cNvPr id="3" name="Content Placeholder 2">
            <a:extLst>
              <a:ext uri="{FF2B5EF4-FFF2-40B4-BE49-F238E27FC236}">
                <a16:creationId xmlns:a16="http://schemas.microsoft.com/office/drawing/2014/main" id="{ADCB7D12-A492-DC40-8FB7-C1D4584D1F68}"/>
              </a:ext>
            </a:extLst>
          </p:cNvPr>
          <p:cNvSpPr>
            <a:spLocks noGrp="1"/>
          </p:cNvSpPr>
          <p:nvPr>
            <p:ph idx="1"/>
          </p:nvPr>
        </p:nvSpPr>
        <p:spPr>
          <a:xfrm>
            <a:off x="0" y="1188720"/>
            <a:ext cx="12192000" cy="5669280"/>
          </a:xfrm>
        </p:spPr>
        <p:txBody>
          <a:bodyPr>
            <a:normAutofit/>
          </a:bodyPr>
          <a:lstStyle/>
          <a:p>
            <a:r>
              <a:rPr lang="en-US" sz="3500" dirty="0"/>
              <a:t>Manhattan – Cluster 3 &amp; 4 </a:t>
            </a:r>
          </a:p>
          <a:p>
            <a:pPr marL="0" indent="0">
              <a:buNone/>
            </a:pPr>
            <a:endParaRPr lang="en-US" sz="3500" dirty="0"/>
          </a:p>
        </p:txBody>
      </p:sp>
      <p:pic>
        <p:nvPicPr>
          <p:cNvPr id="5" name="Picture 4">
            <a:extLst>
              <a:ext uri="{FF2B5EF4-FFF2-40B4-BE49-F238E27FC236}">
                <a16:creationId xmlns:a16="http://schemas.microsoft.com/office/drawing/2014/main" id="{2E3B7B60-A888-7D42-9346-D8ED6CEDAC6C}"/>
              </a:ext>
            </a:extLst>
          </p:cNvPr>
          <p:cNvPicPr>
            <a:picLocks noChangeAspect="1"/>
          </p:cNvPicPr>
          <p:nvPr/>
        </p:nvPicPr>
        <p:blipFill>
          <a:blip r:embed="rId2"/>
          <a:stretch>
            <a:fillRect/>
          </a:stretch>
        </p:blipFill>
        <p:spPr>
          <a:xfrm>
            <a:off x="145754" y="1929196"/>
            <a:ext cx="11900492" cy="2273527"/>
          </a:xfrm>
          <a:prstGeom prst="rect">
            <a:avLst/>
          </a:prstGeom>
        </p:spPr>
      </p:pic>
      <p:pic>
        <p:nvPicPr>
          <p:cNvPr id="7" name="Picture 6">
            <a:extLst>
              <a:ext uri="{FF2B5EF4-FFF2-40B4-BE49-F238E27FC236}">
                <a16:creationId xmlns:a16="http://schemas.microsoft.com/office/drawing/2014/main" id="{729ADC35-A389-2D47-B624-A9F1C962A8FA}"/>
              </a:ext>
            </a:extLst>
          </p:cNvPr>
          <p:cNvPicPr>
            <a:picLocks noChangeAspect="1"/>
          </p:cNvPicPr>
          <p:nvPr/>
        </p:nvPicPr>
        <p:blipFill>
          <a:blip r:embed="rId3"/>
          <a:stretch>
            <a:fillRect/>
          </a:stretch>
        </p:blipFill>
        <p:spPr>
          <a:xfrm>
            <a:off x="145754" y="4378569"/>
            <a:ext cx="11900492" cy="2303585"/>
          </a:xfrm>
          <a:prstGeom prst="rect">
            <a:avLst/>
          </a:prstGeom>
        </p:spPr>
      </p:pic>
    </p:spTree>
    <p:extLst>
      <p:ext uri="{BB962C8B-B14F-4D97-AF65-F5344CB8AC3E}">
        <p14:creationId xmlns:p14="http://schemas.microsoft.com/office/powerpoint/2010/main" val="598642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06DC-6B4A-3A48-8A94-7E520755648B}"/>
              </a:ext>
            </a:extLst>
          </p:cNvPr>
          <p:cNvSpPr>
            <a:spLocks noGrp="1"/>
          </p:cNvSpPr>
          <p:nvPr>
            <p:ph type="title"/>
          </p:nvPr>
        </p:nvSpPr>
        <p:spPr>
          <a:xfrm>
            <a:off x="0" y="0"/>
            <a:ext cx="12192000" cy="1188720"/>
          </a:xfrm>
        </p:spPr>
        <p:txBody>
          <a:bodyPr/>
          <a:lstStyle/>
          <a:p>
            <a:r>
              <a:rPr lang="en-US" dirty="0"/>
              <a:t>Data Analysis: </a:t>
            </a:r>
            <a:r>
              <a:rPr lang="en-US" dirty="0" err="1"/>
              <a:t>KMEans</a:t>
            </a:r>
            <a:r>
              <a:rPr lang="en-US" dirty="0"/>
              <a:t> Clustering </a:t>
            </a:r>
          </a:p>
        </p:txBody>
      </p:sp>
      <p:sp>
        <p:nvSpPr>
          <p:cNvPr id="3" name="Content Placeholder 2">
            <a:extLst>
              <a:ext uri="{FF2B5EF4-FFF2-40B4-BE49-F238E27FC236}">
                <a16:creationId xmlns:a16="http://schemas.microsoft.com/office/drawing/2014/main" id="{ADCB7D12-A492-DC40-8FB7-C1D4584D1F68}"/>
              </a:ext>
            </a:extLst>
          </p:cNvPr>
          <p:cNvSpPr>
            <a:spLocks noGrp="1"/>
          </p:cNvSpPr>
          <p:nvPr>
            <p:ph idx="1"/>
          </p:nvPr>
        </p:nvSpPr>
        <p:spPr>
          <a:xfrm>
            <a:off x="0" y="1188720"/>
            <a:ext cx="12192000" cy="5669280"/>
          </a:xfrm>
        </p:spPr>
        <p:txBody>
          <a:bodyPr>
            <a:normAutofit/>
          </a:bodyPr>
          <a:lstStyle/>
          <a:p>
            <a:r>
              <a:rPr lang="en-US" sz="3500" dirty="0"/>
              <a:t>Manhattan – Cluster 5 </a:t>
            </a:r>
          </a:p>
          <a:p>
            <a:pPr marL="0" indent="0">
              <a:buNone/>
            </a:pPr>
            <a:endParaRPr lang="en-US" sz="3500" dirty="0"/>
          </a:p>
        </p:txBody>
      </p:sp>
      <p:pic>
        <p:nvPicPr>
          <p:cNvPr id="5" name="Picture 4">
            <a:extLst>
              <a:ext uri="{FF2B5EF4-FFF2-40B4-BE49-F238E27FC236}">
                <a16:creationId xmlns:a16="http://schemas.microsoft.com/office/drawing/2014/main" id="{FDFD15EE-D51D-AA4A-98B4-EEF973E6283E}"/>
              </a:ext>
            </a:extLst>
          </p:cNvPr>
          <p:cNvPicPr>
            <a:picLocks noChangeAspect="1"/>
          </p:cNvPicPr>
          <p:nvPr/>
        </p:nvPicPr>
        <p:blipFill>
          <a:blip r:embed="rId2"/>
          <a:stretch>
            <a:fillRect/>
          </a:stretch>
        </p:blipFill>
        <p:spPr>
          <a:xfrm>
            <a:off x="1354991" y="2163472"/>
            <a:ext cx="9987086" cy="4694528"/>
          </a:xfrm>
          <a:prstGeom prst="rect">
            <a:avLst/>
          </a:prstGeom>
        </p:spPr>
      </p:pic>
    </p:spTree>
    <p:extLst>
      <p:ext uri="{BB962C8B-B14F-4D97-AF65-F5344CB8AC3E}">
        <p14:creationId xmlns:p14="http://schemas.microsoft.com/office/powerpoint/2010/main" val="185723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06DC-6B4A-3A48-8A94-7E520755648B}"/>
              </a:ext>
            </a:extLst>
          </p:cNvPr>
          <p:cNvSpPr>
            <a:spLocks noGrp="1"/>
          </p:cNvSpPr>
          <p:nvPr>
            <p:ph type="title"/>
          </p:nvPr>
        </p:nvSpPr>
        <p:spPr>
          <a:xfrm>
            <a:off x="0" y="0"/>
            <a:ext cx="12192000" cy="1188720"/>
          </a:xfrm>
        </p:spPr>
        <p:txBody>
          <a:bodyPr/>
          <a:lstStyle/>
          <a:p>
            <a:r>
              <a:rPr lang="en-US" dirty="0"/>
              <a:t>Data Analysis: </a:t>
            </a:r>
            <a:r>
              <a:rPr lang="en-US" dirty="0" err="1"/>
              <a:t>KMEans</a:t>
            </a:r>
            <a:r>
              <a:rPr lang="en-US" dirty="0"/>
              <a:t> Clustering </a:t>
            </a:r>
          </a:p>
        </p:txBody>
      </p:sp>
      <p:sp>
        <p:nvSpPr>
          <p:cNvPr id="3" name="Content Placeholder 2">
            <a:extLst>
              <a:ext uri="{FF2B5EF4-FFF2-40B4-BE49-F238E27FC236}">
                <a16:creationId xmlns:a16="http://schemas.microsoft.com/office/drawing/2014/main" id="{ADCB7D12-A492-DC40-8FB7-C1D4584D1F68}"/>
              </a:ext>
            </a:extLst>
          </p:cNvPr>
          <p:cNvSpPr>
            <a:spLocks noGrp="1"/>
          </p:cNvSpPr>
          <p:nvPr>
            <p:ph idx="1"/>
          </p:nvPr>
        </p:nvSpPr>
        <p:spPr>
          <a:xfrm>
            <a:off x="0" y="1188720"/>
            <a:ext cx="12192000" cy="5669280"/>
          </a:xfrm>
        </p:spPr>
        <p:txBody>
          <a:bodyPr>
            <a:normAutofit/>
          </a:bodyPr>
          <a:lstStyle/>
          <a:p>
            <a:r>
              <a:rPr lang="en-US" sz="3500" dirty="0"/>
              <a:t>Brooklyn  – Cluster 1  </a:t>
            </a:r>
          </a:p>
          <a:p>
            <a:pPr marL="0" indent="0">
              <a:buNone/>
            </a:pPr>
            <a:endParaRPr lang="en-US" sz="3500" dirty="0"/>
          </a:p>
        </p:txBody>
      </p:sp>
      <p:pic>
        <p:nvPicPr>
          <p:cNvPr id="7" name="Picture 6">
            <a:extLst>
              <a:ext uri="{FF2B5EF4-FFF2-40B4-BE49-F238E27FC236}">
                <a16:creationId xmlns:a16="http://schemas.microsoft.com/office/drawing/2014/main" id="{65BD2D5D-242A-8B4B-A666-99096845D10C}"/>
              </a:ext>
            </a:extLst>
          </p:cNvPr>
          <p:cNvPicPr>
            <a:picLocks noChangeAspect="1"/>
          </p:cNvPicPr>
          <p:nvPr/>
        </p:nvPicPr>
        <p:blipFill>
          <a:blip r:embed="rId2"/>
          <a:stretch>
            <a:fillRect/>
          </a:stretch>
        </p:blipFill>
        <p:spPr>
          <a:xfrm>
            <a:off x="2385646" y="1770149"/>
            <a:ext cx="7420708" cy="5087851"/>
          </a:xfrm>
          <a:prstGeom prst="rect">
            <a:avLst/>
          </a:prstGeom>
        </p:spPr>
      </p:pic>
    </p:spTree>
    <p:extLst>
      <p:ext uri="{BB962C8B-B14F-4D97-AF65-F5344CB8AC3E}">
        <p14:creationId xmlns:p14="http://schemas.microsoft.com/office/powerpoint/2010/main" val="1441512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06DC-6B4A-3A48-8A94-7E520755648B}"/>
              </a:ext>
            </a:extLst>
          </p:cNvPr>
          <p:cNvSpPr>
            <a:spLocks noGrp="1"/>
          </p:cNvSpPr>
          <p:nvPr>
            <p:ph type="title"/>
          </p:nvPr>
        </p:nvSpPr>
        <p:spPr>
          <a:xfrm>
            <a:off x="0" y="0"/>
            <a:ext cx="12192000" cy="1188720"/>
          </a:xfrm>
        </p:spPr>
        <p:txBody>
          <a:bodyPr/>
          <a:lstStyle/>
          <a:p>
            <a:r>
              <a:rPr lang="en-US" dirty="0"/>
              <a:t>Data Analysis: </a:t>
            </a:r>
            <a:r>
              <a:rPr lang="en-US" dirty="0" err="1"/>
              <a:t>KMEans</a:t>
            </a:r>
            <a:r>
              <a:rPr lang="en-US" dirty="0"/>
              <a:t> Clustering </a:t>
            </a:r>
          </a:p>
        </p:txBody>
      </p:sp>
      <p:sp>
        <p:nvSpPr>
          <p:cNvPr id="3" name="Content Placeholder 2">
            <a:extLst>
              <a:ext uri="{FF2B5EF4-FFF2-40B4-BE49-F238E27FC236}">
                <a16:creationId xmlns:a16="http://schemas.microsoft.com/office/drawing/2014/main" id="{ADCB7D12-A492-DC40-8FB7-C1D4584D1F68}"/>
              </a:ext>
            </a:extLst>
          </p:cNvPr>
          <p:cNvSpPr>
            <a:spLocks noGrp="1"/>
          </p:cNvSpPr>
          <p:nvPr>
            <p:ph idx="1"/>
          </p:nvPr>
        </p:nvSpPr>
        <p:spPr>
          <a:xfrm>
            <a:off x="0" y="1188720"/>
            <a:ext cx="12192000" cy="5669280"/>
          </a:xfrm>
        </p:spPr>
        <p:txBody>
          <a:bodyPr>
            <a:normAutofit/>
          </a:bodyPr>
          <a:lstStyle/>
          <a:p>
            <a:r>
              <a:rPr lang="en-US" sz="3500" dirty="0"/>
              <a:t>Brooklyn  – Cluster 2 &amp; 3  </a:t>
            </a:r>
          </a:p>
          <a:p>
            <a:pPr marL="0" indent="0">
              <a:buNone/>
            </a:pPr>
            <a:endParaRPr lang="en-US" sz="3500" dirty="0"/>
          </a:p>
        </p:txBody>
      </p:sp>
      <p:pic>
        <p:nvPicPr>
          <p:cNvPr id="5" name="Picture 4">
            <a:extLst>
              <a:ext uri="{FF2B5EF4-FFF2-40B4-BE49-F238E27FC236}">
                <a16:creationId xmlns:a16="http://schemas.microsoft.com/office/drawing/2014/main" id="{09A322CC-013E-C844-9780-291AD2F4569E}"/>
              </a:ext>
            </a:extLst>
          </p:cNvPr>
          <p:cNvPicPr>
            <a:picLocks noChangeAspect="1"/>
          </p:cNvPicPr>
          <p:nvPr/>
        </p:nvPicPr>
        <p:blipFill>
          <a:blip r:embed="rId2"/>
          <a:stretch>
            <a:fillRect/>
          </a:stretch>
        </p:blipFill>
        <p:spPr>
          <a:xfrm>
            <a:off x="1125415" y="2071662"/>
            <a:ext cx="9899372" cy="1832123"/>
          </a:xfrm>
          <a:prstGeom prst="rect">
            <a:avLst/>
          </a:prstGeom>
        </p:spPr>
      </p:pic>
      <p:pic>
        <p:nvPicPr>
          <p:cNvPr id="8" name="Picture 7">
            <a:extLst>
              <a:ext uri="{FF2B5EF4-FFF2-40B4-BE49-F238E27FC236}">
                <a16:creationId xmlns:a16="http://schemas.microsoft.com/office/drawing/2014/main" id="{CED8E33F-4D04-554A-935E-E20201910411}"/>
              </a:ext>
            </a:extLst>
          </p:cNvPr>
          <p:cNvPicPr>
            <a:picLocks noChangeAspect="1"/>
          </p:cNvPicPr>
          <p:nvPr/>
        </p:nvPicPr>
        <p:blipFill>
          <a:blip r:embed="rId3"/>
          <a:stretch>
            <a:fillRect/>
          </a:stretch>
        </p:blipFill>
        <p:spPr>
          <a:xfrm>
            <a:off x="1125414" y="4260451"/>
            <a:ext cx="9847385" cy="1406769"/>
          </a:xfrm>
          <a:prstGeom prst="rect">
            <a:avLst/>
          </a:prstGeom>
        </p:spPr>
      </p:pic>
    </p:spTree>
    <p:extLst>
      <p:ext uri="{BB962C8B-B14F-4D97-AF65-F5344CB8AC3E}">
        <p14:creationId xmlns:p14="http://schemas.microsoft.com/office/powerpoint/2010/main" val="429345727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{0098F175-0D83-5B40-A975-09367C90958B}tf10001120</Template>
  <TotalTime>48</TotalTime>
  <Words>445</Words>
  <Application>Microsoft Macintosh PowerPoint</Application>
  <PresentationFormat>Widescreen</PresentationFormat>
  <Paragraphs>41</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Gill Sans MT</vt:lpstr>
      <vt:lpstr>Parcel</vt:lpstr>
      <vt:lpstr>Project Overview: Analysis of New York City Neighborhoods for Aspiring Businesses</vt:lpstr>
      <vt:lpstr>Business Problem</vt:lpstr>
      <vt:lpstr>Scope</vt:lpstr>
      <vt:lpstr>Data Analysis: KMEans Clustering </vt:lpstr>
      <vt:lpstr>Data Analysis: KMEans Clustering </vt:lpstr>
      <vt:lpstr>Data Analysis: KMEans Clustering </vt:lpstr>
      <vt:lpstr>Data Analysis: KMEans Clustering </vt:lpstr>
      <vt:lpstr>Data Analysis: KMEans Clustering </vt:lpstr>
      <vt:lpstr>Data Analysis: KMEans Clustering </vt:lpstr>
      <vt:lpstr>Data Analysis: KMEans Clustering </vt:lpstr>
      <vt:lpstr>Data Analysis: KMEans Clustering </vt:lpstr>
      <vt:lpstr>Data Analysis: KMEans Clustering </vt:lpstr>
      <vt:lpstr>Data Analysis: KMEans Clustering </vt:lpstr>
      <vt:lpstr>Data Analysis: KMEans Clustering </vt:lpstr>
      <vt:lpstr>Data Analysis: KMEans Clustering </vt:lpstr>
      <vt:lpstr>Data Analysis: KMEans Clustering </vt:lpstr>
      <vt:lpstr>Data Analysis: KMEans Clustering </vt:lpstr>
      <vt:lpstr>Results </vt:lpstr>
      <vt:lpstr>Discussion </vt:lpstr>
      <vt:lpstr>Conclusion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 Analysis of New York City Neighborhoods for Aspiring Businesses</dc:title>
  <dc:creator>Microsoft Office User</dc:creator>
  <cp:lastModifiedBy>Microsoft Office User</cp:lastModifiedBy>
  <cp:revision>4</cp:revision>
  <dcterms:created xsi:type="dcterms:W3CDTF">2020-12-20T05:25:05Z</dcterms:created>
  <dcterms:modified xsi:type="dcterms:W3CDTF">2020-12-20T06:13:35Z</dcterms:modified>
</cp:coreProperties>
</file>