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3"/>
  </p:notesMasterIdLst>
  <p:sldIdLst>
    <p:sldId id="280" r:id="rId5"/>
    <p:sldId id="282" r:id="rId6"/>
    <p:sldId id="281" r:id="rId7"/>
    <p:sldId id="285" r:id="rId8"/>
    <p:sldId id="283" r:id="rId9"/>
    <p:sldId id="28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Banks live on UPI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Sheet1!$A$2:$A$89</c:f>
              <c:numCache>
                <c:formatCode>mmm\-yy</c:formatCode>
                <c:ptCount val="88"/>
                <c:pt idx="0">
                  <c:v>45108</c:v>
                </c:pt>
                <c:pt idx="1">
                  <c:v>45078</c:v>
                </c:pt>
                <c:pt idx="2">
                  <c:v>45047</c:v>
                </c:pt>
                <c:pt idx="3">
                  <c:v>45017</c:v>
                </c:pt>
                <c:pt idx="4">
                  <c:v>44986</c:v>
                </c:pt>
                <c:pt idx="5">
                  <c:v>44958</c:v>
                </c:pt>
                <c:pt idx="6">
                  <c:v>44927</c:v>
                </c:pt>
                <c:pt idx="7">
                  <c:v>44896</c:v>
                </c:pt>
                <c:pt idx="8">
                  <c:v>44866</c:v>
                </c:pt>
                <c:pt idx="9">
                  <c:v>44835</c:v>
                </c:pt>
                <c:pt idx="10">
                  <c:v>44805</c:v>
                </c:pt>
                <c:pt idx="11">
                  <c:v>44774</c:v>
                </c:pt>
                <c:pt idx="12">
                  <c:v>44743</c:v>
                </c:pt>
                <c:pt idx="13">
                  <c:v>44713</c:v>
                </c:pt>
                <c:pt idx="14">
                  <c:v>44682</c:v>
                </c:pt>
                <c:pt idx="15">
                  <c:v>44652</c:v>
                </c:pt>
                <c:pt idx="16">
                  <c:v>44621</c:v>
                </c:pt>
                <c:pt idx="17">
                  <c:v>44593</c:v>
                </c:pt>
                <c:pt idx="18">
                  <c:v>44562</c:v>
                </c:pt>
                <c:pt idx="19">
                  <c:v>44531</c:v>
                </c:pt>
                <c:pt idx="20">
                  <c:v>44501</c:v>
                </c:pt>
                <c:pt idx="21">
                  <c:v>44470</c:v>
                </c:pt>
                <c:pt idx="22">
                  <c:v>44440</c:v>
                </c:pt>
                <c:pt idx="23">
                  <c:v>44409</c:v>
                </c:pt>
                <c:pt idx="24">
                  <c:v>44378</c:v>
                </c:pt>
                <c:pt idx="25">
                  <c:v>44348</c:v>
                </c:pt>
                <c:pt idx="26">
                  <c:v>44317</c:v>
                </c:pt>
                <c:pt idx="27">
                  <c:v>44287</c:v>
                </c:pt>
                <c:pt idx="28">
                  <c:v>44256</c:v>
                </c:pt>
                <c:pt idx="29">
                  <c:v>44228</c:v>
                </c:pt>
                <c:pt idx="30">
                  <c:v>44197</c:v>
                </c:pt>
                <c:pt idx="31">
                  <c:v>44166</c:v>
                </c:pt>
                <c:pt idx="32">
                  <c:v>44136</c:v>
                </c:pt>
                <c:pt idx="33">
                  <c:v>44105</c:v>
                </c:pt>
                <c:pt idx="34">
                  <c:v>44075</c:v>
                </c:pt>
                <c:pt idx="35">
                  <c:v>44044</c:v>
                </c:pt>
                <c:pt idx="36">
                  <c:v>44013</c:v>
                </c:pt>
                <c:pt idx="37">
                  <c:v>43983</c:v>
                </c:pt>
                <c:pt idx="38">
                  <c:v>43952</c:v>
                </c:pt>
                <c:pt idx="39">
                  <c:v>43922</c:v>
                </c:pt>
                <c:pt idx="40">
                  <c:v>43891</c:v>
                </c:pt>
                <c:pt idx="41">
                  <c:v>43862</c:v>
                </c:pt>
                <c:pt idx="42">
                  <c:v>43831</c:v>
                </c:pt>
                <c:pt idx="43">
                  <c:v>43800</c:v>
                </c:pt>
                <c:pt idx="44">
                  <c:v>43770</c:v>
                </c:pt>
                <c:pt idx="45">
                  <c:v>43739</c:v>
                </c:pt>
                <c:pt idx="46">
                  <c:v>43709</c:v>
                </c:pt>
                <c:pt idx="47">
                  <c:v>43678</c:v>
                </c:pt>
                <c:pt idx="48">
                  <c:v>43647</c:v>
                </c:pt>
                <c:pt idx="49">
                  <c:v>43617</c:v>
                </c:pt>
                <c:pt idx="50">
                  <c:v>43586</c:v>
                </c:pt>
                <c:pt idx="51">
                  <c:v>43556</c:v>
                </c:pt>
                <c:pt idx="52">
                  <c:v>43525</c:v>
                </c:pt>
                <c:pt idx="53">
                  <c:v>43497</c:v>
                </c:pt>
                <c:pt idx="54">
                  <c:v>43466</c:v>
                </c:pt>
                <c:pt idx="55">
                  <c:v>43435</c:v>
                </c:pt>
                <c:pt idx="56">
                  <c:v>43405</c:v>
                </c:pt>
                <c:pt idx="57">
                  <c:v>43374</c:v>
                </c:pt>
                <c:pt idx="58">
                  <c:v>43344</c:v>
                </c:pt>
                <c:pt idx="59">
                  <c:v>43313</c:v>
                </c:pt>
                <c:pt idx="60">
                  <c:v>43282</c:v>
                </c:pt>
                <c:pt idx="61">
                  <c:v>43252</c:v>
                </c:pt>
                <c:pt idx="62">
                  <c:v>43221</c:v>
                </c:pt>
                <c:pt idx="63">
                  <c:v>43191</c:v>
                </c:pt>
                <c:pt idx="64">
                  <c:v>43160</c:v>
                </c:pt>
                <c:pt idx="65">
                  <c:v>43132</c:v>
                </c:pt>
                <c:pt idx="66">
                  <c:v>43101</c:v>
                </c:pt>
                <c:pt idx="67">
                  <c:v>43070</c:v>
                </c:pt>
                <c:pt idx="68">
                  <c:v>43040</c:v>
                </c:pt>
                <c:pt idx="69">
                  <c:v>43009</c:v>
                </c:pt>
                <c:pt idx="70">
                  <c:v>42979</c:v>
                </c:pt>
                <c:pt idx="71">
                  <c:v>42948</c:v>
                </c:pt>
                <c:pt idx="72">
                  <c:v>42917</c:v>
                </c:pt>
                <c:pt idx="73">
                  <c:v>42887</c:v>
                </c:pt>
                <c:pt idx="74">
                  <c:v>42856</c:v>
                </c:pt>
                <c:pt idx="75">
                  <c:v>42826</c:v>
                </c:pt>
                <c:pt idx="76">
                  <c:v>42795</c:v>
                </c:pt>
                <c:pt idx="77">
                  <c:v>42767</c:v>
                </c:pt>
                <c:pt idx="78">
                  <c:v>42736</c:v>
                </c:pt>
                <c:pt idx="79">
                  <c:v>42705</c:v>
                </c:pt>
                <c:pt idx="80">
                  <c:v>42675</c:v>
                </c:pt>
                <c:pt idx="81">
                  <c:v>42644</c:v>
                </c:pt>
                <c:pt idx="82">
                  <c:v>42614</c:v>
                </c:pt>
                <c:pt idx="83">
                  <c:v>42583</c:v>
                </c:pt>
                <c:pt idx="84">
                  <c:v>42552</c:v>
                </c:pt>
                <c:pt idx="85">
                  <c:v>42522</c:v>
                </c:pt>
                <c:pt idx="86">
                  <c:v>42491</c:v>
                </c:pt>
                <c:pt idx="87">
                  <c:v>42461</c:v>
                </c:pt>
              </c:numCache>
            </c:numRef>
          </c:cat>
          <c:val>
            <c:numRef>
              <c:f>Sheet1!$B$2:$B$89</c:f>
              <c:numCache>
                <c:formatCode>General</c:formatCode>
                <c:ptCount val="88"/>
                <c:pt idx="0">
                  <c:v>473</c:v>
                </c:pt>
                <c:pt idx="1">
                  <c:v>458</c:v>
                </c:pt>
                <c:pt idx="2">
                  <c:v>445</c:v>
                </c:pt>
                <c:pt idx="3">
                  <c:v>414</c:v>
                </c:pt>
                <c:pt idx="4">
                  <c:v>399</c:v>
                </c:pt>
                <c:pt idx="5">
                  <c:v>390</c:v>
                </c:pt>
                <c:pt idx="6">
                  <c:v>385</c:v>
                </c:pt>
                <c:pt idx="7">
                  <c:v>382</c:v>
                </c:pt>
                <c:pt idx="8">
                  <c:v>376</c:v>
                </c:pt>
                <c:pt idx="9">
                  <c:v>365</c:v>
                </c:pt>
                <c:pt idx="10">
                  <c:v>358</c:v>
                </c:pt>
                <c:pt idx="11">
                  <c:v>346</c:v>
                </c:pt>
                <c:pt idx="12">
                  <c:v>338</c:v>
                </c:pt>
                <c:pt idx="13">
                  <c:v>330</c:v>
                </c:pt>
                <c:pt idx="14">
                  <c:v>323</c:v>
                </c:pt>
                <c:pt idx="15">
                  <c:v>316</c:v>
                </c:pt>
                <c:pt idx="16">
                  <c:v>314</c:v>
                </c:pt>
                <c:pt idx="17">
                  <c:v>304</c:v>
                </c:pt>
                <c:pt idx="18">
                  <c:v>297</c:v>
                </c:pt>
                <c:pt idx="19">
                  <c:v>282</c:v>
                </c:pt>
                <c:pt idx="20">
                  <c:v>274</c:v>
                </c:pt>
                <c:pt idx="21">
                  <c:v>261</c:v>
                </c:pt>
                <c:pt idx="22">
                  <c:v>259</c:v>
                </c:pt>
                <c:pt idx="23">
                  <c:v>249</c:v>
                </c:pt>
                <c:pt idx="24">
                  <c:v>235</c:v>
                </c:pt>
                <c:pt idx="25">
                  <c:v>229</c:v>
                </c:pt>
                <c:pt idx="26">
                  <c:v>224</c:v>
                </c:pt>
                <c:pt idx="27">
                  <c:v>220</c:v>
                </c:pt>
                <c:pt idx="28">
                  <c:v>216</c:v>
                </c:pt>
                <c:pt idx="29">
                  <c:v>213</c:v>
                </c:pt>
                <c:pt idx="30">
                  <c:v>207</c:v>
                </c:pt>
                <c:pt idx="31">
                  <c:v>207</c:v>
                </c:pt>
                <c:pt idx="32">
                  <c:v>200</c:v>
                </c:pt>
                <c:pt idx="33">
                  <c:v>189</c:v>
                </c:pt>
                <c:pt idx="34">
                  <c:v>174</c:v>
                </c:pt>
                <c:pt idx="35">
                  <c:v>168</c:v>
                </c:pt>
                <c:pt idx="36">
                  <c:v>164</c:v>
                </c:pt>
                <c:pt idx="37">
                  <c:v>155</c:v>
                </c:pt>
                <c:pt idx="38">
                  <c:v>155</c:v>
                </c:pt>
                <c:pt idx="39">
                  <c:v>153</c:v>
                </c:pt>
                <c:pt idx="40">
                  <c:v>148</c:v>
                </c:pt>
                <c:pt idx="41">
                  <c:v>146</c:v>
                </c:pt>
                <c:pt idx="42">
                  <c:v>144</c:v>
                </c:pt>
                <c:pt idx="43">
                  <c:v>143</c:v>
                </c:pt>
                <c:pt idx="44">
                  <c:v>143</c:v>
                </c:pt>
                <c:pt idx="45">
                  <c:v>141</c:v>
                </c:pt>
                <c:pt idx="46">
                  <c:v>141</c:v>
                </c:pt>
                <c:pt idx="47">
                  <c:v>141</c:v>
                </c:pt>
                <c:pt idx="48">
                  <c:v>143</c:v>
                </c:pt>
                <c:pt idx="49">
                  <c:v>142</c:v>
                </c:pt>
                <c:pt idx="50">
                  <c:v>143</c:v>
                </c:pt>
                <c:pt idx="51">
                  <c:v>144</c:v>
                </c:pt>
                <c:pt idx="52">
                  <c:v>142</c:v>
                </c:pt>
                <c:pt idx="53">
                  <c:v>139</c:v>
                </c:pt>
                <c:pt idx="54">
                  <c:v>134</c:v>
                </c:pt>
                <c:pt idx="55">
                  <c:v>129</c:v>
                </c:pt>
                <c:pt idx="56">
                  <c:v>128</c:v>
                </c:pt>
                <c:pt idx="57">
                  <c:v>128</c:v>
                </c:pt>
                <c:pt idx="58">
                  <c:v>122</c:v>
                </c:pt>
                <c:pt idx="59">
                  <c:v>114</c:v>
                </c:pt>
                <c:pt idx="60">
                  <c:v>114</c:v>
                </c:pt>
                <c:pt idx="61">
                  <c:v>110</c:v>
                </c:pt>
                <c:pt idx="62">
                  <c:v>101</c:v>
                </c:pt>
                <c:pt idx="63">
                  <c:v>97</c:v>
                </c:pt>
                <c:pt idx="64">
                  <c:v>91</c:v>
                </c:pt>
                <c:pt idx="65">
                  <c:v>86</c:v>
                </c:pt>
                <c:pt idx="66">
                  <c:v>71</c:v>
                </c:pt>
                <c:pt idx="67">
                  <c:v>67</c:v>
                </c:pt>
                <c:pt idx="68">
                  <c:v>61</c:v>
                </c:pt>
                <c:pt idx="69">
                  <c:v>60</c:v>
                </c:pt>
                <c:pt idx="70">
                  <c:v>57</c:v>
                </c:pt>
                <c:pt idx="71">
                  <c:v>55</c:v>
                </c:pt>
                <c:pt idx="72">
                  <c:v>53</c:v>
                </c:pt>
                <c:pt idx="73">
                  <c:v>52</c:v>
                </c:pt>
                <c:pt idx="74">
                  <c:v>49</c:v>
                </c:pt>
                <c:pt idx="75">
                  <c:v>48</c:v>
                </c:pt>
                <c:pt idx="76">
                  <c:v>44</c:v>
                </c:pt>
                <c:pt idx="77">
                  <c:v>44</c:v>
                </c:pt>
                <c:pt idx="78">
                  <c:v>36</c:v>
                </c:pt>
                <c:pt idx="79">
                  <c:v>35</c:v>
                </c:pt>
                <c:pt idx="80">
                  <c:v>30</c:v>
                </c:pt>
                <c:pt idx="81">
                  <c:v>26</c:v>
                </c:pt>
                <c:pt idx="82">
                  <c:v>25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8-4114-83B5-89B2AFEC0B4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Value (in Cr.)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Sheet1!$A$2:$A$89</c:f>
              <c:numCache>
                <c:formatCode>mmm\-yy</c:formatCode>
                <c:ptCount val="88"/>
                <c:pt idx="0">
                  <c:v>45108</c:v>
                </c:pt>
                <c:pt idx="1">
                  <c:v>45078</c:v>
                </c:pt>
                <c:pt idx="2">
                  <c:v>45047</c:v>
                </c:pt>
                <c:pt idx="3">
                  <c:v>45017</c:v>
                </c:pt>
                <c:pt idx="4">
                  <c:v>44986</c:v>
                </c:pt>
                <c:pt idx="5">
                  <c:v>44958</c:v>
                </c:pt>
                <c:pt idx="6">
                  <c:v>44927</c:v>
                </c:pt>
                <c:pt idx="7">
                  <c:v>44896</c:v>
                </c:pt>
                <c:pt idx="8">
                  <c:v>44866</c:v>
                </c:pt>
                <c:pt idx="9">
                  <c:v>44835</c:v>
                </c:pt>
                <c:pt idx="10">
                  <c:v>44805</c:v>
                </c:pt>
                <c:pt idx="11">
                  <c:v>44774</c:v>
                </c:pt>
                <c:pt idx="12">
                  <c:v>44743</c:v>
                </c:pt>
                <c:pt idx="13">
                  <c:v>44713</c:v>
                </c:pt>
                <c:pt idx="14">
                  <c:v>44682</c:v>
                </c:pt>
                <c:pt idx="15">
                  <c:v>44652</c:v>
                </c:pt>
                <c:pt idx="16">
                  <c:v>44621</c:v>
                </c:pt>
                <c:pt idx="17">
                  <c:v>44593</c:v>
                </c:pt>
                <c:pt idx="18">
                  <c:v>44562</c:v>
                </c:pt>
                <c:pt idx="19">
                  <c:v>44531</c:v>
                </c:pt>
                <c:pt idx="20">
                  <c:v>44501</c:v>
                </c:pt>
                <c:pt idx="21">
                  <c:v>44470</c:v>
                </c:pt>
                <c:pt idx="22">
                  <c:v>44440</c:v>
                </c:pt>
                <c:pt idx="23">
                  <c:v>44409</c:v>
                </c:pt>
                <c:pt idx="24">
                  <c:v>44378</c:v>
                </c:pt>
                <c:pt idx="25">
                  <c:v>44348</c:v>
                </c:pt>
                <c:pt idx="26">
                  <c:v>44317</c:v>
                </c:pt>
                <c:pt idx="27">
                  <c:v>44287</c:v>
                </c:pt>
                <c:pt idx="28">
                  <c:v>44256</c:v>
                </c:pt>
                <c:pt idx="29">
                  <c:v>44228</c:v>
                </c:pt>
                <c:pt idx="30">
                  <c:v>44197</c:v>
                </c:pt>
                <c:pt idx="31">
                  <c:v>44166</c:v>
                </c:pt>
                <c:pt idx="32">
                  <c:v>44136</c:v>
                </c:pt>
                <c:pt idx="33">
                  <c:v>44105</c:v>
                </c:pt>
                <c:pt idx="34">
                  <c:v>44075</c:v>
                </c:pt>
                <c:pt idx="35">
                  <c:v>44044</c:v>
                </c:pt>
                <c:pt idx="36">
                  <c:v>44013</c:v>
                </c:pt>
                <c:pt idx="37">
                  <c:v>43983</c:v>
                </c:pt>
                <c:pt idx="38">
                  <c:v>43952</c:v>
                </c:pt>
                <c:pt idx="39">
                  <c:v>43922</c:v>
                </c:pt>
                <c:pt idx="40">
                  <c:v>43891</c:v>
                </c:pt>
                <c:pt idx="41">
                  <c:v>43862</c:v>
                </c:pt>
                <c:pt idx="42">
                  <c:v>43831</c:v>
                </c:pt>
                <c:pt idx="43">
                  <c:v>43800</c:v>
                </c:pt>
                <c:pt idx="44">
                  <c:v>43770</c:v>
                </c:pt>
                <c:pt idx="45">
                  <c:v>43739</c:v>
                </c:pt>
                <c:pt idx="46">
                  <c:v>43709</c:v>
                </c:pt>
                <c:pt idx="47">
                  <c:v>43678</c:v>
                </c:pt>
                <c:pt idx="48">
                  <c:v>43647</c:v>
                </c:pt>
                <c:pt idx="49">
                  <c:v>43617</c:v>
                </c:pt>
                <c:pt idx="50">
                  <c:v>43586</c:v>
                </c:pt>
                <c:pt idx="51">
                  <c:v>43556</c:v>
                </c:pt>
                <c:pt idx="52">
                  <c:v>43525</c:v>
                </c:pt>
                <c:pt idx="53">
                  <c:v>43497</c:v>
                </c:pt>
                <c:pt idx="54">
                  <c:v>43466</c:v>
                </c:pt>
                <c:pt idx="55">
                  <c:v>43435</c:v>
                </c:pt>
                <c:pt idx="56">
                  <c:v>43405</c:v>
                </c:pt>
                <c:pt idx="57">
                  <c:v>43374</c:v>
                </c:pt>
                <c:pt idx="58">
                  <c:v>43344</c:v>
                </c:pt>
                <c:pt idx="59">
                  <c:v>43313</c:v>
                </c:pt>
                <c:pt idx="60">
                  <c:v>43282</c:v>
                </c:pt>
                <c:pt idx="61">
                  <c:v>43252</c:v>
                </c:pt>
                <c:pt idx="62">
                  <c:v>43221</c:v>
                </c:pt>
                <c:pt idx="63">
                  <c:v>43191</c:v>
                </c:pt>
                <c:pt idx="64">
                  <c:v>43160</c:v>
                </c:pt>
                <c:pt idx="65">
                  <c:v>43132</c:v>
                </c:pt>
                <c:pt idx="66">
                  <c:v>43101</c:v>
                </c:pt>
                <c:pt idx="67">
                  <c:v>43070</c:v>
                </c:pt>
                <c:pt idx="68">
                  <c:v>43040</c:v>
                </c:pt>
                <c:pt idx="69">
                  <c:v>43009</c:v>
                </c:pt>
                <c:pt idx="70">
                  <c:v>42979</c:v>
                </c:pt>
                <c:pt idx="71">
                  <c:v>42948</c:v>
                </c:pt>
                <c:pt idx="72">
                  <c:v>42917</c:v>
                </c:pt>
                <c:pt idx="73">
                  <c:v>42887</c:v>
                </c:pt>
                <c:pt idx="74">
                  <c:v>42856</c:v>
                </c:pt>
                <c:pt idx="75">
                  <c:v>42826</c:v>
                </c:pt>
                <c:pt idx="76">
                  <c:v>42795</c:v>
                </c:pt>
                <c:pt idx="77">
                  <c:v>42767</c:v>
                </c:pt>
                <c:pt idx="78">
                  <c:v>42736</c:v>
                </c:pt>
                <c:pt idx="79">
                  <c:v>42705</c:v>
                </c:pt>
                <c:pt idx="80">
                  <c:v>42675</c:v>
                </c:pt>
                <c:pt idx="81">
                  <c:v>42644</c:v>
                </c:pt>
                <c:pt idx="82">
                  <c:v>42614</c:v>
                </c:pt>
                <c:pt idx="83">
                  <c:v>42583</c:v>
                </c:pt>
                <c:pt idx="84">
                  <c:v>42552</c:v>
                </c:pt>
                <c:pt idx="85">
                  <c:v>42522</c:v>
                </c:pt>
                <c:pt idx="86">
                  <c:v>42491</c:v>
                </c:pt>
                <c:pt idx="87">
                  <c:v>42461</c:v>
                </c:pt>
              </c:numCache>
            </c:numRef>
          </c:cat>
          <c:val>
            <c:numRef>
              <c:f>Sheet1!$D$2:$D$89</c:f>
              <c:numCache>
                <c:formatCode>General</c:formatCode>
                <c:ptCount val="88"/>
                <c:pt idx="0">
                  <c:v>1533645.2</c:v>
                </c:pt>
                <c:pt idx="1">
                  <c:v>1475464.27</c:v>
                </c:pt>
                <c:pt idx="2">
                  <c:v>1489145.5</c:v>
                </c:pt>
                <c:pt idx="3">
                  <c:v>1407007.55</c:v>
                </c:pt>
                <c:pt idx="4">
                  <c:v>1410443.01</c:v>
                </c:pt>
                <c:pt idx="5">
                  <c:v>1235846.6200000001</c:v>
                </c:pt>
                <c:pt idx="6">
                  <c:v>1298726.6200000001</c:v>
                </c:pt>
                <c:pt idx="7">
                  <c:v>1282055.01</c:v>
                </c:pt>
                <c:pt idx="8">
                  <c:v>1190593.3899999999</c:v>
                </c:pt>
                <c:pt idx="9">
                  <c:v>1211582.51</c:v>
                </c:pt>
                <c:pt idx="10">
                  <c:v>1116438.1000000001</c:v>
                </c:pt>
                <c:pt idx="11">
                  <c:v>1072792.68</c:v>
                </c:pt>
                <c:pt idx="12">
                  <c:v>1062991</c:v>
                </c:pt>
                <c:pt idx="13">
                  <c:v>1014384</c:v>
                </c:pt>
                <c:pt idx="14">
                  <c:v>1041520</c:v>
                </c:pt>
                <c:pt idx="15">
                  <c:v>983302.27</c:v>
                </c:pt>
                <c:pt idx="16">
                  <c:v>960581.66</c:v>
                </c:pt>
                <c:pt idx="17">
                  <c:v>826843</c:v>
                </c:pt>
                <c:pt idx="18">
                  <c:v>831993.11</c:v>
                </c:pt>
                <c:pt idx="19">
                  <c:v>826848.22</c:v>
                </c:pt>
                <c:pt idx="20">
                  <c:v>768436.11</c:v>
                </c:pt>
                <c:pt idx="21">
                  <c:v>771444.98</c:v>
                </c:pt>
                <c:pt idx="22">
                  <c:v>654351.81000000006</c:v>
                </c:pt>
                <c:pt idx="23">
                  <c:v>639116.94999999995</c:v>
                </c:pt>
                <c:pt idx="24">
                  <c:v>606281.14</c:v>
                </c:pt>
                <c:pt idx="25">
                  <c:v>547373.17000000004</c:v>
                </c:pt>
                <c:pt idx="26">
                  <c:v>490638.65</c:v>
                </c:pt>
                <c:pt idx="27">
                  <c:v>493663.68</c:v>
                </c:pt>
                <c:pt idx="28">
                  <c:v>504886.44</c:v>
                </c:pt>
                <c:pt idx="29">
                  <c:v>425062.76</c:v>
                </c:pt>
                <c:pt idx="30">
                  <c:v>431181.89</c:v>
                </c:pt>
                <c:pt idx="31">
                  <c:v>416176.21</c:v>
                </c:pt>
                <c:pt idx="32">
                  <c:v>390999.15</c:v>
                </c:pt>
                <c:pt idx="33">
                  <c:v>386106.74</c:v>
                </c:pt>
                <c:pt idx="34">
                  <c:v>329027.65999999997</c:v>
                </c:pt>
                <c:pt idx="35">
                  <c:v>298307.61</c:v>
                </c:pt>
                <c:pt idx="36">
                  <c:v>290537.86</c:v>
                </c:pt>
                <c:pt idx="37">
                  <c:v>261835</c:v>
                </c:pt>
                <c:pt idx="38">
                  <c:v>218391.6</c:v>
                </c:pt>
                <c:pt idx="39">
                  <c:v>151140.66</c:v>
                </c:pt>
                <c:pt idx="40">
                  <c:v>206462.31</c:v>
                </c:pt>
                <c:pt idx="41">
                  <c:v>222516.95</c:v>
                </c:pt>
                <c:pt idx="42">
                  <c:v>216242.97</c:v>
                </c:pt>
                <c:pt idx="43">
                  <c:v>202520.76</c:v>
                </c:pt>
                <c:pt idx="44">
                  <c:v>189229.09</c:v>
                </c:pt>
                <c:pt idx="45">
                  <c:v>191359.94</c:v>
                </c:pt>
                <c:pt idx="46">
                  <c:v>161456.56</c:v>
                </c:pt>
                <c:pt idx="47">
                  <c:v>154504.89000000001</c:v>
                </c:pt>
                <c:pt idx="48">
                  <c:v>146386.64000000001</c:v>
                </c:pt>
                <c:pt idx="49">
                  <c:v>146566.35</c:v>
                </c:pt>
                <c:pt idx="50">
                  <c:v>152449.29</c:v>
                </c:pt>
                <c:pt idx="51">
                  <c:v>142034.39000000001</c:v>
                </c:pt>
                <c:pt idx="52">
                  <c:v>133460.72</c:v>
                </c:pt>
                <c:pt idx="53">
                  <c:v>106737.12</c:v>
                </c:pt>
                <c:pt idx="54">
                  <c:v>109932.43</c:v>
                </c:pt>
                <c:pt idx="55">
                  <c:v>102594.82</c:v>
                </c:pt>
                <c:pt idx="56">
                  <c:v>82232.210000000006</c:v>
                </c:pt>
                <c:pt idx="57">
                  <c:v>74978.27</c:v>
                </c:pt>
                <c:pt idx="58">
                  <c:v>59835.360000000001</c:v>
                </c:pt>
                <c:pt idx="59">
                  <c:v>54212.26</c:v>
                </c:pt>
                <c:pt idx="60">
                  <c:v>51843.14</c:v>
                </c:pt>
                <c:pt idx="61">
                  <c:v>40834.03</c:v>
                </c:pt>
                <c:pt idx="62">
                  <c:v>33288.51</c:v>
                </c:pt>
                <c:pt idx="63">
                  <c:v>27021.85</c:v>
                </c:pt>
                <c:pt idx="64">
                  <c:v>24172.6</c:v>
                </c:pt>
                <c:pt idx="65">
                  <c:v>19126.2</c:v>
                </c:pt>
                <c:pt idx="66">
                  <c:v>15571.2</c:v>
                </c:pt>
                <c:pt idx="67">
                  <c:v>13174.24</c:v>
                </c:pt>
                <c:pt idx="68">
                  <c:v>9669.33</c:v>
                </c:pt>
                <c:pt idx="69">
                  <c:v>7057.78</c:v>
                </c:pt>
                <c:pt idx="70">
                  <c:v>5325.81</c:v>
                </c:pt>
                <c:pt idx="71">
                  <c:v>4156.62</c:v>
                </c:pt>
                <c:pt idx="72">
                  <c:v>3411.35</c:v>
                </c:pt>
                <c:pt idx="73">
                  <c:v>3098.36</c:v>
                </c:pt>
                <c:pt idx="74">
                  <c:v>2797.07</c:v>
                </c:pt>
                <c:pt idx="75">
                  <c:v>2271.2399999999998</c:v>
                </c:pt>
                <c:pt idx="76">
                  <c:v>2425.14</c:v>
                </c:pt>
                <c:pt idx="77">
                  <c:v>1937.71</c:v>
                </c:pt>
                <c:pt idx="78">
                  <c:v>1696.22</c:v>
                </c:pt>
                <c:pt idx="79">
                  <c:v>707.93</c:v>
                </c:pt>
                <c:pt idx="80">
                  <c:v>100.46</c:v>
                </c:pt>
                <c:pt idx="81">
                  <c:v>48.57</c:v>
                </c:pt>
                <c:pt idx="82">
                  <c:v>32.64</c:v>
                </c:pt>
                <c:pt idx="83">
                  <c:v>3.09</c:v>
                </c:pt>
                <c:pt idx="84">
                  <c:v>0.38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8-4114-83B5-89B2AFEC0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4881519"/>
        <c:axId val="2069681759"/>
      </c:lineChart>
      <c:dateAx>
        <c:axId val="18748815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681759"/>
        <c:crosses val="autoZero"/>
        <c:auto val="1"/>
        <c:lblOffset val="100"/>
        <c:baseTimeUnit val="months"/>
      </c:dateAx>
      <c:valAx>
        <c:axId val="206968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8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Direct Transfer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confusion,</a:t>
          </a:r>
        </a:p>
        <a:p>
          <a:pPr>
            <a:lnSpc>
              <a:spcPct val="100000"/>
            </a:lnSpc>
          </a:pPr>
          <a:r>
            <a:rPr lang="en-US" dirty="0"/>
            <a:t>Displays name while transferring for surety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2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2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75033" y="271053"/>
          <a:ext cx="1047335" cy="104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2507" y="1423342"/>
          <a:ext cx="2992387" cy="44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Direct Transfer</a:t>
          </a:r>
        </a:p>
      </dsp:txBody>
      <dsp:txXfrm>
        <a:off x="2507" y="1423342"/>
        <a:ext cx="2992387" cy="448858"/>
      </dsp:txXfrm>
    </dsp:sp>
    <dsp:sp modelId="{DD091D0A-5A25-4241-91F3-18D32B0BDD4F}">
      <dsp:nvSpPr>
        <dsp:cNvPr id="0" name=""/>
        <dsp:cNvSpPr/>
      </dsp:nvSpPr>
      <dsp:spPr>
        <a:xfrm>
          <a:off x="2507" y="1921016"/>
          <a:ext cx="2992387" cy="790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confusion,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Displays name while transferring for surety</a:t>
          </a:r>
        </a:p>
      </dsp:txBody>
      <dsp:txXfrm>
        <a:off x="2507" y="1921016"/>
        <a:ext cx="2992387" cy="79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0AF9F-DF03-43FE-8B3F-53745D1CF675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2E08-380C-495C-8D82-6BD3679D9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0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334F73-5975-402A-BC4D-D0B70B44CBF7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8596-5EE2-4EC8-9786-E678B90795C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2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8596-5EE2-4EC8-9786-E678B90795C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074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CCE9-A7DE-4C4B-9D09-52789F84C89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44DA-E5D4-4723-AD3C-C1489F012C4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CFC1-CA88-412E-929C-F711AEAEBD5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6CFE-B066-4828-9141-3C085EC1875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7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1C9B-05A7-4E9B-84EE-E104798B5F3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EC4-B6F1-4D07-9F97-B146C151033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BCE9-E8B9-46C8-929B-591FE2709A9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BEF-B5BA-4660-AE3E-5E5E0571578C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MOHD UMAIR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48596-5EE2-4EC8-9786-E678B90795C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MOHD UMAIR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1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ci.org.in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2322510"/>
            <a:ext cx="3485073" cy="177151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     UPI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742" y="4157933"/>
            <a:ext cx="5495277" cy="88458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Unified Payment Interface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8FF9B4-3949-34B1-2285-B5AC282B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UMAIR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78D61-A893-D011-6DDA-1584AC56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962" y="798585"/>
            <a:ext cx="3349289" cy="1523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9B7A-74A8-3AFD-A4CB-C7BCA1B2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UPI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F505-9ABE-26FA-2C6D-A8210925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Unified Payments Interface (UPI) is a revolutionary, user-friendly, real time payment solution that facilitates inter-bank transactions, and enables greater digital payments adoption in the country.</a:t>
            </a:r>
          </a:p>
          <a:p>
            <a:r>
              <a:rPr lang="en-US" dirty="0"/>
              <a:t>Developed and launched by the </a:t>
            </a:r>
            <a:r>
              <a:rPr lang="en-US" dirty="0">
                <a:hlinkClick r:id="rId3"/>
              </a:rPr>
              <a:t>National Payments Corporation of India</a:t>
            </a:r>
            <a:r>
              <a:rPr lang="en-US" dirty="0"/>
              <a:t> in 2016, UPI is now one of the most preferred payment solutions in India, with over a billion transactions every month.</a:t>
            </a:r>
          </a:p>
          <a:p>
            <a:r>
              <a:rPr lang="en-US" dirty="0"/>
              <a:t>Payments can be made using a UPI ID, UPI Number, Account number, and an Indian Financial System Code (IFSC).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6B96-6998-DCDD-8078-07EB89E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MOHD UMAIR</a:t>
            </a:r>
          </a:p>
        </p:txBody>
      </p:sp>
    </p:spTree>
    <p:extLst>
      <p:ext uri="{BB962C8B-B14F-4D97-AF65-F5344CB8AC3E}">
        <p14:creationId xmlns:p14="http://schemas.microsoft.com/office/powerpoint/2010/main" val="201881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86780"/>
              </p:ext>
            </p:extLst>
          </p:nvPr>
        </p:nvGraphicFramePr>
        <p:xfrm>
          <a:off x="914400" y="3693110"/>
          <a:ext cx="2997403" cy="298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C08FCA-EF33-1D31-DAA3-C192F436E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803" y="80998"/>
            <a:ext cx="8116433" cy="3458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2618C-4F68-0094-9826-04013DD37DF5}"/>
              </a:ext>
            </a:extLst>
          </p:cNvPr>
          <p:cNvSpPr txBox="1"/>
          <p:nvPr/>
        </p:nvSpPr>
        <p:spPr>
          <a:xfrm>
            <a:off x="276225" y="400050"/>
            <a:ext cx="322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Benefits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FBE47-52A9-3884-3C64-6C2F00165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6650" y="3882950"/>
            <a:ext cx="3158002" cy="260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A664E-E865-9302-8B8E-0F7BB47B85F4}"/>
              </a:ext>
            </a:extLst>
          </p:cNvPr>
          <p:cNvSpPr txBox="1"/>
          <p:nvPr/>
        </p:nvSpPr>
        <p:spPr>
          <a:xfrm>
            <a:off x="9133390" y="3755254"/>
            <a:ext cx="2824831" cy="302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B68C96-D907-ED95-B761-E0E6A886B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2150" y="3693110"/>
            <a:ext cx="3887413" cy="26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BBA-C01A-03BB-0EF0-993287B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45" y="238125"/>
            <a:ext cx="10353762" cy="1257300"/>
          </a:xfrm>
        </p:spPr>
        <p:txBody>
          <a:bodyPr/>
          <a:lstStyle/>
          <a:p>
            <a:r>
              <a:rPr lang="en-US" dirty="0"/>
              <a:t>UPI working flow</a:t>
            </a:r>
            <a:endParaRPr lang="en-IN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7B917BD8-06FC-E467-B00D-C5F86840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3" y="1400176"/>
            <a:ext cx="10248292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F70F6-3F49-D95A-6B51-D8955B0A41D0}"/>
              </a:ext>
            </a:extLst>
          </p:cNvPr>
          <p:cNvSpPr txBox="1"/>
          <p:nvPr/>
        </p:nvSpPr>
        <p:spPr>
          <a:xfrm>
            <a:off x="10563225" y="5286376"/>
            <a:ext cx="123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PSP -</a:t>
            </a:r>
          </a:p>
          <a:p>
            <a:r>
              <a:rPr lang="en-US" dirty="0"/>
              <a:t>Payment service provider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E622DF-DBB8-0451-5CC4-55666108E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878548"/>
              </p:ext>
            </p:extLst>
          </p:nvPr>
        </p:nvGraphicFramePr>
        <p:xfrm>
          <a:off x="381000" y="923925"/>
          <a:ext cx="1112520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A54CED-B08E-0162-B8A3-05E237AF1EFC}"/>
              </a:ext>
            </a:extLst>
          </p:cNvPr>
          <p:cNvSpPr txBox="1"/>
          <p:nvPr/>
        </p:nvSpPr>
        <p:spPr>
          <a:xfrm>
            <a:off x="1438275" y="17145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Transactions done through UPI from Aug-2016 to June-2023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24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12CFC7-280B-8982-3508-CC642F0EB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93083"/>
              </p:ext>
            </p:extLst>
          </p:nvPr>
        </p:nvGraphicFramePr>
        <p:xfrm>
          <a:off x="161925" y="152401"/>
          <a:ext cx="11791952" cy="6642260"/>
        </p:xfrm>
        <a:graphic>
          <a:graphicData uri="http://schemas.openxmlformats.org/drawingml/2006/table">
            <a:tbl>
              <a:tblPr/>
              <a:tblGrid>
                <a:gridCol w="1473994">
                  <a:extLst>
                    <a:ext uri="{9D8B030D-6E8A-4147-A177-3AD203B41FA5}">
                      <a16:colId xmlns:a16="http://schemas.microsoft.com/office/drawing/2014/main" val="2330824861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3245883448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2520145432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2815167342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1132146841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1279200654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3518798131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3345212426"/>
                    </a:ext>
                  </a:extLst>
                </a:gridCol>
              </a:tblGrid>
              <a:tr h="23586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UPI Remitter Banks - Top 10 Banks Performance (Jul'23)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50"/>
                  </a:ext>
                </a:extLst>
              </a:tr>
              <a:tr h="9540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Sr. No.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UPI Remitter Banks (Jul-2023)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Total Volume (In Mn)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Approved 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BD %</a:t>
                      </a:r>
                    </a:p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Business Decline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TD%</a:t>
                      </a:r>
                    </a:p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Technical Decline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Total Debit Reversal Count (In Mn)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Debit Reversal Success 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717657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State Bank Of India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2574.67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95.55%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4.27%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0.17%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8.675316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99.41%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505614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HDFC BANK LTD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879.56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96.30%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3.59%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2.233976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72877"/>
                  </a:ext>
                </a:extLst>
              </a:tr>
              <a:tr h="4154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Bank of Baroda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645.14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94.64%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5.21%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0.15%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2.143761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99.73%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90084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Union Bank of India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616.05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95.63%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4.35%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0.01%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1.726157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71107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Punjab National Bank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480.73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95.29%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4.47%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0.24%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1.605735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814831"/>
                  </a:ext>
                </a:extLst>
              </a:tr>
              <a:tr h="4154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ICICI Bank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481.53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96.70%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3.2%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1.303102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92.77%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0333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Axis Bank Ltd.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462.20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96.34%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3.65%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1.059541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49679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Kotak Mahindra Bank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460.81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94.83%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5.13%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0.04%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1.303627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22445"/>
                  </a:ext>
                </a:extLst>
              </a:tr>
              <a:tr h="4154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Canara Bank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454.62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94.32%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4.97%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0.71%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2.063598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99.39%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55045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Paytm Payments Bank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433.01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96.43%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3.55%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0.02%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0.623114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100.00%</a:t>
                      </a:r>
                    </a:p>
                  </a:txBody>
                  <a:tcPr marL="16733" marR="16733" marT="16733" marB="16733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07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70E6CF-263E-0493-975C-695E51F9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4796"/>
              </p:ext>
            </p:extLst>
          </p:nvPr>
        </p:nvGraphicFramePr>
        <p:xfrm>
          <a:off x="148053" y="99581"/>
          <a:ext cx="11574570" cy="6658838"/>
        </p:xfrm>
        <a:graphic>
          <a:graphicData uri="http://schemas.openxmlformats.org/drawingml/2006/table">
            <a:tbl>
              <a:tblPr/>
              <a:tblGrid>
                <a:gridCol w="1639476">
                  <a:extLst>
                    <a:ext uri="{9D8B030D-6E8A-4147-A177-3AD203B41FA5}">
                      <a16:colId xmlns:a16="http://schemas.microsoft.com/office/drawing/2014/main" val="2710429857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791541262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574672019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2850338177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109066446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1435440160"/>
                    </a:ext>
                  </a:extLst>
                </a:gridCol>
                <a:gridCol w="1639476">
                  <a:extLst>
                    <a:ext uri="{9D8B030D-6E8A-4147-A177-3AD203B41FA5}">
                      <a16:colId xmlns:a16="http://schemas.microsoft.com/office/drawing/2014/main" val="3058496699"/>
                    </a:ext>
                  </a:extLst>
                </a:gridCol>
                <a:gridCol w="98238">
                  <a:extLst>
                    <a:ext uri="{9D8B030D-6E8A-4147-A177-3AD203B41FA5}">
                      <a16:colId xmlns:a16="http://schemas.microsoft.com/office/drawing/2014/main" val="337781916"/>
                    </a:ext>
                  </a:extLst>
                </a:gridCol>
              </a:tblGrid>
              <a:tr h="26034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UPI Beneficiary Banks - Top 10 Banks Performance (Jul'23)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09732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err="1">
                          <a:solidFill>
                            <a:srgbClr val="FFFFFF"/>
                          </a:solidFill>
                          <a:effectLst/>
                        </a:rPr>
                        <a:t>Sr.No</a:t>
                      </a: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.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UPI Beneficiary Banks (Jul-2023)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Total Volume (In Mn)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Approved 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BD%</a:t>
                      </a:r>
                    </a:p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Business Decline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TD%</a:t>
                      </a:r>
                    </a:p>
                    <a:p>
                      <a:pPr algn="ctr" fontAlgn="ctr"/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</a:rPr>
                        <a:t>Technical Decline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Deemed Approved 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5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79563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Paytm Payments Bank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2331.83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99.82%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0.17%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0.01%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0.00%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1878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Yes Bank Ltd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1865.76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99.87%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0.02%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0.11%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866098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State Bank Of India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1070.51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99.24%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0.58%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0.06%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11376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Axis Bank Ltd.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688.05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99.89%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0.09%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0.02%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0.04%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238479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ICICI Bank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627.95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99.79%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0.10%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0.12%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0.05%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249001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HDFC BANK LTD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510.54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99.27%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0.65%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380451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Bank of Baroda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290.12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99.58%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0.25%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0.17%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0.14%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46385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Union Bank of India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279.02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99.76%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0.15%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74704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Federal Bank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229.06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99.66%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0.23%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0.11%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0.01%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004497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Canara Bank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223.29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98.89%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0.43%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0.68%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0.23%</a:t>
                      </a:r>
                    </a:p>
                  </a:txBody>
                  <a:tcPr marL="18210" marR="18210" marT="18210" marB="18210" anchor="ctr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36419" marR="36419" marT="18210" marB="18210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652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0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35EDA-3C35-E3BB-BD38-B1DE6F99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/>
          <a:stretch/>
        </p:blipFill>
        <p:spPr>
          <a:xfrm>
            <a:off x="634904" y="709654"/>
            <a:ext cx="3828933" cy="185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890E2-F064-945B-6543-A2B42B0E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r="1679"/>
          <a:stretch/>
        </p:blipFill>
        <p:spPr>
          <a:xfrm>
            <a:off x="2472123" y="2852898"/>
            <a:ext cx="3946625" cy="173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8CD44-F86E-78C8-B5E3-F3B1986BC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4" y="4919450"/>
            <a:ext cx="3810532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D4FF9-9935-59D3-8AC3-993BDA603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295" y="728706"/>
            <a:ext cx="3801005" cy="1838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5E7B4-4F09-242A-B980-1F5F84FBA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295" y="4290712"/>
            <a:ext cx="4105848" cy="2419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90830B-D6B7-FCBB-CB61-BB5F369CFDDE}"/>
              </a:ext>
            </a:extLst>
          </p:cNvPr>
          <p:cNvSpPr txBox="1"/>
          <p:nvPr/>
        </p:nvSpPr>
        <p:spPr>
          <a:xfrm>
            <a:off x="4591055" y="106533"/>
            <a:ext cx="273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Safety Tips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33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796</TotalTime>
  <Words>493</Words>
  <Application>Microsoft Office PowerPoint</Application>
  <PresentationFormat>Widescreen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     UPI</vt:lpstr>
      <vt:lpstr>What is UPI ?</vt:lpstr>
      <vt:lpstr>PowerPoint Presentation</vt:lpstr>
      <vt:lpstr>UPI working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</dc:title>
  <dc:creator>Xeroriano Fenix</dc:creator>
  <cp:lastModifiedBy>Xeroriano Fenix</cp:lastModifiedBy>
  <cp:revision>11</cp:revision>
  <dcterms:created xsi:type="dcterms:W3CDTF">2023-09-02T17:46:31Z</dcterms:created>
  <dcterms:modified xsi:type="dcterms:W3CDTF">2023-09-03T17:48:10Z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