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9" r:id="rId9"/>
    <p:sldId id="263" r:id="rId10"/>
    <p:sldId id="267" r:id="rId11"/>
    <p:sldId id="264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BC7"/>
    <a:srgbClr val="FDF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8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30T16:44:44.599" idx="2">
    <p:pos x="7680" y="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C9349-C069-8DE8-7A07-7B600D04F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27F6BA-75CB-6D8C-E71F-C2969FCD1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5FBCE-A788-A833-9F77-9C82C39E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F68B-0D34-4340-820E-5E25DE9774D2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2565F9-1005-7D87-9A18-2AC736E19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9D949E-636F-B842-A658-02CF78A2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80F0-213C-43DE-BB3A-FD5B30940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26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03A57-AA81-5F52-7BED-0D8D5780A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EAB758-F0E6-6944-B7B9-5BF2729F7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307AB5-CDCD-F0A3-88E6-892AE9FB0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F68B-0D34-4340-820E-5E25DE9774D2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56F238-8F14-01E5-F74C-D6FD07EA6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AF3576-547C-8951-92B1-4A9E101D5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80F0-213C-43DE-BB3A-FD5B30940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271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D94458-71B6-F6D3-0C12-FA80B955D8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739C98-2FD5-46ED-B928-A9A80C522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0FA5CF-7A90-7917-B263-BF52F8406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F68B-0D34-4340-820E-5E25DE9774D2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59181E-A843-449B-1BD0-62CA82E38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38BA6-92A6-A0AD-389D-158DD38E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80F0-213C-43DE-BB3A-FD5B30940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54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0CA74-B651-6DB1-8FBC-822E8665C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91F4B6-CBD2-ECCB-609A-C3939EB36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663DFC-CB17-D9A7-9277-269AEAFD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F68B-0D34-4340-820E-5E25DE9774D2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14E0ED-285C-1908-83FE-0AA3D874D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AF78ED-C040-C86A-9E83-2A3E8F1B0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80F0-213C-43DE-BB3A-FD5B30940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19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61443-8084-D9AD-44D1-5FBBC0149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F78973-DD66-0A55-A2B8-D927754C2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BD1553-6ADD-AB4B-5CCC-DA1A678C5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F68B-0D34-4340-820E-5E25DE9774D2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9663B0-258D-99CC-E9F5-4484AFB1D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409C39-0ACB-E967-F887-5AC7FC1B5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80F0-213C-43DE-BB3A-FD5B30940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89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42B08-D843-BAE8-6BE3-D8ACB00B5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9F38AF-0709-3328-2DF9-61D043892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F2F861-92B2-D5BC-3921-E36B5E360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65000C-FBA6-7F2B-C9B0-A9AD58D3F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F68B-0D34-4340-820E-5E25DE9774D2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92311D-68A1-E740-5D55-41E747D85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3BDBE3-F577-18A3-FB1D-25D176D8E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80F0-213C-43DE-BB3A-FD5B30940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15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B56FE-0D96-5342-B38E-53A3D6DA7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64C33B-4C25-6707-7A9E-3B87175AE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8ADADE-48F6-3025-CAEB-629889264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93F1A1-3ACB-CF0E-FC2B-02439280C6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29DA5E-2188-F311-D831-13ADDA783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5242F76-2D7F-3960-DC73-8CD0F801A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F68B-0D34-4340-820E-5E25DE9774D2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8C341E-A70A-0417-FB29-DCE1E9A2F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4290E8-4C69-959E-E52B-833DB5BEA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80F0-213C-43DE-BB3A-FD5B30940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58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C8883-405C-23D8-C91C-5F0471267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CB180-F6DB-CDE6-D54F-49972A093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F68B-0D34-4340-820E-5E25DE9774D2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9653C3-6EE4-A2DF-CADE-D102E6DFC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FF2989-0428-A0A3-9B7A-6EBA477D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80F0-213C-43DE-BB3A-FD5B30940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26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94DB11-137E-F934-B284-CBA92A86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F68B-0D34-4340-820E-5E25DE9774D2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75FFFC-D421-0E32-6DBE-6BFE48B93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F97880-8C38-7A74-826A-EAE16EB8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80F0-213C-43DE-BB3A-FD5B30940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29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2D32D-DFB4-514F-ABC5-407E1D28D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9DC43F-E26F-2C61-4B53-DB0FF9D46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0E61F2-89E9-6259-5FDD-A84731D39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7D240B-7283-BBAB-F850-5B745DEC1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F68B-0D34-4340-820E-5E25DE9774D2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C6FFE7-3BDC-22B6-8165-9BC6774D9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FC18A6-4DCA-660F-8FD9-CC117CA44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80F0-213C-43DE-BB3A-FD5B30940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9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84DFA-14F4-205A-0ECB-D552F9448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324B79-B369-4D72-9400-AE4D1E057A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3ACC8B-E5F3-5A57-D32A-E04983ED1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2661DB-442C-B4E4-B565-10BDE6376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F68B-0D34-4340-820E-5E25DE9774D2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E088B9-28E3-E25C-AF0D-47927CEDC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3F574B-10D9-5E25-48B8-3B8079C8F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80F0-213C-43DE-BB3A-FD5B30940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11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4A40CC-E603-2AF6-DD97-9041AAFD6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09BAA6-D81F-A3CE-2945-40835B184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0ACBB3-435D-73CC-541D-F528464FF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9F68B-0D34-4340-820E-5E25DE9774D2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788932-AF0C-A1DC-B650-CD8EAD848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8AA943-B908-C58E-45E5-5FA6ADB67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580F0-213C-43DE-BB3A-FD5B30940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09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09C6B7B-D965-D461-FEBC-53C0259BD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164" y="3187338"/>
            <a:ext cx="2397672" cy="48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133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C0070FC-2BD6-88CF-DDD2-BB8DDED21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731439"/>
              </p:ext>
            </p:extLst>
          </p:nvPr>
        </p:nvGraphicFramePr>
        <p:xfrm>
          <a:off x="840001" y="1277524"/>
          <a:ext cx="10511998" cy="50470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1714">
                  <a:extLst>
                    <a:ext uri="{9D8B030D-6E8A-4147-A177-3AD203B41FA5}">
                      <a16:colId xmlns:a16="http://schemas.microsoft.com/office/drawing/2014/main" val="1822445617"/>
                    </a:ext>
                  </a:extLst>
                </a:gridCol>
                <a:gridCol w="1501714">
                  <a:extLst>
                    <a:ext uri="{9D8B030D-6E8A-4147-A177-3AD203B41FA5}">
                      <a16:colId xmlns:a16="http://schemas.microsoft.com/office/drawing/2014/main" val="2282233066"/>
                    </a:ext>
                  </a:extLst>
                </a:gridCol>
                <a:gridCol w="1501714">
                  <a:extLst>
                    <a:ext uri="{9D8B030D-6E8A-4147-A177-3AD203B41FA5}">
                      <a16:colId xmlns:a16="http://schemas.microsoft.com/office/drawing/2014/main" val="3498028537"/>
                    </a:ext>
                  </a:extLst>
                </a:gridCol>
                <a:gridCol w="1501714">
                  <a:extLst>
                    <a:ext uri="{9D8B030D-6E8A-4147-A177-3AD203B41FA5}">
                      <a16:colId xmlns:a16="http://schemas.microsoft.com/office/drawing/2014/main" val="1048629225"/>
                    </a:ext>
                  </a:extLst>
                </a:gridCol>
                <a:gridCol w="1501714">
                  <a:extLst>
                    <a:ext uri="{9D8B030D-6E8A-4147-A177-3AD203B41FA5}">
                      <a16:colId xmlns:a16="http://schemas.microsoft.com/office/drawing/2014/main" val="1552907252"/>
                    </a:ext>
                  </a:extLst>
                </a:gridCol>
                <a:gridCol w="1501714">
                  <a:extLst>
                    <a:ext uri="{9D8B030D-6E8A-4147-A177-3AD203B41FA5}">
                      <a16:colId xmlns:a16="http://schemas.microsoft.com/office/drawing/2014/main" val="1981847300"/>
                    </a:ext>
                  </a:extLst>
                </a:gridCol>
                <a:gridCol w="1501714">
                  <a:extLst>
                    <a:ext uri="{9D8B030D-6E8A-4147-A177-3AD203B41FA5}">
                      <a16:colId xmlns:a16="http://schemas.microsoft.com/office/drawing/2014/main" val="3529193807"/>
                    </a:ext>
                  </a:extLst>
                </a:gridCol>
              </a:tblGrid>
              <a:tr h="416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Sunday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Monday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Tuesday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Wednesday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Thursday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Friday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Saturday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808679"/>
                  </a:ext>
                </a:extLst>
              </a:tr>
              <a:tr h="9261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857716"/>
                  </a:ext>
                </a:extLst>
              </a:tr>
              <a:tr h="9261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199187"/>
                  </a:ext>
                </a:extLst>
              </a:tr>
              <a:tr h="9261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357290"/>
                  </a:ext>
                </a:extLst>
              </a:tr>
              <a:tr h="9261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4552072"/>
                  </a:ext>
                </a:extLst>
              </a:tr>
              <a:tr h="9261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5120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0AA3834-C4B7-B97D-9AEC-2F29A94C9ED7}"/>
              </a:ext>
            </a:extLst>
          </p:cNvPr>
          <p:cNvSpPr txBox="1"/>
          <p:nvPr/>
        </p:nvSpPr>
        <p:spPr>
          <a:xfrm>
            <a:off x="5304758" y="54372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2022</a:t>
            </a:r>
            <a:r>
              <a:rPr lang="ko-KR" altLang="en-US" dirty="0"/>
              <a:t>년 </a:t>
            </a:r>
            <a:r>
              <a:rPr lang="en-US" altLang="ko-KR" dirty="0"/>
              <a:t>5-6</a:t>
            </a:r>
            <a:r>
              <a:rPr lang="ko-KR" altLang="en-US" dirty="0"/>
              <a:t>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C4FC6FC-7AF7-FF70-4E76-3349AF18E3B4}"/>
              </a:ext>
            </a:extLst>
          </p:cNvPr>
          <p:cNvSpPr/>
          <p:nvPr/>
        </p:nvSpPr>
        <p:spPr>
          <a:xfrm>
            <a:off x="2422358" y="2053389"/>
            <a:ext cx="1347537" cy="4973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주제 선정 및 자료조사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(4H)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27B7E8-EED8-69B5-215B-4BFBBE04933D}"/>
              </a:ext>
            </a:extLst>
          </p:cNvPr>
          <p:cNvSpPr/>
          <p:nvPr/>
        </p:nvSpPr>
        <p:spPr>
          <a:xfrm>
            <a:off x="5415365" y="2053389"/>
            <a:ext cx="1347537" cy="4973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선거날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6AF5C4-981B-399C-E2C2-EF8CDEFB717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328" y="6374676"/>
            <a:ext cx="2397672" cy="48332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8AB36FE-7E3B-500A-6F0B-9C73595EB493}"/>
              </a:ext>
            </a:extLst>
          </p:cNvPr>
          <p:cNvSpPr/>
          <p:nvPr/>
        </p:nvSpPr>
        <p:spPr>
          <a:xfrm>
            <a:off x="6997849" y="2053389"/>
            <a:ext cx="2771793" cy="4973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웹 페이지 구현 </a:t>
            </a:r>
            <a:r>
              <a:rPr lang="en-US" altLang="ko-KR" sz="800" dirty="0">
                <a:solidFill>
                  <a:schemeClr val="tx1"/>
                </a:solidFill>
              </a:rPr>
              <a:t>(10H)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79E234-78B9-08DD-DF8D-167E863509B3}"/>
              </a:ext>
            </a:extLst>
          </p:cNvPr>
          <p:cNvSpPr/>
          <p:nvPr/>
        </p:nvSpPr>
        <p:spPr>
          <a:xfrm>
            <a:off x="3918861" y="2053389"/>
            <a:ext cx="1347537" cy="4973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자료조사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및 이미지</a:t>
            </a:r>
            <a:r>
              <a:rPr lang="en-US" altLang="ko-KR" sz="8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텍스트 준비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(4H)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125A75C-368E-F163-E1B4-4CC05898770D}"/>
              </a:ext>
            </a:extLst>
          </p:cNvPr>
          <p:cNvSpPr/>
          <p:nvPr/>
        </p:nvSpPr>
        <p:spPr>
          <a:xfrm>
            <a:off x="2422357" y="2902446"/>
            <a:ext cx="1347537" cy="4973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PPT</a:t>
            </a:r>
            <a:r>
              <a:rPr lang="ko-KR" altLang="en-US" sz="800" dirty="0">
                <a:solidFill>
                  <a:schemeClr val="tx1"/>
                </a:solidFill>
              </a:rPr>
              <a:t>제작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(2H)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69FA21-2B82-9F76-F32B-76A6F0557CAB}"/>
              </a:ext>
            </a:extLst>
          </p:cNvPr>
          <p:cNvSpPr txBox="1"/>
          <p:nvPr/>
        </p:nvSpPr>
        <p:spPr>
          <a:xfrm>
            <a:off x="142875" y="242888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#8</a:t>
            </a:r>
            <a:r>
              <a:rPr kumimoji="1"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프로젝트 일정표</a:t>
            </a:r>
            <a:endParaRPr kumimoji="1" lang="ko-Kore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B129E7-CB5A-6B2A-F9B7-C59AC99A3CED}"/>
              </a:ext>
            </a:extLst>
          </p:cNvPr>
          <p:cNvSpPr/>
          <p:nvPr/>
        </p:nvSpPr>
        <p:spPr>
          <a:xfrm>
            <a:off x="3918860" y="2902446"/>
            <a:ext cx="1347537" cy="4973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웹페이지 구현 완료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92FB6F-85ED-AC48-FF50-6B51AB8FE5B0}"/>
              </a:ext>
            </a:extLst>
          </p:cNvPr>
          <p:cNvSpPr/>
          <p:nvPr/>
        </p:nvSpPr>
        <p:spPr>
          <a:xfrm>
            <a:off x="2422356" y="5754515"/>
            <a:ext cx="1347537" cy="4973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오류 수정 및 보고서 작성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(3H)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F7CA369-E7EA-7098-0513-024274A60D40}"/>
              </a:ext>
            </a:extLst>
          </p:cNvPr>
          <p:cNvSpPr/>
          <p:nvPr/>
        </p:nvSpPr>
        <p:spPr>
          <a:xfrm>
            <a:off x="3918859" y="4776021"/>
            <a:ext cx="1347537" cy="4973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산출물 자료 정리 및 보고서 작성</a:t>
            </a:r>
            <a:r>
              <a:rPr lang="en-US" altLang="ko-KR" sz="800" dirty="0">
                <a:solidFill>
                  <a:schemeClr val="tx1"/>
                </a:solidFill>
              </a:rPr>
              <a:t>(2H)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824E27-44B3-7E8C-104E-FF59C93BD4E8}"/>
              </a:ext>
            </a:extLst>
          </p:cNvPr>
          <p:cNvSpPr/>
          <p:nvPr/>
        </p:nvSpPr>
        <p:spPr>
          <a:xfrm>
            <a:off x="5415364" y="4776021"/>
            <a:ext cx="1347537" cy="4973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산출물 자료 정리 및 보고서 작성</a:t>
            </a:r>
            <a:r>
              <a:rPr lang="en-US" altLang="ko-KR" sz="800" dirty="0">
                <a:solidFill>
                  <a:schemeClr val="tx1"/>
                </a:solidFill>
              </a:rPr>
              <a:t>(2H)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0DF49EA-149C-442E-540C-DA8867E9A129}"/>
              </a:ext>
            </a:extLst>
          </p:cNvPr>
          <p:cNvSpPr/>
          <p:nvPr/>
        </p:nvSpPr>
        <p:spPr>
          <a:xfrm>
            <a:off x="3918858" y="5754515"/>
            <a:ext cx="1347537" cy="4973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오류 수정 및 보고서 작성 및 수정 후 제출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(1H)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046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D276A8B-62A3-D9F4-B29D-546682066C5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328" y="6374676"/>
            <a:ext cx="2397672" cy="4833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009AE5-E690-94D0-8972-E77BA1617AF3}"/>
              </a:ext>
            </a:extLst>
          </p:cNvPr>
          <p:cNvSpPr txBox="1"/>
          <p:nvPr/>
        </p:nvSpPr>
        <p:spPr>
          <a:xfrm>
            <a:off x="142875" y="242888"/>
            <a:ext cx="365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#9</a:t>
            </a:r>
            <a:r>
              <a:rPr kumimoji="1"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기초데이터 </a:t>
            </a:r>
            <a:r>
              <a:rPr kumimoji="1"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kumimoji="1"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래퍼런스</a:t>
            </a:r>
            <a:r>
              <a:rPr kumimoji="1"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데이터</a:t>
            </a:r>
            <a:endParaRPr kumimoji="1" lang="ko-Kore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EC307-6371-9314-ED32-70302F4BF0A9}"/>
              </a:ext>
            </a:extLst>
          </p:cNvPr>
          <p:cNvSpPr txBox="1"/>
          <p:nvPr/>
        </p:nvSpPr>
        <p:spPr>
          <a:xfrm>
            <a:off x="2778666" y="1049746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&lt;</a:t>
            </a: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종류별</a:t>
            </a: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&gt;</a:t>
            </a:r>
            <a:endParaRPr lang="ko-KR" alt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B3B7F0-35AB-A2D7-87AB-52775AEFA660}"/>
              </a:ext>
            </a:extLst>
          </p:cNvPr>
          <p:cNvSpPr txBox="1"/>
          <p:nvPr/>
        </p:nvSpPr>
        <p:spPr>
          <a:xfrm>
            <a:off x="8411359" y="104974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&lt;</a:t>
            </a: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중요도별</a:t>
            </a: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&gt;</a:t>
            </a:r>
            <a:endParaRPr lang="ko-KR" alt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5C8EA8-7C66-7629-1AFC-3E07E6F0809A}"/>
              </a:ext>
            </a:extLst>
          </p:cNvPr>
          <p:cNvSpPr/>
          <p:nvPr/>
        </p:nvSpPr>
        <p:spPr>
          <a:xfrm>
            <a:off x="430934" y="1398476"/>
            <a:ext cx="5341796" cy="498806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A9B0AB-2FF3-61D6-36A0-C7CBD831706D}"/>
              </a:ext>
            </a:extLst>
          </p:cNvPr>
          <p:cNvSpPr/>
          <p:nvPr/>
        </p:nvSpPr>
        <p:spPr>
          <a:xfrm>
            <a:off x="6217515" y="1413903"/>
            <a:ext cx="5341796" cy="498806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C320386-DD8B-3CE5-4201-3B4060C64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899" y="1737705"/>
            <a:ext cx="561905" cy="22857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10F6796-65A1-B8EC-0FE5-94C4422577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899" y="3044879"/>
            <a:ext cx="571429" cy="21904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F2FC7D8-5FAF-FE15-53AE-10B8DC1B9A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36" y="1888627"/>
            <a:ext cx="790476" cy="21904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2D8044E-D066-C111-445E-A3EFC532F6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269" y="1751990"/>
            <a:ext cx="2314286" cy="42857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48CEEC5-0BA6-EF4D-0C3A-86E3F06F45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712" y="3054013"/>
            <a:ext cx="2931482" cy="292396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7D25315-37E2-33B9-8D1A-6B629A5E39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36" y="3398647"/>
            <a:ext cx="1142857" cy="22857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C5F65F7-B7A1-5A96-C685-073D2424F8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260" y="1929023"/>
            <a:ext cx="1333333" cy="21904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07FE7F1-F047-E19F-E5E0-FBB07DE867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657" y="1737705"/>
            <a:ext cx="1619048" cy="65714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9787E49-AB69-8646-DD1E-5A6454CDAD7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25" y="3833779"/>
            <a:ext cx="2304762" cy="158095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064E520-17AE-9F5A-2483-F4B5E10C778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149" y="1779103"/>
            <a:ext cx="638095" cy="21904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09785EF-28F1-AE6D-1C96-BDA84FD3D7E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92" y="2597826"/>
            <a:ext cx="647619" cy="20952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78DB943F-1EB6-AC6F-E715-E153B678198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260" y="2419774"/>
            <a:ext cx="2510404" cy="75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90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E630DA2-6295-8FE9-FE3F-F0CBDAE8E1A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328" y="6374676"/>
            <a:ext cx="2397672" cy="4833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DBC1DB-4477-056A-D588-572A56FD028D}"/>
              </a:ext>
            </a:extLst>
          </p:cNvPr>
          <p:cNvSpPr txBox="1"/>
          <p:nvPr/>
        </p:nvSpPr>
        <p:spPr>
          <a:xfrm>
            <a:off x="142875" y="242888"/>
            <a:ext cx="3837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#10 </a:t>
            </a:r>
            <a:r>
              <a:rPr kumimoji="1"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디자인산출물 리뷰 체크리스트</a:t>
            </a:r>
            <a:endParaRPr kumimoji="1" lang="ko-Kore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642B1CC6-B8FF-70EE-CA05-A23079241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975981"/>
              </p:ext>
            </p:extLst>
          </p:nvPr>
        </p:nvGraphicFramePr>
        <p:xfrm>
          <a:off x="325118" y="710958"/>
          <a:ext cx="4743269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78150">
                  <a:extLst>
                    <a:ext uri="{9D8B030D-6E8A-4147-A177-3AD203B41FA5}">
                      <a16:colId xmlns:a16="http://schemas.microsoft.com/office/drawing/2014/main" val="2956654965"/>
                    </a:ext>
                  </a:extLst>
                </a:gridCol>
                <a:gridCol w="2865119">
                  <a:extLst>
                    <a:ext uri="{9D8B030D-6E8A-4147-A177-3AD203B41FA5}">
                      <a16:colId xmlns:a16="http://schemas.microsoft.com/office/drawing/2014/main" val="14898676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리뷰 대상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[GRANGHAND] </a:t>
                      </a:r>
                      <a:r>
                        <a:rPr lang="ko-KR" altLang="en-US" sz="1000" dirty="0"/>
                        <a:t>디자인산출물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145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리뷰 담당자 </a:t>
                      </a:r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참석자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조영진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094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리뷰 일지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2022</a:t>
                      </a:r>
                      <a:r>
                        <a:rPr lang="ko-KR" altLang="en-US" sz="1000" b="1" dirty="0"/>
                        <a:t>년</a:t>
                      </a:r>
                      <a:r>
                        <a:rPr lang="en-US" altLang="ko-KR" sz="1000" b="1" dirty="0"/>
                        <a:t>06</a:t>
                      </a:r>
                      <a:r>
                        <a:rPr lang="ko-KR" altLang="en-US" sz="1000" b="1" dirty="0"/>
                        <a:t>월</a:t>
                      </a:r>
                      <a:r>
                        <a:rPr lang="en-US" altLang="ko-KR" sz="1000" b="1" dirty="0"/>
                        <a:t>14</a:t>
                      </a:r>
                      <a:r>
                        <a:rPr lang="ko-KR" altLang="en-US" sz="1000" b="1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70756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DC0F399D-BEB9-21ED-B554-00F6A36CF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171446"/>
              </p:ext>
            </p:extLst>
          </p:nvPr>
        </p:nvGraphicFramePr>
        <p:xfrm>
          <a:off x="325118" y="1442478"/>
          <a:ext cx="11527247" cy="50063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58111">
                  <a:extLst>
                    <a:ext uri="{9D8B030D-6E8A-4147-A177-3AD203B41FA5}">
                      <a16:colId xmlns:a16="http://schemas.microsoft.com/office/drawing/2014/main" val="3522680551"/>
                    </a:ext>
                  </a:extLst>
                </a:gridCol>
                <a:gridCol w="593036">
                  <a:extLst>
                    <a:ext uri="{9D8B030D-6E8A-4147-A177-3AD203B41FA5}">
                      <a16:colId xmlns:a16="http://schemas.microsoft.com/office/drawing/2014/main" val="2355654075"/>
                    </a:ext>
                  </a:extLst>
                </a:gridCol>
                <a:gridCol w="4450045">
                  <a:extLst>
                    <a:ext uri="{9D8B030D-6E8A-4147-A177-3AD203B41FA5}">
                      <a16:colId xmlns:a16="http://schemas.microsoft.com/office/drawing/2014/main" val="2284253779"/>
                    </a:ext>
                  </a:extLst>
                </a:gridCol>
                <a:gridCol w="967944">
                  <a:extLst>
                    <a:ext uri="{9D8B030D-6E8A-4147-A177-3AD203B41FA5}">
                      <a16:colId xmlns:a16="http://schemas.microsoft.com/office/drawing/2014/main" val="2785904957"/>
                    </a:ext>
                  </a:extLst>
                </a:gridCol>
                <a:gridCol w="2758111">
                  <a:extLst>
                    <a:ext uri="{9D8B030D-6E8A-4147-A177-3AD203B41FA5}">
                      <a16:colId xmlns:a16="http://schemas.microsoft.com/office/drawing/2014/main" val="37843226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대상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코드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테스트 항목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결함 유형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결과유형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3197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메인페이지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A-001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전체 색상이 프로젝트의 목표에</a:t>
                      </a:r>
                      <a:r>
                        <a:rPr lang="en-US" altLang="ko-KR" sz="1050" dirty="0"/>
                        <a:t> </a:t>
                      </a:r>
                      <a:r>
                        <a:rPr lang="ko-KR" altLang="en-US" sz="1050" dirty="0"/>
                        <a:t>적당한가</a:t>
                      </a:r>
                      <a:r>
                        <a:rPr lang="en-US" altLang="ko-KR" sz="1050" dirty="0"/>
                        <a:t>?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A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A(</a:t>
                      </a:r>
                      <a:r>
                        <a:rPr lang="ko-KR" altLang="en-US" sz="1050" dirty="0"/>
                        <a:t>수용</a:t>
                      </a:r>
                      <a:r>
                        <a:rPr lang="en-US" altLang="ko-KR" sz="1050" dirty="0"/>
                        <a:t>)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1801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A-002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중요 컨텐츠가 적절한 위치에 배치 되어있는가</a:t>
                      </a:r>
                      <a:r>
                        <a:rPr lang="en-US" altLang="ko-KR" sz="1050" dirty="0"/>
                        <a:t>?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B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Y(</a:t>
                      </a:r>
                      <a:r>
                        <a:rPr lang="ko-KR" altLang="en-US" sz="1050" dirty="0"/>
                        <a:t>적합</a:t>
                      </a:r>
                      <a:r>
                        <a:rPr lang="en-US" altLang="ko-KR" sz="1050" dirty="0"/>
                        <a:t>)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59594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A-003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글꼴의 크기와 종류가 적절한가</a:t>
                      </a:r>
                      <a:r>
                        <a:rPr lang="en-US" altLang="ko-KR" sz="1050" dirty="0"/>
                        <a:t>?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A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A(</a:t>
                      </a:r>
                      <a:r>
                        <a:rPr lang="ko-KR" altLang="en-US" sz="1050" dirty="0"/>
                        <a:t>수용</a:t>
                      </a:r>
                      <a:r>
                        <a:rPr lang="en-US" altLang="ko-KR" sz="1050" dirty="0"/>
                        <a:t>)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281287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9393934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CI / BI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B-001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프로젝트의 성격을 잘 반영하는 디자인으로 제작되었는가</a:t>
                      </a:r>
                      <a:r>
                        <a:rPr lang="en-US" altLang="ko-KR" sz="1050" dirty="0"/>
                        <a:t>?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A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A(</a:t>
                      </a:r>
                      <a:r>
                        <a:rPr lang="ko-KR" altLang="en-US" sz="1050" dirty="0"/>
                        <a:t>수용</a:t>
                      </a:r>
                      <a:r>
                        <a:rPr lang="en-US" altLang="ko-KR" sz="1050" dirty="0"/>
                        <a:t>)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79381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B-002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크기와 비율이 규정에 맞게 제작되었는가</a:t>
                      </a:r>
                      <a:r>
                        <a:rPr lang="en-US" altLang="ko-KR" sz="1050" dirty="0"/>
                        <a:t>?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B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Y(</a:t>
                      </a:r>
                      <a:r>
                        <a:rPr lang="ko-KR" altLang="en-US" sz="1050" dirty="0"/>
                        <a:t>적합</a:t>
                      </a:r>
                      <a:r>
                        <a:rPr lang="en-US" altLang="ko-KR" sz="1050" dirty="0"/>
                        <a:t>)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792105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1762296"/>
                  </a:ext>
                </a:extLst>
              </a:tr>
              <a:tr h="0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/>
                        <a:t>네비게이션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C-001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링크를 사용하기에 어렵지는 않은가</a:t>
                      </a:r>
                      <a:r>
                        <a:rPr lang="en-US" altLang="ko-KR" sz="1050" dirty="0"/>
                        <a:t>?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A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A(</a:t>
                      </a:r>
                      <a:r>
                        <a:rPr lang="ko-KR" altLang="en-US" sz="1050" dirty="0"/>
                        <a:t>수용</a:t>
                      </a:r>
                      <a:r>
                        <a:rPr lang="en-US" altLang="ko-KR" sz="1050" dirty="0"/>
                        <a:t>)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4981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C-002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적절한 하이라이트 효과를 사용하였는가</a:t>
                      </a:r>
                      <a:r>
                        <a:rPr lang="en-US" altLang="ko-KR" sz="1050" dirty="0"/>
                        <a:t>?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A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A(</a:t>
                      </a:r>
                      <a:r>
                        <a:rPr lang="ko-KR" altLang="en-US" sz="1050" dirty="0"/>
                        <a:t>수용</a:t>
                      </a:r>
                      <a:r>
                        <a:rPr lang="en-US" altLang="ko-KR" sz="1050" dirty="0"/>
                        <a:t>)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7980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네비게이션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C-003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 메뉴의 </a:t>
                      </a:r>
                      <a:r>
                        <a:rPr lang="ko-KR" altLang="en-US" sz="10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호버</a:t>
                      </a:r>
                      <a:r>
                        <a:rPr lang="ko-KR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 위치고정과 링크영역을 확장으로 수정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B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A(</a:t>
                      </a:r>
                      <a:r>
                        <a:rPr lang="ko-KR" altLang="en-US" sz="1050" dirty="0"/>
                        <a:t>수용</a:t>
                      </a:r>
                      <a:r>
                        <a:rPr lang="en-US" altLang="ko-KR" sz="1050" dirty="0"/>
                        <a:t>)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6140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C-004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lang="ko-KR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누락된 것 구현 기타</a:t>
                      </a:r>
                      <a:r>
                        <a:rPr lang="en-US" altLang="ko-KR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스크롤하다 보면 메인 메뉴가 내용에 묻혀서 알아보기 힘들어지는 점 보완수정 필요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B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A(</a:t>
                      </a:r>
                      <a:r>
                        <a:rPr lang="ko-KR" altLang="en-US" sz="1050" dirty="0"/>
                        <a:t>수용</a:t>
                      </a:r>
                      <a:r>
                        <a:rPr lang="en-US" altLang="ko-KR" sz="1050" dirty="0"/>
                        <a:t>)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40648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C-005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서브메뉴 </a:t>
                      </a:r>
                      <a:r>
                        <a:rPr lang="en-US" altLang="ko-KR" sz="1050" dirty="0"/>
                        <a:t>hover</a:t>
                      </a:r>
                      <a:r>
                        <a:rPr lang="ko-KR" altLang="en-US" sz="1050" dirty="0"/>
                        <a:t>시 내려오는 효과가 디자인상 알맞지 않아 보여 삭제요청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B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A(</a:t>
                      </a:r>
                      <a:r>
                        <a:rPr lang="ko-KR" altLang="en-US" sz="1050" dirty="0"/>
                        <a:t>수용</a:t>
                      </a:r>
                      <a:r>
                        <a:rPr lang="en-US" altLang="ko-KR" sz="1050" dirty="0"/>
                        <a:t>)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08221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6290542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/>
                        <a:t>레이아웃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D-001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여백이 적절한가</a:t>
                      </a:r>
                      <a:r>
                        <a:rPr lang="en-US" altLang="ko-KR" sz="1050" dirty="0"/>
                        <a:t>?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A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A(</a:t>
                      </a:r>
                      <a:r>
                        <a:rPr lang="ko-KR" altLang="en-US" sz="1050" dirty="0"/>
                        <a:t>수용</a:t>
                      </a:r>
                      <a:r>
                        <a:rPr lang="en-US" altLang="ko-KR" sz="1050" dirty="0"/>
                        <a:t>)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21744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D-002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그리드가 잘 표현이 되었는가</a:t>
                      </a:r>
                      <a:r>
                        <a:rPr lang="en-US" altLang="ko-KR" sz="1050" dirty="0"/>
                        <a:t>?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B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A(</a:t>
                      </a:r>
                      <a:r>
                        <a:rPr lang="ko-KR" altLang="en-US" sz="1050" dirty="0"/>
                        <a:t>수용</a:t>
                      </a:r>
                      <a:r>
                        <a:rPr lang="en-US" altLang="ko-KR" sz="1050" dirty="0"/>
                        <a:t>)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90142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D-003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시간별 배너가 디자인상 너무 동떨어진 느낌이 강하게 들기 때문에 삭제요청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B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A(</a:t>
                      </a:r>
                      <a:r>
                        <a:rPr lang="ko-KR" altLang="en-US" sz="1050" dirty="0"/>
                        <a:t>수용</a:t>
                      </a:r>
                      <a:r>
                        <a:rPr lang="en-US" altLang="ko-KR" sz="1050" dirty="0"/>
                        <a:t>)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82979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506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551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E630DA2-6295-8FE9-FE3F-F0CBDAE8E1A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328" y="6374676"/>
            <a:ext cx="2397672" cy="4833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02CD5C-1C06-8B2B-825C-428BF08F3347}"/>
              </a:ext>
            </a:extLst>
          </p:cNvPr>
          <p:cNvSpPr txBox="1"/>
          <p:nvPr/>
        </p:nvSpPr>
        <p:spPr>
          <a:xfrm>
            <a:off x="142875" y="242888"/>
            <a:ext cx="4381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#11 </a:t>
            </a:r>
            <a:r>
              <a:rPr kumimoji="1"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디자인산출물 수정보완 작업 보고서</a:t>
            </a:r>
            <a:endParaRPr kumimoji="1" lang="ko-Kore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77977443-739D-65BF-5BC2-56607E587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707731"/>
              </p:ext>
            </p:extLst>
          </p:nvPr>
        </p:nvGraphicFramePr>
        <p:xfrm>
          <a:off x="333829" y="821266"/>
          <a:ext cx="11509829" cy="201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72938">
                  <a:extLst>
                    <a:ext uri="{9D8B030D-6E8A-4147-A177-3AD203B41FA5}">
                      <a16:colId xmlns:a16="http://schemas.microsoft.com/office/drawing/2014/main" val="3285765955"/>
                    </a:ext>
                  </a:extLst>
                </a:gridCol>
                <a:gridCol w="6522785">
                  <a:extLst>
                    <a:ext uri="{9D8B030D-6E8A-4147-A177-3AD203B41FA5}">
                      <a16:colId xmlns:a16="http://schemas.microsoft.com/office/drawing/2014/main" val="2818674881"/>
                    </a:ext>
                  </a:extLst>
                </a:gridCol>
                <a:gridCol w="1020395">
                  <a:extLst>
                    <a:ext uri="{9D8B030D-6E8A-4147-A177-3AD203B41FA5}">
                      <a16:colId xmlns:a16="http://schemas.microsoft.com/office/drawing/2014/main" val="2560076183"/>
                    </a:ext>
                  </a:extLst>
                </a:gridCol>
                <a:gridCol w="1228206">
                  <a:extLst>
                    <a:ext uri="{9D8B030D-6E8A-4147-A177-3AD203B41FA5}">
                      <a16:colId xmlns:a16="http://schemas.microsoft.com/office/drawing/2014/main" val="2507770992"/>
                    </a:ext>
                  </a:extLst>
                </a:gridCol>
                <a:gridCol w="965505">
                  <a:extLst>
                    <a:ext uri="{9D8B030D-6E8A-4147-A177-3AD203B41FA5}">
                      <a16:colId xmlns:a16="http://schemas.microsoft.com/office/drawing/2014/main" val="3730032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코드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수정보완 사항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조치내역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조치일자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비고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602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B-002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비율과 크기에 알맞게 비율 조정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수정완료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2022/06/14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8838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C-003/C-005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 메뉴의 </a:t>
                      </a:r>
                      <a:r>
                        <a:rPr lang="en-US" altLang="ko-KR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hover</a:t>
                      </a:r>
                      <a:r>
                        <a:rPr lang="ko-KR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 위치고정과 링크영역을 확장삭제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수정완료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2022/06/14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8452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C-004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레이어 팝업 누락된 것 구현</a:t>
                      </a:r>
                      <a:r>
                        <a:rPr lang="en-US" altLang="ko-KR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ko-KR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 메뉴에 배경색을 넣어줘서 수정 완료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수정완료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2022/06/14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8951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D-003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시간별 배너 삭제</a:t>
                      </a:r>
                      <a:r>
                        <a:rPr lang="en-US" altLang="ko-KR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홈페이지 </a:t>
                      </a:r>
                      <a:r>
                        <a:rPr lang="ko-KR" altLang="en-US" sz="10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무드랑</a:t>
                      </a:r>
                      <a:r>
                        <a:rPr lang="ko-KR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맞지 않음</a:t>
                      </a:r>
                      <a:r>
                        <a:rPr lang="en-US" altLang="ko-KR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수정완료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2022/06/14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289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369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9371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9658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96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E630DA2-6295-8FE9-FE3F-F0CBDAE8E1A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328" y="6374676"/>
            <a:ext cx="2397672" cy="4833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7DB493-D155-8534-8FF3-B4C56D1A9496}"/>
              </a:ext>
            </a:extLst>
          </p:cNvPr>
          <p:cNvSpPr txBox="1"/>
          <p:nvPr/>
        </p:nvSpPr>
        <p:spPr>
          <a:xfrm>
            <a:off x="142875" y="242888"/>
            <a:ext cx="3837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#12 </a:t>
            </a:r>
            <a:r>
              <a:rPr kumimoji="1"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콘텐츠산출물 리뷰 체크리스트</a:t>
            </a:r>
            <a:endParaRPr kumimoji="1" lang="ko-Kore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6EC5050-8526-D991-FFDE-B3F1CF7BA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504101"/>
              </p:ext>
            </p:extLst>
          </p:nvPr>
        </p:nvGraphicFramePr>
        <p:xfrm>
          <a:off x="325118" y="710958"/>
          <a:ext cx="4743269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78150">
                  <a:extLst>
                    <a:ext uri="{9D8B030D-6E8A-4147-A177-3AD203B41FA5}">
                      <a16:colId xmlns:a16="http://schemas.microsoft.com/office/drawing/2014/main" val="2956654965"/>
                    </a:ext>
                  </a:extLst>
                </a:gridCol>
                <a:gridCol w="2865119">
                  <a:extLst>
                    <a:ext uri="{9D8B030D-6E8A-4147-A177-3AD203B41FA5}">
                      <a16:colId xmlns:a16="http://schemas.microsoft.com/office/drawing/2014/main" val="14898676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리뷰 대상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[GRANGHAND] </a:t>
                      </a:r>
                      <a:r>
                        <a:rPr lang="ko-KR" altLang="en-US" sz="1000" dirty="0"/>
                        <a:t>콘텐츠산출물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145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리뷰 담당자 </a:t>
                      </a:r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참석자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조영진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094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리뷰 일지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2022</a:t>
                      </a:r>
                      <a:r>
                        <a:rPr lang="ko-KR" altLang="en-US" sz="1000" b="1" dirty="0"/>
                        <a:t>년</a:t>
                      </a:r>
                      <a:r>
                        <a:rPr lang="en-US" altLang="ko-KR" sz="1000" b="1" dirty="0"/>
                        <a:t>06</a:t>
                      </a:r>
                      <a:r>
                        <a:rPr lang="ko-KR" altLang="en-US" sz="1000" b="1" dirty="0"/>
                        <a:t>월</a:t>
                      </a:r>
                      <a:r>
                        <a:rPr lang="en-US" altLang="ko-KR" sz="1000" b="1" dirty="0"/>
                        <a:t>14</a:t>
                      </a:r>
                      <a:r>
                        <a:rPr lang="ko-KR" altLang="en-US" sz="1000" b="1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70756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509A172-9763-426F-28DD-ECF3553CB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525213"/>
              </p:ext>
            </p:extLst>
          </p:nvPr>
        </p:nvGraphicFramePr>
        <p:xfrm>
          <a:off x="325118" y="1442478"/>
          <a:ext cx="11527247" cy="3337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58111">
                  <a:extLst>
                    <a:ext uri="{9D8B030D-6E8A-4147-A177-3AD203B41FA5}">
                      <a16:colId xmlns:a16="http://schemas.microsoft.com/office/drawing/2014/main" val="3522680551"/>
                    </a:ext>
                  </a:extLst>
                </a:gridCol>
                <a:gridCol w="593036">
                  <a:extLst>
                    <a:ext uri="{9D8B030D-6E8A-4147-A177-3AD203B41FA5}">
                      <a16:colId xmlns:a16="http://schemas.microsoft.com/office/drawing/2014/main" val="2355654075"/>
                    </a:ext>
                  </a:extLst>
                </a:gridCol>
                <a:gridCol w="4450045">
                  <a:extLst>
                    <a:ext uri="{9D8B030D-6E8A-4147-A177-3AD203B41FA5}">
                      <a16:colId xmlns:a16="http://schemas.microsoft.com/office/drawing/2014/main" val="2284253779"/>
                    </a:ext>
                  </a:extLst>
                </a:gridCol>
                <a:gridCol w="967944">
                  <a:extLst>
                    <a:ext uri="{9D8B030D-6E8A-4147-A177-3AD203B41FA5}">
                      <a16:colId xmlns:a16="http://schemas.microsoft.com/office/drawing/2014/main" val="2785904957"/>
                    </a:ext>
                  </a:extLst>
                </a:gridCol>
                <a:gridCol w="2758111">
                  <a:extLst>
                    <a:ext uri="{9D8B030D-6E8A-4147-A177-3AD203B41FA5}">
                      <a16:colId xmlns:a16="http://schemas.microsoft.com/office/drawing/2014/main" val="37843226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대상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코드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테스트 항목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결함 유형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결과유형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3197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인식의 용이성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A-001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적절한 대체 텍스트 제공</a:t>
                      </a:r>
                      <a:r>
                        <a:rPr lang="en-US" altLang="ko-KR" sz="1050" dirty="0"/>
                        <a:t>) </a:t>
                      </a:r>
                      <a:r>
                        <a:rPr lang="ko-KR" altLang="en-US" sz="1050" dirty="0"/>
                        <a:t>텍스트가 아닌 콘텐츠는 그 의미나 용도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내용을 이해할 수 있도록 대체 텍스트 제공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F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A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1801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A-002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이미지의 형식 및 해상도는 콘텐츠의 제공목적에 적절한가</a:t>
                      </a:r>
                      <a:r>
                        <a:rPr lang="en-US" altLang="ko-KR" sz="1050" dirty="0"/>
                        <a:t>?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A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Y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59594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A-003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글자의 크기와 자간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행간</a:t>
                      </a:r>
                      <a:r>
                        <a:rPr lang="en-US" altLang="ko-KR" sz="1050" dirty="0"/>
                        <a:t> </a:t>
                      </a:r>
                      <a:r>
                        <a:rPr lang="ko-KR" altLang="en-US" sz="1050" dirty="0"/>
                        <a:t>등이 적절하게 배치되었는가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B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A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281287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9393934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/>
                        <a:t>이해의 용의성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B-001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콘텐츠의 순서는 논리적으로 제공되었는가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B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79381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B-002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제공한 콘텐츠의 사진은 적절하게 제공되었는가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A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A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792105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1762296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/>
                        <a:t>운용의 용의성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C-001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문서의 구조는 </a:t>
                      </a:r>
                      <a:r>
                        <a:rPr lang="en-US" altLang="ko-KR" sz="1050" dirty="0"/>
                        <a:t>HTML</a:t>
                      </a:r>
                      <a:r>
                        <a:rPr lang="ko-KR" altLang="en-US" sz="1050" dirty="0"/>
                        <a:t>로 작성하고 디자인은 </a:t>
                      </a:r>
                      <a:r>
                        <a:rPr lang="en-US" altLang="ko-KR" sz="1050" dirty="0"/>
                        <a:t>CSS</a:t>
                      </a:r>
                      <a:r>
                        <a:rPr lang="ko-KR" altLang="en-US" sz="1050" dirty="0"/>
                        <a:t>로 작성한다</a:t>
                      </a:r>
                      <a:r>
                        <a:rPr lang="en-US" altLang="ko-KR" sz="1050" dirty="0"/>
                        <a:t>.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A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Y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498179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C-002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/>
                        <a:t>인터넷익스플로러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크롬 브라우저에서 최적화 되었는가</a:t>
                      </a:r>
                      <a:r>
                        <a:rPr lang="en-US" altLang="ko-KR" sz="1050" dirty="0"/>
                        <a:t>?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A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Y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798036"/>
                  </a:ext>
                </a:extLst>
              </a:tr>
              <a:tr h="14478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네비게이션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614064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406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71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E630DA2-6295-8FE9-FE3F-F0CBDAE8E1A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328" y="6374676"/>
            <a:ext cx="2397672" cy="4833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F7574E-7E2E-D355-25CC-4E06933D37F2}"/>
              </a:ext>
            </a:extLst>
          </p:cNvPr>
          <p:cNvSpPr txBox="1"/>
          <p:nvPr/>
        </p:nvSpPr>
        <p:spPr>
          <a:xfrm>
            <a:off x="142875" y="242888"/>
            <a:ext cx="4381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#13 </a:t>
            </a:r>
            <a:r>
              <a:rPr kumimoji="1"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콘텐츠산출물 수정보완 작업 보고서</a:t>
            </a:r>
            <a:endParaRPr kumimoji="1" lang="ko-Kore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640C0D5C-5EA6-2366-6689-05AF0BBA7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8106"/>
              </p:ext>
            </p:extLst>
          </p:nvPr>
        </p:nvGraphicFramePr>
        <p:xfrm>
          <a:off x="333829" y="821266"/>
          <a:ext cx="11509829" cy="201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72938">
                  <a:extLst>
                    <a:ext uri="{9D8B030D-6E8A-4147-A177-3AD203B41FA5}">
                      <a16:colId xmlns:a16="http://schemas.microsoft.com/office/drawing/2014/main" val="3285765955"/>
                    </a:ext>
                  </a:extLst>
                </a:gridCol>
                <a:gridCol w="6522785">
                  <a:extLst>
                    <a:ext uri="{9D8B030D-6E8A-4147-A177-3AD203B41FA5}">
                      <a16:colId xmlns:a16="http://schemas.microsoft.com/office/drawing/2014/main" val="2818674881"/>
                    </a:ext>
                  </a:extLst>
                </a:gridCol>
                <a:gridCol w="1020395">
                  <a:extLst>
                    <a:ext uri="{9D8B030D-6E8A-4147-A177-3AD203B41FA5}">
                      <a16:colId xmlns:a16="http://schemas.microsoft.com/office/drawing/2014/main" val="2560076183"/>
                    </a:ext>
                  </a:extLst>
                </a:gridCol>
                <a:gridCol w="1228206">
                  <a:extLst>
                    <a:ext uri="{9D8B030D-6E8A-4147-A177-3AD203B41FA5}">
                      <a16:colId xmlns:a16="http://schemas.microsoft.com/office/drawing/2014/main" val="2507770992"/>
                    </a:ext>
                  </a:extLst>
                </a:gridCol>
                <a:gridCol w="965505">
                  <a:extLst>
                    <a:ext uri="{9D8B030D-6E8A-4147-A177-3AD203B41FA5}">
                      <a16:colId xmlns:a16="http://schemas.microsoft.com/office/drawing/2014/main" val="3730032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코드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수정보완 사항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조치내역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조치일자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비고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602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A-001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이미지 </a:t>
                      </a:r>
                      <a:r>
                        <a:rPr lang="en-US" altLang="ko-KR" sz="1050" dirty="0"/>
                        <a:t>or </a:t>
                      </a:r>
                      <a:r>
                        <a:rPr lang="ko-KR" altLang="en-US" sz="1050" dirty="0"/>
                        <a:t>동영상에 </a:t>
                      </a:r>
                      <a:r>
                        <a:rPr lang="en-US" altLang="ko-KR" sz="1050" dirty="0"/>
                        <a:t>alt</a:t>
                      </a:r>
                      <a:r>
                        <a:rPr lang="ko-KR" altLang="en-US" sz="1050" dirty="0"/>
                        <a:t>속성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수정완료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2022/06/16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8838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8452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8951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289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369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9371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9658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848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E630DA2-6295-8FE9-FE3F-F0CBDAE8E1A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328" y="6374676"/>
            <a:ext cx="2397672" cy="4833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C38989-8098-0648-5D1A-ED2A2EEDAD94}"/>
              </a:ext>
            </a:extLst>
          </p:cNvPr>
          <p:cNvSpPr txBox="1"/>
          <p:nvPr/>
        </p:nvSpPr>
        <p:spPr>
          <a:xfrm>
            <a:off x="142875" y="242888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#14</a:t>
            </a:r>
            <a:r>
              <a:rPr kumimoji="1"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오류수정요구서</a:t>
            </a:r>
            <a:endParaRPr kumimoji="1" lang="ko-Kore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DBF654CC-988B-41E2-8518-C778302A8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7380"/>
              </p:ext>
            </p:extLst>
          </p:nvPr>
        </p:nvGraphicFramePr>
        <p:xfrm>
          <a:off x="212761" y="1005840"/>
          <a:ext cx="11766477" cy="46863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08472">
                  <a:extLst>
                    <a:ext uri="{9D8B030D-6E8A-4147-A177-3AD203B41FA5}">
                      <a16:colId xmlns:a16="http://schemas.microsoft.com/office/drawing/2014/main" val="3522680551"/>
                    </a:ext>
                  </a:extLst>
                </a:gridCol>
                <a:gridCol w="1291606">
                  <a:extLst>
                    <a:ext uri="{9D8B030D-6E8A-4147-A177-3AD203B41FA5}">
                      <a16:colId xmlns:a16="http://schemas.microsoft.com/office/drawing/2014/main" val="2355654075"/>
                    </a:ext>
                  </a:extLst>
                </a:gridCol>
                <a:gridCol w="2329777">
                  <a:extLst>
                    <a:ext uri="{9D8B030D-6E8A-4147-A177-3AD203B41FA5}">
                      <a16:colId xmlns:a16="http://schemas.microsoft.com/office/drawing/2014/main" val="2284253779"/>
                    </a:ext>
                  </a:extLst>
                </a:gridCol>
                <a:gridCol w="5034579">
                  <a:extLst>
                    <a:ext uri="{9D8B030D-6E8A-4147-A177-3AD203B41FA5}">
                      <a16:colId xmlns:a16="http://schemas.microsoft.com/office/drawing/2014/main" val="2785904957"/>
                    </a:ext>
                  </a:extLst>
                </a:gridCol>
                <a:gridCol w="802043">
                  <a:extLst>
                    <a:ext uri="{9D8B030D-6E8A-4147-A177-3AD203B41FA5}">
                      <a16:colId xmlns:a16="http://schemas.microsoft.com/office/drawing/2014/main" val="37843226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구분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코드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요구사항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요구사항설명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비용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3197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콘텐츠 </a:t>
                      </a:r>
                      <a:r>
                        <a:rPr lang="en-US" altLang="ko-KR" sz="1200" b="1" dirty="0"/>
                        <a:t>&amp;</a:t>
                      </a:r>
                      <a:r>
                        <a:rPr lang="ko-KR" altLang="en-US" sz="1200" b="1" dirty="0"/>
                        <a:t> 스타일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A-001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중요 컨텐츠의 </a:t>
                      </a:r>
                      <a:r>
                        <a:rPr lang="ko-KR" altLang="en-US" sz="1050" dirty="0" err="1"/>
                        <a:t>오탈자</a:t>
                      </a:r>
                      <a:r>
                        <a:rPr lang="ko-KR" altLang="en-US" sz="1050" dirty="0"/>
                        <a:t> 점검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오자와 </a:t>
                      </a:r>
                      <a:r>
                        <a:rPr lang="ko-KR" altLang="en-US" sz="1050" dirty="0" err="1"/>
                        <a:t>탈자</a:t>
                      </a:r>
                      <a:r>
                        <a:rPr lang="ko-KR" altLang="en-US" sz="1050" dirty="0"/>
                        <a:t>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무상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1801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A-002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메인 컨텐츠 부분 텍스트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메인 컨텐츠 부분의 텍스트들이 이동 후에 배경에 가려져 잘 읽히지가 않는 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무상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59594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A-003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컨텐츠 간격 조절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컨텐츠의 간격을 섬세하게 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가깝게 할 것들은 더 가깝게</a:t>
                      </a:r>
                      <a:r>
                        <a:rPr lang="en-US" altLang="ko-KR" sz="1050" dirty="0"/>
                        <a:t>,</a:t>
                      </a:r>
                      <a:r>
                        <a:rPr lang="ko-KR" altLang="en-US" sz="1050" dirty="0"/>
                        <a:t> </a:t>
                      </a:r>
                      <a:endParaRPr lang="en-US" altLang="ko-KR" sz="1050" dirty="0"/>
                    </a:p>
                    <a:p>
                      <a:pPr algn="ctr" latinLnBrk="1"/>
                      <a:r>
                        <a:rPr lang="ko-KR" altLang="en-US" sz="1050" dirty="0"/>
                        <a:t>여백을 살려줄 것들은 충분히</a:t>
                      </a:r>
                      <a:r>
                        <a:rPr lang="en-US" altLang="ko-KR" sz="1050" dirty="0"/>
                        <a:t>)</a:t>
                      </a:r>
                      <a:r>
                        <a:rPr lang="ko-KR" altLang="en-US" sz="1050" dirty="0"/>
                        <a:t> 조절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무상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281287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A-004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메인 콘텐츠의 크기 지정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메인 콘텐츠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동영상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사진</a:t>
                      </a:r>
                      <a:r>
                        <a:rPr lang="en-US" altLang="ko-KR" sz="1050" dirty="0"/>
                        <a:t>)</a:t>
                      </a:r>
                      <a:r>
                        <a:rPr lang="ko-KR" altLang="en-US" sz="1050" dirty="0"/>
                        <a:t>에 크기를 지정하여 유동적으로 변할 수 있게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무상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9393934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/>
                        <a:t>표준 </a:t>
                      </a:r>
                      <a:r>
                        <a:rPr lang="en-US" altLang="ko-KR" sz="1200" b="1" dirty="0"/>
                        <a:t>&amp;</a:t>
                      </a:r>
                      <a:r>
                        <a:rPr lang="ko-KR" altLang="en-US" sz="1200" b="1" dirty="0"/>
                        <a:t> 유효성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B-001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HTML / CSS</a:t>
                      </a:r>
                      <a:r>
                        <a:rPr lang="ko-KR" altLang="en-US" sz="1050" dirty="0"/>
                        <a:t> 유효성 검사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유효성 검사 진행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무상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79381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B-002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자바스크립트 오류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팝업창의 오늘 </a:t>
                      </a:r>
                      <a:r>
                        <a:rPr lang="ko-KR" altLang="en-US" sz="1050" dirty="0" err="1"/>
                        <a:t>그만보기</a:t>
                      </a:r>
                      <a:r>
                        <a:rPr lang="ko-KR" altLang="en-US" sz="1050" dirty="0"/>
                        <a:t> 체크해도 계속 보여지는 오류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무상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792105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1762296"/>
                  </a:ext>
                </a:extLst>
              </a:tr>
              <a:tr h="0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/>
                        <a:t>검색엔진 최적화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C-001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페이지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&lt;title&gt;</a:t>
                      </a:r>
                      <a:r>
                        <a:rPr lang="ko-KR" altLang="en-US" sz="1050" dirty="0"/>
                        <a:t>이 타당하고 내용과 관련된 키워드로 변경 요구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무상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4981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C-002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메타태그와 키워드 내용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검색어로 유입을 유도하기 위한 더 적절한 키워드로 변경 요구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무상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7980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네비게이션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6140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40648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08221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6290542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/>
                        <a:t>성능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D-001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페이지 다운로드 시간 최소화 요구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이미지 최적화 및 파일 용량의 축소로 페이지 다운로드 시간 최소화 요구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유상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21744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D-002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검색기능 강화 요구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검색어의 일부로도 검색 가능하도록 변경 요구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유상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90142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82979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506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054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E630DA2-6295-8FE9-FE3F-F0CBDAE8E1A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328" y="6374676"/>
            <a:ext cx="2397672" cy="4833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BA8E90-3CE6-9BBE-559D-06A8D9EB17FE}"/>
              </a:ext>
            </a:extLst>
          </p:cNvPr>
          <p:cNvSpPr txBox="1"/>
          <p:nvPr/>
        </p:nvSpPr>
        <p:spPr>
          <a:xfrm>
            <a:off x="142875" y="242888"/>
            <a:ext cx="268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#15</a:t>
            </a:r>
            <a:r>
              <a:rPr kumimoji="1"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최적화 완료 보고서</a:t>
            </a:r>
            <a:endParaRPr kumimoji="1" lang="ko-Kore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08A10143-D52E-BB51-A516-1A2F78FEE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25828"/>
              </p:ext>
            </p:extLst>
          </p:nvPr>
        </p:nvGraphicFramePr>
        <p:xfrm>
          <a:off x="212761" y="1005840"/>
          <a:ext cx="11782015" cy="3931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0668">
                  <a:extLst>
                    <a:ext uri="{9D8B030D-6E8A-4147-A177-3AD203B41FA5}">
                      <a16:colId xmlns:a16="http://schemas.microsoft.com/office/drawing/2014/main" val="2355654075"/>
                    </a:ext>
                  </a:extLst>
                </a:gridCol>
                <a:gridCol w="2638898">
                  <a:extLst>
                    <a:ext uri="{9D8B030D-6E8A-4147-A177-3AD203B41FA5}">
                      <a16:colId xmlns:a16="http://schemas.microsoft.com/office/drawing/2014/main" val="2284253779"/>
                    </a:ext>
                  </a:extLst>
                </a:gridCol>
                <a:gridCol w="5945173">
                  <a:extLst>
                    <a:ext uri="{9D8B030D-6E8A-4147-A177-3AD203B41FA5}">
                      <a16:colId xmlns:a16="http://schemas.microsoft.com/office/drawing/2014/main" val="2785904957"/>
                    </a:ext>
                  </a:extLst>
                </a:gridCol>
                <a:gridCol w="814740">
                  <a:extLst>
                    <a:ext uri="{9D8B030D-6E8A-4147-A177-3AD203B41FA5}">
                      <a16:colId xmlns:a16="http://schemas.microsoft.com/office/drawing/2014/main" val="1687746438"/>
                    </a:ext>
                  </a:extLst>
                </a:gridCol>
                <a:gridCol w="881233">
                  <a:extLst>
                    <a:ext uri="{9D8B030D-6E8A-4147-A177-3AD203B41FA5}">
                      <a16:colId xmlns:a16="http://schemas.microsoft.com/office/drawing/2014/main" val="164716365"/>
                    </a:ext>
                  </a:extLst>
                </a:gridCol>
                <a:gridCol w="811303">
                  <a:extLst>
                    <a:ext uri="{9D8B030D-6E8A-4147-A177-3AD203B41FA5}">
                      <a16:colId xmlns:a16="http://schemas.microsoft.com/office/drawing/2014/main" val="37843226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코드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요구사항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요구사항설명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수정여부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결과확인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3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A-001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중요 컨텐츠의 오</a:t>
                      </a:r>
                      <a:r>
                        <a:rPr lang="en-US" altLang="ko-KR" sz="1050" dirty="0"/>
                        <a:t>,</a:t>
                      </a:r>
                      <a:r>
                        <a:rPr lang="ko-KR" altLang="en-US" sz="1050" dirty="0" err="1"/>
                        <a:t>탈자</a:t>
                      </a:r>
                      <a:r>
                        <a:rPr lang="ko-KR" altLang="en-US" sz="1050" dirty="0"/>
                        <a:t> 점검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오자와 </a:t>
                      </a:r>
                      <a:r>
                        <a:rPr lang="ko-KR" altLang="en-US" sz="1050" dirty="0" err="1"/>
                        <a:t>탈자</a:t>
                      </a:r>
                      <a:r>
                        <a:rPr lang="ko-KR" altLang="en-US" sz="1050" dirty="0"/>
                        <a:t>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조영진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ym typeface="Wingdings" panose="05000000000000000000" pitchFamily="2" charset="2"/>
                        </a:rPr>
                        <a:t>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180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A-002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메인 콘텐츠 부분 텍스트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메인 컨텐츠 부분의 텍스트들이 이동 후에 배경에 가려져 잘 읽히지가 않는 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개발 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조영진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ym typeface="Wingdings" panose="05000000000000000000" pitchFamily="2" charset="2"/>
                        </a:rPr>
                        <a:t>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595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A-003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컨텐츠 간격 조절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컨텐츠의 간격을 섬세하게 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가깝게 할 것들은 더 가깝게</a:t>
                      </a:r>
                      <a:r>
                        <a:rPr lang="en-US" altLang="ko-KR" sz="1050" dirty="0"/>
                        <a:t>,</a:t>
                      </a:r>
                      <a:r>
                        <a:rPr lang="ko-KR" altLang="en-US" sz="1050" dirty="0"/>
                        <a:t> </a:t>
                      </a:r>
                      <a:endParaRPr lang="en-US" altLang="ko-KR" sz="1050" dirty="0"/>
                    </a:p>
                    <a:p>
                      <a:pPr algn="ctr" latinLnBrk="1"/>
                      <a:r>
                        <a:rPr lang="ko-KR" altLang="en-US" sz="1050" dirty="0"/>
                        <a:t>여백을 살려줄 것들은 충분히</a:t>
                      </a:r>
                      <a:r>
                        <a:rPr lang="en-US" altLang="ko-KR" sz="1050" dirty="0"/>
                        <a:t>)</a:t>
                      </a:r>
                      <a:r>
                        <a:rPr lang="ko-KR" altLang="en-US" sz="1050" dirty="0"/>
                        <a:t> 조절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조영진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ym typeface="Wingdings" panose="05000000000000000000" pitchFamily="2" charset="2"/>
                        </a:rPr>
                        <a:t>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2812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A-004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메인 콘텐츠 크기 지정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메인 콘텐츠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동영상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사진</a:t>
                      </a:r>
                      <a:r>
                        <a:rPr lang="en-US" altLang="ko-KR" sz="1050" dirty="0"/>
                        <a:t>)</a:t>
                      </a:r>
                      <a:r>
                        <a:rPr lang="ko-KR" altLang="en-US" sz="1050" dirty="0"/>
                        <a:t>에 크기를 지정하여 유동적으로 변할 수 있게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조영진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ym typeface="Wingdings" panose="05000000000000000000" pitchFamily="2" charset="2"/>
                        </a:rPr>
                        <a:t>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93939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9875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B-001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HTML / CSS</a:t>
                      </a:r>
                      <a:r>
                        <a:rPr lang="ko-KR" altLang="en-US" sz="1050" dirty="0"/>
                        <a:t> 유효성 검사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유효성 검사 진행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조영진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ym typeface="Wingdings" panose="05000000000000000000" pitchFamily="2" charset="2"/>
                        </a:rPr>
                        <a:t>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7938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B-002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자바스크립트 오류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팝업창의 오늘 그만 보기 체크해도 계속 보여지는 오류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조영진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ym typeface="Wingdings" panose="05000000000000000000" pitchFamily="2" charset="2"/>
                        </a:rPr>
                        <a:t>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7921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1762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C-001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페이지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&lt;title&gt;</a:t>
                      </a:r>
                      <a:r>
                        <a:rPr lang="ko-KR" altLang="en-US" sz="1050" dirty="0"/>
                        <a:t>이 타당하고 내용과 관련된 키워드로 변경 요구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협의중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조영진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ym typeface="Wingdings" panose="05000000000000000000" pitchFamily="2" charset="2"/>
                        </a:rPr>
                        <a:t>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498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C-002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메타태그와 키워드 내용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검색어로 유입을 유도하기 위한 더 적절한 키워드로 변경 요구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협의중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조영진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ym typeface="Wingdings" panose="05000000000000000000" pitchFamily="2" charset="2"/>
                        </a:rPr>
                        <a:t>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7980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614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D-001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페이지 다운로드 시간 최소화 요구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이미지 최적화 및 파일 용량의 축소로 페이지 다운로드 시간 최소화 요구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확인중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조영진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ym typeface="Wingdings" panose="05000000000000000000" pitchFamily="2" charset="2"/>
                        </a:rPr>
                        <a:t>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2174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D-002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검색기능 강화 요구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검색어의 일부로도 검색 가능하도록 변경 요구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/>
                        <a:t>확인중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조영진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ym typeface="Wingdings" panose="05000000000000000000" pitchFamily="2" charset="2"/>
                        </a:rPr>
                        <a:t>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901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506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382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E630DA2-6295-8FE9-FE3F-F0CBDAE8E1A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328" y="6374676"/>
            <a:ext cx="2397672" cy="4833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CD3163-4E02-8906-F897-1E7E85C40406}"/>
              </a:ext>
            </a:extLst>
          </p:cNvPr>
          <p:cNvSpPr txBox="1"/>
          <p:nvPr/>
        </p:nvSpPr>
        <p:spPr>
          <a:xfrm>
            <a:off x="142875" y="242888"/>
            <a:ext cx="4381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#16</a:t>
            </a:r>
            <a:r>
              <a:rPr kumimoji="1"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클라이언트의 요구에 대한 대처방법</a:t>
            </a:r>
            <a:endParaRPr kumimoji="1" lang="ko-Kore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2C2A66C2-8DF6-1BC9-D60D-A579BBA2C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39677"/>
              </p:ext>
            </p:extLst>
          </p:nvPr>
        </p:nvGraphicFramePr>
        <p:xfrm>
          <a:off x="333829" y="821265"/>
          <a:ext cx="11431333" cy="44392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0435">
                  <a:extLst>
                    <a:ext uri="{9D8B030D-6E8A-4147-A177-3AD203B41FA5}">
                      <a16:colId xmlns:a16="http://schemas.microsoft.com/office/drawing/2014/main" val="3285765955"/>
                    </a:ext>
                  </a:extLst>
                </a:gridCol>
                <a:gridCol w="8580898">
                  <a:extLst>
                    <a:ext uri="{9D8B030D-6E8A-4147-A177-3AD203B41FA5}">
                      <a16:colId xmlns:a16="http://schemas.microsoft.com/office/drawing/2014/main" val="2818674881"/>
                    </a:ext>
                  </a:extLst>
                </a:gridCol>
              </a:tblGrid>
              <a:tr h="43992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602427"/>
                  </a:ext>
                </a:extLst>
              </a:tr>
              <a:tr h="18396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디자인을 무조건 바꾸어 달라고 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/>
                        <a:t>클라이언트의 요구사항과 유사한 동종 업계의 사이를 분석하여 제시한다</a:t>
                      </a:r>
                      <a:r>
                        <a:rPr lang="en-US" altLang="ko-KR" sz="1050" dirty="0"/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/>
                        <a:t>타깃이 되는 고객에 알맞은 색상과 디자인을 제안한다</a:t>
                      </a:r>
                      <a:r>
                        <a:rPr lang="en-US" altLang="ko-KR" sz="1050" dirty="0"/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/>
                        <a:t>타깃 고객층의 성향을 분석하여 제시한다</a:t>
                      </a:r>
                      <a:r>
                        <a:rPr lang="en-US" altLang="ko-KR" sz="1050" dirty="0"/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/>
                        <a:t>클라이언트와의 협상내용을 스토리보드 및 화면을 설계하여 재협상한다</a:t>
                      </a:r>
                      <a:r>
                        <a:rPr lang="en-US" altLang="ko-KR" sz="1050" dirty="0"/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/>
                        <a:t>시안을 제작하여 협상한다</a:t>
                      </a:r>
                      <a:r>
                        <a:rPr lang="en-US" altLang="ko-KR" sz="1050" dirty="0"/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/>
                        <a:t>프로토타입을 제작하여 협상한다</a:t>
                      </a:r>
                      <a:r>
                        <a:rPr lang="en-US" altLang="ko-KR" sz="1050" dirty="0"/>
                        <a:t>.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8838114"/>
                  </a:ext>
                </a:extLst>
              </a:tr>
              <a:tr h="7198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클라이언트의 요구가 자주 바뀔 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dirty="0"/>
                        <a:t>클라이언트와 요구 사항을 협상 할 때 회의록을 작성하여 클라이언트의 사인을 받는다</a:t>
                      </a:r>
                      <a:r>
                        <a:rPr lang="en-US" altLang="ko-KR" sz="1050" dirty="0"/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dirty="0"/>
                        <a:t>프로젝트 초반에 확실하게 클라이언트의 요구를 확인하고 도장을 받은 후</a:t>
                      </a:r>
                      <a:r>
                        <a:rPr lang="en-US" altLang="ko-KR" sz="1050" dirty="0"/>
                        <a:t>,</a:t>
                      </a:r>
                      <a:r>
                        <a:rPr lang="ko-KR" altLang="en-US" sz="1050" dirty="0"/>
                        <a:t> 프로젝트의 구현을 시작한다</a:t>
                      </a:r>
                      <a:r>
                        <a:rPr lang="en-US" altLang="ko-KR" sz="105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8452807"/>
                  </a:ext>
                </a:extLst>
              </a:tr>
              <a:tr h="7198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시안이 확정되지 않을 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dirty="0"/>
                        <a:t>제시한 시안을 정해진 기일 안에 결정하므로 일정을 알린다</a:t>
                      </a:r>
                      <a:r>
                        <a:rPr lang="en-US" altLang="ko-KR" sz="1050" dirty="0"/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dirty="0"/>
                        <a:t>다양한 결정 방법을 제안한다</a:t>
                      </a:r>
                      <a:r>
                        <a:rPr lang="en-US" altLang="ko-KR" sz="105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8951107"/>
                  </a:ext>
                </a:extLst>
              </a:tr>
              <a:tr h="7198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클라이언트가 계속해서</a:t>
                      </a:r>
                      <a:endParaRPr lang="en-US" altLang="ko-KR" sz="1050" dirty="0"/>
                    </a:p>
                    <a:p>
                      <a:pPr algn="ctr" latinLnBrk="1"/>
                      <a:r>
                        <a:rPr lang="ko-KR" altLang="en-US" sz="1050" dirty="0"/>
                        <a:t>수정과 추가 작업을 요구할 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dirty="0"/>
                        <a:t>유료서비스와 무료서비스에 대한 기준을 사전에 준비하고 미리 서류를 제시한다</a:t>
                      </a:r>
                      <a:r>
                        <a:rPr lang="en-US" altLang="ko-KR" sz="1050" dirty="0"/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dirty="0"/>
                        <a:t>계약서와 요구사항 명세서 등을 통해 추가 견적을 제시한다</a:t>
                      </a:r>
                      <a:r>
                        <a:rPr lang="en-US" altLang="ko-KR" sz="1050" dirty="0"/>
                        <a:t>.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289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771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E630DA2-6295-8FE9-FE3F-F0CBDAE8E1A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328" y="6374676"/>
            <a:ext cx="2397672" cy="4833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4BD411-F7AC-A114-D85C-6CD177AB90BC}"/>
              </a:ext>
            </a:extLst>
          </p:cNvPr>
          <p:cNvSpPr txBox="1"/>
          <p:nvPr/>
        </p:nvSpPr>
        <p:spPr>
          <a:xfrm>
            <a:off x="142875" y="242888"/>
            <a:ext cx="391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#17</a:t>
            </a:r>
            <a:r>
              <a:rPr kumimoji="1"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웹사이트 사후 검토 체크리스트</a:t>
            </a:r>
            <a:endParaRPr kumimoji="1" lang="ko-Kore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A07C834C-302E-20D8-1ABB-0D0C35ABA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871681"/>
              </p:ext>
            </p:extLst>
          </p:nvPr>
        </p:nvGraphicFramePr>
        <p:xfrm>
          <a:off x="212761" y="1005840"/>
          <a:ext cx="11825046" cy="4526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81046">
                  <a:extLst>
                    <a:ext uri="{9D8B030D-6E8A-4147-A177-3AD203B41FA5}">
                      <a16:colId xmlns:a16="http://schemas.microsoft.com/office/drawing/2014/main" val="3652730631"/>
                    </a:ext>
                  </a:extLst>
                </a:gridCol>
                <a:gridCol w="580913">
                  <a:extLst>
                    <a:ext uri="{9D8B030D-6E8A-4147-A177-3AD203B41FA5}">
                      <a16:colId xmlns:a16="http://schemas.microsoft.com/office/drawing/2014/main" val="2355654075"/>
                    </a:ext>
                  </a:extLst>
                </a:gridCol>
                <a:gridCol w="5002306">
                  <a:extLst>
                    <a:ext uri="{9D8B030D-6E8A-4147-A177-3AD203B41FA5}">
                      <a16:colId xmlns:a16="http://schemas.microsoft.com/office/drawing/2014/main" val="2284253779"/>
                    </a:ext>
                  </a:extLst>
                </a:gridCol>
                <a:gridCol w="871369">
                  <a:extLst>
                    <a:ext uri="{9D8B030D-6E8A-4147-A177-3AD203B41FA5}">
                      <a16:colId xmlns:a16="http://schemas.microsoft.com/office/drawing/2014/main" val="2785904957"/>
                    </a:ext>
                  </a:extLst>
                </a:gridCol>
                <a:gridCol w="2689412">
                  <a:extLst>
                    <a:ext uri="{9D8B030D-6E8A-4147-A177-3AD203B41FA5}">
                      <a16:colId xmlns:a16="http://schemas.microsoft.com/office/drawing/2014/main" val="37843226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구분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내용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요구사항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확인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비고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319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메인 페이지에서 사용자의 시선을 </a:t>
                      </a:r>
                      <a:r>
                        <a:rPr lang="ko-KR" altLang="en-US" sz="1050" dirty="0" err="1"/>
                        <a:t>임펙트</a:t>
                      </a:r>
                      <a:r>
                        <a:rPr lang="ko-KR" altLang="en-US" sz="1050" dirty="0"/>
                        <a:t> 있게 모을 수 있는가</a:t>
                      </a:r>
                      <a:r>
                        <a:rPr lang="en-US" altLang="ko-KR" sz="1050" dirty="0"/>
                        <a:t>?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ym typeface="Wingdings" panose="05000000000000000000" pitchFamily="2" charset="2"/>
                        </a:rPr>
                        <a:t>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1801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웹사이트의 서비스 목적이 무엇인지 분명하게 짧은 시간에 파악되는가</a:t>
                      </a:r>
                      <a:r>
                        <a:rPr lang="en-US" altLang="ko-KR" sz="1050" dirty="0"/>
                        <a:t>?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ym typeface="Wingdings" panose="05000000000000000000" pitchFamily="2" charset="2"/>
                        </a:rPr>
                        <a:t>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595941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사용자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주 사용자가 정의되었는가</a:t>
                      </a:r>
                      <a:r>
                        <a:rPr lang="en-US" altLang="ko-KR" sz="1050" dirty="0"/>
                        <a:t>?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ym typeface="Wingdings" panose="05000000000000000000" pitchFamily="2" charset="2"/>
                        </a:rPr>
                        <a:t>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281287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사용자가 웹사이트에서 얻고자 하는 것을 제공할 수 있는가</a:t>
                      </a:r>
                      <a:r>
                        <a:rPr lang="en-US" altLang="ko-KR" sz="1050" dirty="0"/>
                        <a:t>?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ym typeface="Wingdings" panose="05000000000000000000" pitchFamily="2" charset="2"/>
                        </a:rPr>
                        <a:t>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939393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5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사용자가 웹사이트에서 얻고자 하는 것을 쉽고 정확하게 얻도록 하고 있는가</a:t>
                      </a:r>
                      <a:r>
                        <a:rPr lang="en-US" altLang="ko-KR" sz="1050" dirty="0"/>
                        <a:t>?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ym typeface="Wingdings" panose="05000000000000000000" pitchFamily="2" charset="2"/>
                        </a:rPr>
                        <a:t>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7938109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콘텐츠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6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사이트의 성격과 콘텐츠의 체계 및 구조는 잘 어울리는가</a:t>
                      </a:r>
                      <a:r>
                        <a:rPr lang="en-US" altLang="ko-KR" sz="1050" dirty="0"/>
                        <a:t>?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ym typeface="Wingdings" panose="05000000000000000000" pitchFamily="2" charset="2"/>
                        </a:rPr>
                        <a:t>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792105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7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사이트 제작 후 추가를 고려할 수 있는 콘텐츠는 무엇인가</a:t>
                      </a:r>
                      <a:r>
                        <a:rPr lang="en-US" altLang="ko-KR" sz="1050" dirty="0"/>
                        <a:t>?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ym typeface="Wingdings" panose="05000000000000000000" pitchFamily="2" charset="2"/>
                        </a:rPr>
                        <a:t>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네비게이션에 알맞는 페이지 구성 만들기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17622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8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사이트 이용자를 위한 커뮤니케이션 도구를 제공하고 있는가</a:t>
                      </a:r>
                      <a:r>
                        <a:rPr lang="en-US" altLang="ko-KR" sz="1050" dirty="0"/>
                        <a:t>?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ym typeface="Wingdings" panose="05000000000000000000" pitchFamily="2" charset="2"/>
                        </a:rPr>
                        <a:t>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채팅 제공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4981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9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아이콘의 </a:t>
                      </a:r>
                      <a:r>
                        <a:rPr lang="ko-KR" altLang="en-US" sz="1050" dirty="0" err="1"/>
                        <a:t>메타포는</a:t>
                      </a:r>
                      <a:r>
                        <a:rPr lang="ko-KR" altLang="en-US" sz="1050" dirty="0"/>
                        <a:t> 적절하고 분명한가</a:t>
                      </a:r>
                      <a:r>
                        <a:rPr lang="en-US" altLang="ko-KR" sz="1050" dirty="0"/>
                        <a:t>?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798036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네비게이션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10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모든 페이지에서 사용자에게 현재 위치를 알려주고 있는가</a:t>
                      </a:r>
                      <a:r>
                        <a:rPr lang="en-US" altLang="ko-KR" sz="1050" dirty="0"/>
                        <a:t>?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6140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네비게이션 바의 위치와 크기는 사용자에게 적절한가</a:t>
                      </a:r>
                      <a:r>
                        <a:rPr lang="en-US" altLang="ko-KR" sz="1050" dirty="0"/>
                        <a:t>?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ym typeface="Wingdings" panose="05000000000000000000" pitchFamily="2" charset="2"/>
                        </a:rPr>
                        <a:t>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40648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모든 페이지에서 길을 읽어버린 경우 되돌아올 수 있는가</a:t>
                      </a:r>
                      <a:r>
                        <a:rPr lang="en-US" altLang="ko-KR" sz="1050" dirty="0"/>
                        <a:t>?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0822106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페이지의 크기는 사용자를 고려하였는가</a:t>
                      </a:r>
                      <a:r>
                        <a:rPr lang="en-US" altLang="ko-KR" sz="1050" dirty="0"/>
                        <a:t>?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ym typeface="Wingdings" panose="05000000000000000000" pitchFamily="2" charset="2"/>
                        </a:rPr>
                        <a:t>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1920x1080</a:t>
                      </a:r>
                      <a:r>
                        <a:rPr lang="ko-KR" altLang="en-US" sz="1050" dirty="0"/>
                        <a:t>에 알맞는 사이즈로 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62905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전체 페이지의 레이아웃은 조화로운가</a:t>
                      </a:r>
                      <a:r>
                        <a:rPr lang="en-US" altLang="ko-KR" sz="1050" dirty="0"/>
                        <a:t>?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ym typeface="Wingdings" panose="05000000000000000000" pitchFamily="2" charset="2"/>
                        </a:rPr>
                        <a:t>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2174408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그래픽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15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이미지의 로딩속도는 적당화가</a:t>
                      </a:r>
                      <a:r>
                        <a:rPr lang="en-US" altLang="ko-KR" sz="1050" dirty="0"/>
                        <a:t>?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ym typeface="Wingdings" panose="05000000000000000000" pitchFamily="2" charset="2"/>
                        </a:rPr>
                        <a:t>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90142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16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디자인의 색상 등은 사이트의 성격과 어울리는가</a:t>
                      </a:r>
                      <a:r>
                        <a:rPr lang="en-US" altLang="ko-KR" sz="1050" dirty="0"/>
                        <a:t>?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ym typeface="Wingdings" panose="05000000000000000000" pitchFamily="2" charset="2"/>
                        </a:rPr>
                        <a:t>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82979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17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전체 색상과 디자인의 일관성이 있는가</a:t>
                      </a:r>
                      <a:r>
                        <a:rPr lang="en-US" altLang="ko-KR" sz="1050" dirty="0"/>
                        <a:t>?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ym typeface="Wingdings" panose="05000000000000000000" pitchFamily="2" charset="2"/>
                        </a:rPr>
                        <a:t>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디자인 가이드 참고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506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41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C27AFD-F252-D09D-E2E1-256B7CD15155}"/>
              </a:ext>
            </a:extLst>
          </p:cNvPr>
          <p:cNvSpPr txBox="1"/>
          <p:nvPr/>
        </p:nvSpPr>
        <p:spPr>
          <a:xfrm>
            <a:off x="5594901" y="585611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- </a:t>
            </a:r>
            <a:r>
              <a:rPr lang="ko-KR" altLang="en-US" b="1" dirty="0"/>
              <a:t>목차 </a:t>
            </a:r>
            <a:r>
              <a:rPr lang="en-US" altLang="ko-KR" b="1" dirty="0"/>
              <a:t>-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AE5568-1569-4281-A322-A3DB76981E68}"/>
              </a:ext>
            </a:extLst>
          </p:cNvPr>
          <p:cNvSpPr txBox="1"/>
          <p:nvPr/>
        </p:nvSpPr>
        <p:spPr>
          <a:xfrm>
            <a:off x="5824131" y="14112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배경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884C8-690A-57D6-D2B9-D0FE50EE2A43}"/>
              </a:ext>
            </a:extLst>
          </p:cNvPr>
          <p:cNvSpPr txBox="1"/>
          <p:nvPr/>
        </p:nvSpPr>
        <p:spPr>
          <a:xfrm>
            <a:off x="5824131" y="214465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목적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8BC8ED-A1BA-6EAA-B949-DA7F7400C8D4}"/>
              </a:ext>
            </a:extLst>
          </p:cNvPr>
          <p:cNvSpPr txBox="1"/>
          <p:nvPr/>
        </p:nvSpPr>
        <p:spPr>
          <a:xfrm>
            <a:off x="5824131" y="28780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범위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09BED5-723B-7E96-013F-63838D860FDC}"/>
              </a:ext>
            </a:extLst>
          </p:cNvPr>
          <p:cNvSpPr txBox="1"/>
          <p:nvPr/>
        </p:nvSpPr>
        <p:spPr>
          <a:xfrm>
            <a:off x="5824131" y="361136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전략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F1309C-8A2E-7DA0-D40F-82E2D9019253}"/>
              </a:ext>
            </a:extLst>
          </p:cNvPr>
          <p:cNvSpPr txBox="1"/>
          <p:nvPr/>
        </p:nvSpPr>
        <p:spPr>
          <a:xfrm>
            <a:off x="5375290" y="4344714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정보구조설계도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855CF67-C99C-B1C2-19AE-E6FAED2F5F0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328" y="6374676"/>
            <a:ext cx="2397672" cy="4833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E1A9AE-4BE3-7E7B-A915-BE9AA4FA6663}"/>
              </a:ext>
            </a:extLst>
          </p:cNvPr>
          <p:cNvSpPr txBox="1"/>
          <p:nvPr/>
        </p:nvSpPr>
        <p:spPr>
          <a:xfrm>
            <a:off x="5465058" y="5078068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1400" dirty="0"/>
              <a:t>와이어프레임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3B382F-4829-944B-BFB9-E5B2B90E9FDE}"/>
              </a:ext>
            </a:extLst>
          </p:cNvPr>
          <p:cNvSpPr txBox="1"/>
          <p:nvPr/>
        </p:nvSpPr>
        <p:spPr>
          <a:xfrm>
            <a:off x="4016744" y="5811424"/>
            <a:ext cx="4158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1400" dirty="0"/>
              <a:t>프로젝트</a:t>
            </a:r>
            <a:r>
              <a:rPr kumimoji="1" lang="ko-KR" altLang="en-US" sz="1400" dirty="0"/>
              <a:t> 일정표 </a:t>
            </a:r>
            <a:r>
              <a:rPr kumimoji="1" lang="en-US" altLang="ko-KR" sz="1400" dirty="0"/>
              <a:t>/</a:t>
            </a:r>
            <a:r>
              <a:rPr kumimoji="1" lang="ko-KR" altLang="en-US" sz="1400" dirty="0"/>
              <a:t> 기초데이터와 </a:t>
            </a:r>
            <a:r>
              <a:rPr kumimoji="1" lang="ko-KR" altLang="en-US" sz="1400" dirty="0" err="1"/>
              <a:t>래퍼런스</a:t>
            </a:r>
            <a:r>
              <a:rPr kumimoji="1" lang="ko-KR" altLang="en-US" sz="1400" dirty="0"/>
              <a:t> 데이터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97592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E630DA2-6295-8FE9-FE3F-F0CBDAE8E1A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328" y="6374676"/>
            <a:ext cx="2397672" cy="4833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4BD411-F7AC-A114-D85C-6CD177AB90BC}"/>
              </a:ext>
            </a:extLst>
          </p:cNvPr>
          <p:cNvSpPr txBox="1"/>
          <p:nvPr/>
        </p:nvSpPr>
        <p:spPr>
          <a:xfrm>
            <a:off x="142875" y="242888"/>
            <a:ext cx="4232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#18</a:t>
            </a:r>
            <a:r>
              <a:rPr kumimoji="1"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프로젝트 단계별 산출 자료 리스트</a:t>
            </a:r>
            <a:endParaRPr kumimoji="1" lang="ko-Kore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F5BED18A-7462-F8FC-4E9A-A7DC8D777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979457"/>
              </p:ext>
            </p:extLst>
          </p:nvPr>
        </p:nvGraphicFramePr>
        <p:xfrm>
          <a:off x="212762" y="1005840"/>
          <a:ext cx="11760500" cy="4526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24076">
                  <a:extLst>
                    <a:ext uri="{9D8B030D-6E8A-4147-A177-3AD203B41FA5}">
                      <a16:colId xmlns:a16="http://schemas.microsoft.com/office/drawing/2014/main" val="4147175787"/>
                    </a:ext>
                  </a:extLst>
                </a:gridCol>
                <a:gridCol w="1635162">
                  <a:extLst>
                    <a:ext uri="{9D8B030D-6E8A-4147-A177-3AD203B41FA5}">
                      <a16:colId xmlns:a16="http://schemas.microsoft.com/office/drawing/2014/main" val="2284253779"/>
                    </a:ext>
                  </a:extLst>
                </a:gridCol>
                <a:gridCol w="6488660">
                  <a:extLst>
                    <a:ext uri="{9D8B030D-6E8A-4147-A177-3AD203B41FA5}">
                      <a16:colId xmlns:a16="http://schemas.microsoft.com/office/drawing/2014/main" val="2785904957"/>
                    </a:ext>
                  </a:extLst>
                </a:gridCol>
                <a:gridCol w="912602">
                  <a:extLst>
                    <a:ext uri="{9D8B030D-6E8A-4147-A177-3AD203B41FA5}">
                      <a16:colId xmlns:a16="http://schemas.microsoft.com/office/drawing/2014/main" val="37843226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프로젝트 단계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구분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산출물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</a:rPr>
                        <a:t>확인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83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기획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기본기획안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/>
                        <a:t>프로젝트 일정표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O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18017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사이트 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/>
                        <a:t>벤치마킹 분석 보고서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O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59594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요구사항 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/>
                        <a:t>요구사항 정의서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X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2812873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IA</a:t>
                      </a:r>
                      <a:r>
                        <a:rPr lang="ko-KR" altLang="en-US" sz="1050" dirty="0"/>
                        <a:t>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/>
                        <a:t>정보구조 설계도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O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939393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화면설계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/>
                        <a:t>스토리보드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X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79381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디자인설계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/>
                        <a:t>디자인 스타일가이드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O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792105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퍼블리싱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/>
                        <a:t>개발규칙서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코딩가이드</a:t>
                      </a:r>
                      <a:r>
                        <a:rPr lang="en-US" altLang="ko-KR" sz="1050" dirty="0"/>
                        <a:t>)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X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17622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기능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/>
                        <a:t>기능정의서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X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498179"/>
                  </a:ext>
                </a:extLst>
              </a:tr>
              <a:tr h="0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구현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디자인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/>
                        <a:t>이미지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O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7980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/>
                        <a:t>아이콘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X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6140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/>
                        <a:t>로고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O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40648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프로그램 개발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/>
                        <a:t>HTML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O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08221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/>
                        <a:t>CSS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O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62905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err="1"/>
                        <a:t>Jquery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O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2174408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운영 및 유지보수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텍스트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/>
                        <a:t>오류 수정 보고서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O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90142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프로젝트 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/>
                        <a:t>프로젝트 완료 보고서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O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82979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/>
                        <a:t>산출물 내역서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O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506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011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349956-E423-0880-A941-A6DF2527FE30}"/>
              </a:ext>
            </a:extLst>
          </p:cNvPr>
          <p:cNvSpPr txBox="1"/>
          <p:nvPr/>
        </p:nvSpPr>
        <p:spPr>
          <a:xfrm>
            <a:off x="5426586" y="32443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감사합니다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630DA2-6295-8FE9-FE3F-F0CBDAE8E1A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328" y="6374676"/>
            <a:ext cx="2397672" cy="48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84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5860684-8596-85DA-B115-8354CA2F0BD4}"/>
              </a:ext>
            </a:extLst>
          </p:cNvPr>
          <p:cNvSpPr txBox="1"/>
          <p:nvPr/>
        </p:nvSpPr>
        <p:spPr>
          <a:xfrm>
            <a:off x="1985740" y="2936558"/>
            <a:ext cx="822051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사람들과 함께 있을 때 누군가에게 좋은 향이 나면 </a:t>
            </a:r>
            <a:r>
              <a:rPr lang="en-US" altLang="ko-KR" sz="1400" dirty="0"/>
              <a:t>“</a:t>
            </a:r>
            <a:r>
              <a:rPr lang="ko-KR" altLang="en-US" sz="1400" dirty="0"/>
              <a:t>우와</a:t>
            </a:r>
            <a:r>
              <a:rPr lang="en-US" altLang="ko-KR" sz="1400" dirty="0"/>
              <a:t>! </a:t>
            </a:r>
            <a:r>
              <a:rPr lang="ko-KR" altLang="en-US" sz="1400" dirty="0" err="1"/>
              <a:t>너한테서</a:t>
            </a:r>
            <a:r>
              <a:rPr lang="ko-KR" altLang="en-US" sz="1400" dirty="0"/>
              <a:t> 좋은 향 난다</a:t>
            </a:r>
            <a:r>
              <a:rPr lang="en-US" altLang="ko-KR" sz="1400" dirty="0"/>
              <a:t>＂</a:t>
            </a:r>
            <a:r>
              <a:rPr lang="ko-KR" altLang="en-US" sz="1400" dirty="0"/>
              <a:t>라고 말하곤 한다</a:t>
            </a:r>
            <a:r>
              <a:rPr lang="en-US" altLang="ko-KR" sz="1400" dirty="0"/>
              <a:t>.</a:t>
            </a:r>
          </a:p>
          <a:p>
            <a:pPr algn="ctr"/>
            <a:r>
              <a:rPr lang="ko-KR" altLang="en-US" sz="1400" dirty="0"/>
              <a:t>길을 걸어가더라도 </a:t>
            </a:r>
            <a:r>
              <a:rPr lang="ko-KR" altLang="en-US" sz="1400" dirty="0" err="1"/>
              <a:t>누군지</a:t>
            </a:r>
            <a:r>
              <a:rPr lang="ko-KR" altLang="en-US" sz="1400" dirty="0"/>
              <a:t> 모를 사람의 향이 스쳐 지나갈 때 괜히 뒤돌아봐 궁금해지곤 한다</a:t>
            </a:r>
            <a:r>
              <a:rPr lang="en-US" altLang="ko-KR" sz="1400" dirty="0"/>
              <a:t>.</a:t>
            </a:r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600" b="1" dirty="0"/>
              <a:t>향은 보이지도 만져지지도 않지만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사람과 사람 사이에서 많은 영향을 미친다</a:t>
            </a:r>
            <a:r>
              <a:rPr lang="en-US" altLang="ko-KR" sz="1600" b="1" dirty="0"/>
              <a:t>.</a:t>
            </a:r>
            <a:endParaRPr lang="ko-KR" altLang="en-US" sz="1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D3416D-9838-CFDC-23FA-428CB7B8F09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328" y="6374676"/>
            <a:ext cx="2397672" cy="4833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D54F2B-5A18-FC0C-4E70-1500F5F6CCF3}"/>
              </a:ext>
            </a:extLst>
          </p:cNvPr>
          <p:cNvSpPr txBox="1"/>
          <p:nvPr/>
        </p:nvSpPr>
        <p:spPr>
          <a:xfrm>
            <a:off x="142875" y="242888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</a:t>
            </a:r>
            <a:r>
              <a:rPr kumimoji="1"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배경</a:t>
            </a:r>
            <a:endParaRPr kumimoji="1" lang="ko-Kore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996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1D41707-7505-AF7C-C55F-5A34B9C64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" y="0"/>
            <a:ext cx="12169464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3484641-90FE-AE6A-DDC2-24AEE952BD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6E8D8E-EE7E-6667-6820-E4C77B36F9EB}"/>
              </a:ext>
            </a:extLst>
          </p:cNvPr>
          <p:cNvSpPr txBox="1"/>
          <p:nvPr/>
        </p:nvSpPr>
        <p:spPr>
          <a:xfrm>
            <a:off x="405179" y="2921168"/>
            <a:ext cx="113816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좋은 브랜드는 단순히 제품 자체에 매력을 느끼는 것을 넘어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그 브랜드가 나의 정체성과 라이프스타일을 대변하는 역할을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한다고 생각한다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가치 있는 브랜드에 대한 절대적인 판단 기준이 있는지 잘 알지 못하지만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적어도 사람들에게 </a:t>
            </a:r>
            <a:r>
              <a:rPr lang="ko-KR" altLang="en-US" sz="1400" dirty="0" err="1">
                <a:solidFill>
                  <a:schemeClr val="bg1"/>
                </a:solidFill>
              </a:rPr>
              <a:t>자신있게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‘</a:t>
            </a:r>
            <a:r>
              <a:rPr lang="ko-KR" altLang="en-US" b="1" dirty="0">
                <a:solidFill>
                  <a:schemeClr val="bg1"/>
                </a:solidFill>
              </a:rPr>
              <a:t>내가 좋아하는 브랜드</a:t>
            </a:r>
            <a:r>
              <a:rPr lang="en-US" altLang="ko-KR" b="1" dirty="0">
                <a:solidFill>
                  <a:schemeClr val="bg1"/>
                </a:solidFill>
              </a:rPr>
              <a:t>＇</a:t>
            </a:r>
            <a:r>
              <a:rPr lang="ko-KR" altLang="en-US" sz="1400" dirty="0">
                <a:solidFill>
                  <a:schemeClr val="bg1"/>
                </a:solidFill>
              </a:rPr>
              <a:t>라고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언급 될 수 있다면 그 이상의 평가가 있을까라고 생각한다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0C66E6-AC01-1CA3-D6F8-0B307898EB80}"/>
              </a:ext>
            </a:extLst>
          </p:cNvPr>
          <p:cNvSpPr txBox="1"/>
          <p:nvPr/>
        </p:nvSpPr>
        <p:spPr>
          <a:xfrm>
            <a:off x="142875" y="242888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chemeClr val="bg1"/>
                </a:solidFill>
              </a:rPr>
              <a:t>#2</a:t>
            </a:r>
            <a:r>
              <a:rPr kumimoji="1" lang="ko-KR" altLang="en-US" b="1" dirty="0">
                <a:solidFill>
                  <a:schemeClr val="bg1"/>
                </a:solidFill>
              </a:rPr>
              <a:t> 목적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551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A882E95-8BCF-6ADB-3337-A76F1E8254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328" y="6374676"/>
            <a:ext cx="2397672" cy="4833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876014-0D78-9E46-E94D-56CE43DDF3C0}"/>
              </a:ext>
            </a:extLst>
          </p:cNvPr>
          <p:cNvSpPr txBox="1"/>
          <p:nvPr/>
        </p:nvSpPr>
        <p:spPr>
          <a:xfrm>
            <a:off x="142875" y="242888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#3</a:t>
            </a:r>
            <a:r>
              <a:rPr kumimoji="1"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범위</a:t>
            </a:r>
            <a:endParaRPr kumimoji="1" lang="ko-Kore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C15963-2830-2FFE-7CC7-FBF4C0C79C65}"/>
              </a:ext>
            </a:extLst>
          </p:cNvPr>
          <p:cNvSpPr txBox="1"/>
          <p:nvPr/>
        </p:nvSpPr>
        <p:spPr>
          <a:xfrm>
            <a:off x="315412" y="2918925"/>
            <a:ext cx="11561177" cy="10201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ore-KR" altLang="en-US" sz="1400" dirty="0"/>
              <a:t>향은</a:t>
            </a:r>
            <a:r>
              <a:rPr kumimoji="1" lang="ko-KR" altLang="en-US" sz="1400" dirty="0"/>
              <a:t> 보이지도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잡히지도 않지만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우리에게 수많은 기억과 감정을 </a:t>
            </a:r>
            <a:r>
              <a:rPr kumimoji="1" lang="ko-KR" altLang="en-US" sz="1400" dirty="0" err="1"/>
              <a:t>각인시키고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나아가 우리 삶 속에서 많은 부분을 결정한다</a:t>
            </a:r>
            <a:r>
              <a:rPr kumimoji="1" lang="en-US" altLang="ko-KR" sz="1400" dirty="0"/>
              <a:t>.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1400" dirty="0" err="1"/>
              <a:t>그랑핸드는</a:t>
            </a:r>
            <a:r>
              <a:rPr kumimoji="1" lang="ko-KR" altLang="en-US" sz="1400" dirty="0"/>
              <a:t> 이러한 향의 가치를 믿으며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이를 매개로 한 끊임없는 시도를 통해 향의 일상화를 꿈꾼다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</a:t>
            </a:r>
            <a:endParaRPr kumimoji="1" lang="en-US" altLang="ko-KR" sz="1400" dirty="0"/>
          </a:p>
          <a:p>
            <a:pPr algn="ctr">
              <a:lnSpc>
                <a:spcPct val="150000"/>
              </a:lnSpc>
            </a:pPr>
            <a:r>
              <a:rPr kumimoji="1" lang="ko-KR" altLang="en-US" sz="1400" b="1" dirty="0" err="1"/>
              <a:t>그랑핸드는</a:t>
            </a:r>
            <a:r>
              <a:rPr kumimoji="1" lang="ko-KR" altLang="en-US" sz="1400" b="1" dirty="0"/>
              <a:t> 쉽게 소비되고 잊혀질 </a:t>
            </a:r>
            <a:r>
              <a:rPr kumimoji="1" lang="ko-KR" altLang="en-US" sz="1400" b="1" dirty="0" err="1"/>
              <a:t>무언가가</a:t>
            </a:r>
            <a:r>
              <a:rPr kumimoji="1" lang="ko-KR" altLang="en-US" sz="1400" b="1" dirty="0"/>
              <a:t> 아닌</a:t>
            </a:r>
            <a:r>
              <a:rPr kumimoji="1" lang="en-US" altLang="ko-KR" sz="1400" b="1" dirty="0"/>
              <a:t>,</a:t>
            </a:r>
            <a:r>
              <a:rPr kumimoji="1" lang="ko-KR" altLang="en-US" sz="1400" b="1" dirty="0"/>
              <a:t> 보이지 않는 곳에서 뚜렷한 존재감으로 모든 사람들에게 우리의 마음과 온기를 전하고 싶다</a:t>
            </a:r>
            <a:r>
              <a:rPr kumimoji="1" lang="en-US" altLang="ko-KR" sz="1400" b="1" dirty="0"/>
              <a:t>.</a:t>
            </a:r>
            <a:endParaRPr kumimoji="1" lang="ko-Kore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857605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43F0FE2-87ED-952E-022B-43D99351B69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328" y="6374676"/>
            <a:ext cx="2397672" cy="4833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01CD99-B9FA-A0F0-1D84-6959DD267444}"/>
              </a:ext>
            </a:extLst>
          </p:cNvPr>
          <p:cNvSpPr txBox="1"/>
          <p:nvPr/>
        </p:nvSpPr>
        <p:spPr>
          <a:xfrm>
            <a:off x="142875" y="242888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#4</a:t>
            </a:r>
            <a:r>
              <a:rPr kumimoji="1"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전략</a:t>
            </a:r>
            <a:endParaRPr kumimoji="1" lang="ko-Kore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0391FE6-96DA-D077-8497-B1034A7F241B}"/>
              </a:ext>
            </a:extLst>
          </p:cNvPr>
          <p:cNvGrpSpPr/>
          <p:nvPr/>
        </p:nvGrpSpPr>
        <p:grpSpPr>
          <a:xfrm>
            <a:off x="721773" y="2536608"/>
            <a:ext cx="10748455" cy="1784785"/>
            <a:chOff x="721773" y="2518213"/>
            <a:chExt cx="10748455" cy="17847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C07B4AD-5F97-351E-95BB-8C4741742840}"/>
                </a:ext>
              </a:extLst>
            </p:cNvPr>
            <p:cNvSpPr txBox="1"/>
            <p:nvPr/>
          </p:nvSpPr>
          <p:spPr>
            <a:xfrm>
              <a:off x="721773" y="2518213"/>
              <a:ext cx="1074845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ore-KR" altLang="en-US" sz="1400" dirty="0"/>
                <a:t>보통</a:t>
              </a:r>
              <a:r>
                <a:rPr kumimoji="1" lang="ko-KR" altLang="en-US" sz="1400" dirty="0"/>
                <a:t> 브랜딩을 구성하는 요소라고 하면 통일된 디자인</a:t>
              </a:r>
              <a:r>
                <a:rPr kumimoji="1" lang="en-US" altLang="ko-KR" sz="1400" dirty="0"/>
                <a:t>,</a:t>
              </a:r>
              <a:r>
                <a:rPr kumimoji="1" lang="ko-KR" altLang="en-US" sz="1400" dirty="0"/>
                <a:t> 콘셉트</a:t>
              </a:r>
              <a:r>
                <a:rPr kumimoji="1" lang="en-US" altLang="ko-KR" sz="1400" dirty="0"/>
                <a:t>,</a:t>
              </a:r>
              <a:r>
                <a:rPr kumimoji="1" lang="ko-KR" altLang="en-US" sz="1400" dirty="0"/>
                <a:t> 제품 패키지</a:t>
              </a:r>
              <a:r>
                <a:rPr kumimoji="1" lang="en-US" altLang="ko-KR" sz="1400" dirty="0"/>
                <a:t>,</a:t>
              </a:r>
              <a:r>
                <a:rPr kumimoji="1" lang="ko-KR" altLang="en-US" sz="1400" dirty="0"/>
                <a:t> 인테리어</a:t>
              </a:r>
              <a:r>
                <a:rPr kumimoji="1" lang="en-US" altLang="ko-KR" sz="1400" dirty="0"/>
                <a:t>,</a:t>
              </a:r>
              <a:r>
                <a:rPr kumimoji="1" lang="ko-KR" altLang="en-US" sz="1400" dirty="0"/>
                <a:t> 톤 앤 매너 등의 단어를 떠올린다</a:t>
              </a:r>
              <a:r>
                <a:rPr kumimoji="1" lang="en-US" altLang="ko-KR" sz="1400" dirty="0"/>
                <a:t>.</a:t>
              </a:r>
            </a:p>
            <a:p>
              <a:pPr algn="ctr"/>
              <a:r>
                <a:rPr kumimoji="1" lang="ko-KR" altLang="en-US" sz="1400" dirty="0"/>
                <a:t>하지만 </a:t>
              </a:r>
              <a:r>
                <a:rPr kumimoji="1" lang="ko-KR" altLang="en-US" sz="1400" dirty="0" err="1"/>
                <a:t>그랑핸드는</a:t>
              </a:r>
              <a:r>
                <a:rPr kumimoji="1" lang="ko-KR" altLang="en-US" sz="1400" dirty="0"/>
                <a:t> 외부로 보여지는 겉모습을 완벽하게 규격화하고 </a:t>
              </a:r>
              <a:r>
                <a:rPr kumimoji="1" lang="ko-KR" altLang="en-US" sz="1400" dirty="0" err="1"/>
                <a:t>시스템화하는</a:t>
              </a:r>
              <a:r>
                <a:rPr kumimoji="1" lang="ko-KR" altLang="en-US" sz="1400" dirty="0"/>
                <a:t> 것이 크게 중요하다고 생각하지 않는다</a:t>
              </a:r>
              <a:r>
                <a:rPr kumimoji="1" lang="en-US" altLang="ko-KR" sz="1400" dirty="0"/>
                <a:t>.</a:t>
              </a:r>
            </a:p>
            <a:p>
              <a:pPr algn="ctr"/>
              <a:r>
                <a:rPr kumimoji="1" lang="ko-KR" altLang="en-US" sz="1400" dirty="0"/>
                <a:t>브랜딩이 완벽에 가까워질 수록 더 많은 제약 안에서 움직일 수 밖에 없고</a:t>
              </a:r>
              <a:r>
                <a:rPr kumimoji="1" lang="en-US" altLang="ko-KR" sz="1400" dirty="0"/>
                <a:t>,</a:t>
              </a:r>
              <a:r>
                <a:rPr kumimoji="1" lang="ko-KR" altLang="en-US" sz="1400" dirty="0"/>
                <a:t> 오히려 그것은 브랜드에 족쇄가 될 수 있다고 생각한다</a:t>
              </a:r>
              <a:r>
                <a:rPr kumimoji="1" lang="en-US" altLang="ko-KR" sz="1400" dirty="0"/>
                <a:t>.</a:t>
              </a:r>
              <a:endParaRPr kumimoji="1" lang="ko-Kore-KR" altLang="en-US" sz="14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76EBDA-419B-303A-9FC3-AFDB177AC375}"/>
                </a:ext>
              </a:extLst>
            </p:cNvPr>
            <p:cNvSpPr txBox="1"/>
            <p:nvPr/>
          </p:nvSpPr>
          <p:spPr>
            <a:xfrm>
              <a:off x="1672353" y="3396531"/>
              <a:ext cx="8847294" cy="9064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ore-KR" altLang="en-US" sz="1600" b="1" dirty="0"/>
                <a:t>그랑핸드는</a:t>
              </a:r>
              <a:r>
                <a:rPr kumimoji="1" lang="ko-KR" altLang="en-US" sz="1600" b="1" dirty="0"/>
                <a:t> 브랜딩에 있어 보이는 모습을 정돈하는 것보다 훨씬 중요하고 해내기 어려운 것이 </a:t>
              </a:r>
              <a:endParaRPr kumimoji="1" lang="en-US" altLang="ko-KR" sz="1600" b="1" dirty="0"/>
            </a:p>
            <a:p>
              <a:pPr algn="ctr"/>
              <a:r>
                <a:rPr kumimoji="1" lang="ko-KR" altLang="en-US" sz="1600" b="1" dirty="0"/>
                <a:t>조직을 이루는 구성원의 마음을 하나로 통일 시키는 것이라고 생각한다</a:t>
              </a:r>
              <a:r>
                <a:rPr kumimoji="1" lang="en-US" altLang="ko-KR" sz="1600" b="1" dirty="0"/>
                <a:t>.</a:t>
              </a:r>
              <a:r>
                <a:rPr kumimoji="1" lang="ko-KR" altLang="en-US" sz="1600" b="1" dirty="0"/>
                <a:t> </a:t>
              </a:r>
              <a:endParaRPr kumimoji="1" lang="en-US" altLang="ko-KR" sz="1600" b="1" dirty="0"/>
            </a:p>
            <a:p>
              <a:pPr algn="ctr">
                <a:lnSpc>
                  <a:spcPct val="150000"/>
                </a:lnSpc>
              </a:pPr>
              <a:r>
                <a:rPr kumimoji="1" lang="ko-KR" altLang="en-US" sz="1600" b="1" dirty="0"/>
                <a:t>자신이 몸 담고 있는 곳을 그저 평범한 일터로 생각하는 직원은 절대 고객을 감동시킬 수 없다</a:t>
              </a:r>
              <a:r>
                <a:rPr kumimoji="1" lang="en-US" altLang="ko-KR" sz="1600" b="1" dirty="0"/>
                <a:t>.</a:t>
              </a:r>
              <a:endParaRPr kumimoji="1" lang="ko-Kore-KR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0041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D16BA25-BF4E-966F-31FF-8540F8AE68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328" y="6374676"/>
            <a:ext cx="2397672" cy="4833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DB89BB-49DB-01C2-9CA4-65659219DCA7}"/>
              </a:ext>
            </a:extLst>
          </p:cNvPr>
          <p:cNvSpPr txBox="1"/>
          <p:nvPr/>
        </p:nvSpPr>
        <p:spPr>
          <a:xfrm>
            <a:off x="142875" y="242888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#5</a:t>
            </a:r>
            <a:r>
              <a:rPr kumimoji="1"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정보구조설계도</a:t>
            </a:r>
            <a:endParaRPr kumimoji="1" lang="ko-Kore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5F6BE796-7AF3-3FB9-7150-D55CC3401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76952"/>
              </p:ext>
            </p:extLst>
          </p:nvPr>
        </p:nvGraphicFramePr>
        <p:xfrm>
          <a:off x="836106" y="1958340"/>
          <a:ext cx="10519788" cy="2941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76649">
                  <a:extLst>
                    <a:ext uri="{9D8B030D-6E8A-4147-A177-3AD203B41FA5}">
                      <a16:colId xmlns:a16="http://schemas.microsoft.com/office/drawing/2014/main" val="3397859138"/>
                    </a:ext>
                  </a:extLst>
                </a:gridCol>
                <a:gridCol w="950956">
                  <a:extLst>
                    <a:ext uri="{9D8B030D-6E8A-4147-A177-3AD203B41FA5}">
                      <a16:colId xmlns:a16="http://schemas.microsoft.com/office/drawing/2014/main" val="3342477235"/>
                    </a:ext>
                  </a:extLst>
                </a:gridCol>
                <a:gridCol w="802342">
                  <a:extLst>
                    <a:ext uri="{9D8B030D-6E8A-4147-A177-3AD203B41FA5}">
                      <a16:colId xmlns:a16="http://schemas.microsoft.com/office/drawing/2014/main" val="1579367208"/>
                    </a:ext>
                  </a:extLst>
                </a:gridCol>
                <a:gridCol w="876649">
                  <a:extLst>
                    <a:ext uri="{9D8B030D-6E8A-4147-A177-3AD203B41FA5}">
                      <a16:colId xmlns:a16="http://schemas.microsoft.com/office/drawing/2014/main" val="2816764105"/>
                    </a:ext>
                  </a:extLst>
                </a:gridCol>
                <a:gridCol w="876649">
                  <a:extLst>
                    <a:ext uri="{9D8B030D-6E8A-4147-A177-3AD203B41FA5}">
                      <a16:colId xmlns:a16="http://schemas.microsoft.com/office/drawing/2014/main" val="2204434532"/>
                    </a:ext>
                  </a:extLst>
                </a:gridCol>
                <a:gridCol w="876649">
                  <a:extLst>
                    <a:ext uri="{9D8B030D-6E8A-4147-A177-3AD203B41FA5}">
                      <a16:colId xmlns:a16="http://schemas.microsoft.com/office/drawing/2014/main" val="3622438860"/>
                    </a:ext>
                  </a:extLst>
                </a:gridCol>
                <a:gridCol w="876649">
                  <a:extLst>
                    <a:ext uri="{9D8B030D-6E8A-4147-A177-3AD203B41FA5}">
                      <a16:colId xmlns:a16="http://schemas.microsoft.com/office/drawing/2014/main" val="3156908714"/>
                    </a:ext>
                  </a:extLst>
                </a:gridCol>
                <a:gridCol w="876649">
                  <a:extLst>
                    <a:ext uri="{9D8B030D-6E8A-4147-A177-3AD203B41FA5}">
                      <a16:colId xmlns:a16="http://schemas.microsoft.com/office/drawing/2014/main" val="2024197452"/>
                    </a:ext>
                  </a:extLst>
                </a:gridCol>
                <a:gridCol w="876649">
                  <a:extLst>
                    <a:ext uri="{9D8B030D-6E8A-4147-A177-3AD203B41FA5}">
                      <a16:colId xmlns:a16="http://schemas.microsoft.com/office/drawing/2014/main" val="2176248674"/>
                    </a:ext>
                  </a:extLst>
                </a:gridCol>
                <a:gridCol w="876649">
                  <a:extLst>
                    <a:ext uri="{9D8B030D-6E8A-4147-A177-3AD203B41FA5}">
                      <a16:colId xmlns:a16="http://schemas.microsoft.com/office/drawing/2014/main" val="4181847523"/>
                    </a:ext>
                  </a:extLst>
                </a:gridCol>
                <a:gridCol w="876649">
                  <a:extLst>
                    <a:ext uri="{9D8B030D-6E8A-4147-A177-3AD203B41FA5}">
                      <a16:colId xmlns:a16="http://schemas.microsoft.com/office/drawing/2014/main" val="773598795"/>
                    </a:ext>
                  </a:extLst>
                </a:gridCol>
                <a:gridCol w="876649">
                  <a:extLst>
                    <a:ext uri="{9D8B030D-6E8A-4147-A177-3AD203B41FA5}">
                      <a16:colId xmlns:a16="http://schemas.microsoft.com/office/drawing/2014/main" val="1270199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Perfume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Home</a:t>
                      </a:r>
                    </a:p>
                    <a:p>
                      <a:pPr algn="ctr"/>
                      <a:r>
                        <a:rPr lang="en-US" altLang="ko-Kore-KR" sz="1200" dirty="0"/>
                        <a:t>Fragrance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Body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Natural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Tools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Curation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Journal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Stores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Index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Login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Cart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Lang</a:t>
                      </a:r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201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All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All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All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All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All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All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All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 err="1"/>
                        <a:t>Namsan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Signature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515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 err="1"/>
                        <a:t>Eau</a:t>
                      </a:r>
                      <a:r>
                        <a:rPr lang="en-US" altLang="ko-Kore-KR" sz="1200" dirty="0"/>
                        <a:t> de</a:t>
                      </a:r>
                    </a:p>
                    <a:p>
                      <a:pPr algn="ctr"/>
                      <a:r>
                        <a:rPr lang="en-US" altLang="ko-Kore-KR" sz="1200" dirty="0"/>
                        <a:t>Perfume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Diffuser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Hand </a:t>
                      </a:r>
                    </a:p>
                    <a:p>
                      <a:pPr algn="ctr"/>
                      <a:r>
                        <a:rPr lang="en-US" altLang="ko-Kore-KR" sz="1200" dirty="0"/>
                        <a:t>Cream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Dropper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Gifts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News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 err="1"/>
                        <a:t>Mapo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Fragrance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31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Multi</a:t>
                      </a:r>
                    </a:p>
                    <a:p>
                      <a:pPr algn="ctr"/>
                      <a:r>
                        <a:rPr lang="en-US" altLang="ko-Kore-KR" sz="1200" dirty="0"/>
                        <a:t>Perfume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Candle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Hand</a:t>
                      </a:r>
                    </a:p>
                    <a:p>
                      <a:pPr algn="ctr"/>
                      <a:r>
                        <a:rPr lang="en-US" altLang="ko-Kore-KR" sz="1200" dirty="0"/>
                        <a:t>Wash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Spray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Daily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Work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 err="1"/>
                        <a:t>Seochon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Natural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039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Marker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Sachet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Incense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Relax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Behind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 err="1"/>
                        <a:t>Sogyeok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1336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Fragrance Oil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Tea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Travel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Serial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 err="1"/>
                        <a:t>Bukchon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9740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Layering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0128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532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E630DA2-6295-8FE9-FE3F-F0CBDAE8E1A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328" y="6374676"/>
            <a:ext cx="2397672" cy="4833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15C73A-1C26-5745-7270-CF26CDDCA0F3}"/>
              </a:ext>
            </a:extLst>
          </p:cNvPr>
          <p:cNvSpPr txBox="1"/>
          <p:nvPr/>
        </p:nvSpPr>
        <p:spPr>
          <a:xfrm>
            <a:off x="142875" y="242888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#6</a:t>
            </a:r>
            <a:r>
              <a:rPr kumimoji="1"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스타일가이드</a:t>
            </a:r>
            <a:endParaRPr kumimoji="1" lang="ko-Kore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F47627-F007-1852-77FE-E6A81B59F2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953" y="612220"/>
            <a:ext cx="8100094" cy="563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51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2BD8093-0BB9-40D2-EEEB-329F498FB4F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328" y="6374676"/>
            <a:ext cx="2397672" cy="4833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405A36-AB3E-2DD4-B2E5-F1D1942080CD}"/>
              </a:ext>
            </a:extLst>
          </p:cNvPr>
          <p:cNvSpPr txBox="1"/>
          <p:nvPr/>
        </p:nvSpPr>
        <p:spPr>
          <a:xfrm>
            <a:off x="142875" y="242888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#7</a:t>
            </a:r>
            <a:r>
              <a:rPr kumimoji="1"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와이어프레임</a:t>
            </a:r>
            <a:endParaRPr kumimoji="1" lang="ko-Kore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ACB06B-A1FF-DB67-6204-0C505139A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574" y="0"/>
            <a:ext cx="68168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086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1632</Words>
  <Application>Microsoft Office PowerPoint</Application>
  <PresentationFormat>와이드스크린</PresentationFormat>
  <Paragraphs>548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에스코어 드림 5 Medium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127</cp:revision>
  <dcterms:created xsi:type="dcterms:W3CDTF">2022-05-27T05:08:29Z</dcterms:created>
  <dcterms:modified xsi:type="dcterms:W3CDTF">2022-06-28T05:11:09Z</dcterms:modified>
</cp:coreProperties>
</file>