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HK Grotesk Semi-Bold" charset="1" panose="00000700000000000000"/>
      <p:regular r:id="rId20"/>
    </p:embeddedFont>
    <p:embeddedFont>
      <p:font typeface="HK Grotesk Light" charset="1" panose="00000400000000000000"/>
      <p:regular r:id="rId21"/>
    </p:embeddedFont>
    <p:embeddedFont>
      <p:font typeface="HK Grotesk Bold" charset="1" panose="00000800000000000000"/>
      <p:regular r:id="rId22"/>
    </p:embeddedFont>
    <p:embeddedFont>
      <p:font typeface="Source Serif Pro Bold" charset="1" panose="02040803050405020204"/>
      <p:regular r:id="rId23"/>
    </p:embeddedFont>
    <p:embeddedFont>
      <p:font typeface="HK Grotesk" charset="1" panose="00000500000000000000"/>
      <p:regular r:id="rId24"/>
    </p:embeddedFont>
    <p:embeddedFont>
      <p:font typeface="HK Grotesk Medium" charset="1" panose="000006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https://github.com/xerox0/WhatsKey-Transparency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whatsapp.com/security/WhatsApp-Security-Whitepaper.pd%20f" TargetMode="External" Type="http://schemas.openxmlformats.org/officeDocument/2006/relationships/hyperlink"/><Relationship Id="rId3" Target="https://faq.whatsapp.com/820124435853543" TargetMode="External" Type="http://schemas.openxmlformats.org/officeDocument/2006/relationships/hyperlink"/><Relationship Id="rId4" Target="https://faq.whatsapp.com/1524220618005378" TargetMode="External" Type="http://schemas.openxmlformats.org/officeDocument/2006/relationships/hyperlink"/><Relationship Id="rId5" Target="https://github.com/facebook/akd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jpeg" Type="http://schemas.openxmlformats.org/officeDocument/2006/relationships/image"/><Relationship Id="rId4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312451" cy="10556513"/>
          </a:xfrm>
          <a:prstGeom prst="rect">
            <a:avLst/>
          </a:prstGeom>
          <a:solidFill>
            <a:srgbClr val="67DB7D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631475" y="1028700"/>
            <a:ext cx="4049502" cy="8229600"/>
            <a:chOff x="0" y="0"/>
            <a:chExt cx="5001260" cy="101638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25598" t="-12775" r="-23695" b="-1103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8043144" y="754656"/>
            <a:ext cx="8936718" cy="5440633"/>
            <a:chOff x="0" y="0"/>
            <a:chExt cx="11915624" cy="725417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336675"/>
              <a:ext cx="11915624" cy="4251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000"/>
                </a:lnSpc>
              </a:pPr>
              <a:r>
                <a:rPr lang="en-US" sz="12000" b="true">
                  <a:solidFill>
                    <a:srgbClr val="67DB7D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WhatsKey-Trasparency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923641"/>
              <a:ext cx="11915624" cy="1330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La crittografia dietro l’app di messagistica più famosa al mondo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334550" y="8993080"/>
            <a:ext cx="6531573" cy="863923"/>
            <a:chOff x="0" y="0"/>
            <a:chExt cx="8708763" cy="115189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34765"/>
              <a:ext cx="8708763" cy="744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11"/>
                </a:lnSpc>
              </a:pPr>
              <a:r>
                <a:rPr lang="en-US" sz="2111" b="true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Salvatore Bianco, mat. 189353 , Crittografia Applicata 2024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029449"/>
              <a:ext cx="8708763" cy="122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14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E4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62922" y="570847"/>
            <a:ext cx="7558462" cy="2096442"/>
            <a:chOff x="0" y="0"/>
            <a:chExt cx="2931209" cy="813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209" cy="813011"/>
            </a:xfrm>
            <a:custGeom>
              <a:avLst/>
              <a:gdLst/>
              <a:ahLst/>
              <a:cxnLst/>
              <a:rect r="r" b="b" t="t" l="l"/>
              <a:pathLst>
                <a:path h="813011" w="2931209">
                  <a:moveTo>
                    <a:pt x="2806749" y="813011"/>
                  </a:moveTo>
                  <a:lnTo>
                    <a:pt x="124460" y="813011"/>
                  </a:lnTo>
                  <a:cubicBezTo>
                    <a:pt x="55880" y="813011"/>
                    <a:pt x="0" y="757131"/>
                    <a:pt x="0" y="6885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06749" y="0"/>
                  </a:lnTo>
                  <a:cubicBezTo>
                    <a:pt x="2875329" y="0"/>
                    <a:pt x="2931209" y="55880"/>
                    <a:pt x="2931209" y="124460"/>
                  </a:cubicBezTo>
                  <a:lnTo>
                    <a:pt x="2931209" y="688551"/>
                  </a:lnTo>
                  <a:cubicBezTo>
                    <a:pt x="2931209" y="757131"/>
                    <a:pt x="2875329" y="813011"/>
                    <a:pt x="2806749" y="81301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0" y="4186318"/>
            <a:ext cx="6742503" cy="4299700"/>
            <a:chOff x="0" y="0"/>
            <a:chExt cx="2280797" cy="14544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80797" cy="1454467"/>
            </a:xfrm>
            <a:custGeom>
              <a:avLst/>
              <a:gdLst/>
              <a:ahLst/>
              <a:cxnLst/>
              <a:rect r="r" b="b" t="t" l="l"/>
              <a:pathLst>
                <a:path h="1454467" w="2280797">
                  <a:moveTo>
                    <a:pt x="2156337" y="1454466"/>
                  </a:moveTo>
                  <a:lnTo>
                    <a:pt x="124460" y="1454466"/>
                  </a:lnTo>
                  <a:cubicBezTo>
                    <a:pt x="55880" y="1454466"/>
                    <a:pt x="0" y="1398587"/>
                    <a:pt x="0" y="133000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56337" y="0"/>
                  </a:lnTo>
                  <a:cubicBezTo>
                    <a:pt x="2224917" y="0"/>
                    <a:pt x="2280797" y="55880"/>
                    <a:pt x="2280797" y="124460"/>
                  </a:cubicBezTo>
                  <a:lnTo>
                    <a:pt x="2280797" y="1330007"/>
                  </a:lnTo>
                  <a:cubicBezTo>
                    <a:pt x="2280797" y="1398587"/>
                    <a:pt x="2224917" y="1454467"/>
                    <a:pt x="2156337" y="145446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97753" y="3509958"/>
            <a:ext cx="6730339" cy="5978971"/>
          </a:xfrm>
          <a:custGeom>
            <a:avLst/>
            <a:gdLst/>
            <a:ahLst/>
            <a:cxnLst/>
            <a:rect r="r" b="b" t="t" l="l"/>
            <a:pathLst>
              <a:path h="5978971" w="6730339">
                <a:moveTo>
                  <a:pt x="0" y="0"/>
                </a:moveTo>
                <a:lnTo>
                  <a:pt x="6730339" y="0"/>
                </a:lnTo>
                <a:lnTo>
                  <a:pt x="6730339" y="5978971"/>
                </a:lnTo>
                <a:lnTo>
                  <a:pt x="0" y="5978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38018" y="1286124"/>
            <a:ext cx="7383367" cy="70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1"/>
              </a:lnSpc>
            </a:pPr>
            <a:r>
              <a:rPr lang="en-US" b="true" sz="4584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AUDIT AND FUTURE GOAL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144000" y="4461223"/>
            <a:ext cx="8624051" cy="1520825"/>
            <a:chOff x="0" y="0"/>
            <a:chExt cx="11498735" cy="202776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212206" y="-66675"/>
              <a:ext cx="10286529" cy="2111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true">
                  <a:solidFill>
                    <a:srgbClr val="121212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Audit </a:t>
              </a:r>
            </a:p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121212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Proof</a:t>
              </a:r>
            </a:p>
            <a:p>
              <a:pPr algn="l" marL="604520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800">
                  <a:solidFill>
                    <a:srgbClr val="121212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AKD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212206" y="898818"/>
              <a:ext cx="10286529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831206" cy="6706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b="true" sz="3000">
                  <a:solidFill>
                    <a:srgbClr val="67DB7D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01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144000" y="6715643"/>
            <a:ext cx="8624051" cy="1533525"/>
            <a:chOff x="0" y="0"/>
            <a:chExt cx="11498735" cy="20447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1212206" y="-66675"/>
              <a:ext cx="10286529" cy="2111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true">
                  <a:solidFill>
                    <a:srgbClr val="121212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Future goal</a:t>
              </a:r>
            </a:p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121212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Consistent root hash distribution</a:t>
              </a:r>
            </a:p>
            <a:p>
              <a:pPr algn="l" marL="604520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800">
                  <a:solidFill>
                    <a:srgbClr val="121212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Key history check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831206" cy="6706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b="true" sz="3000">
                  <a:solidFill>
                    <a:srgbClr val="67DB7D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02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67DB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65425" y="4409570"/>
            <a:ext cx="8443609" cy="4848730"/>
            <a:chOff x="0" y="0"/>
            <a:chExt cx="2796728" cy="16060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6728" cy="1606017"/>
            </a:xfrm>
            <a:custGeom>
              <a:avLst/>
              <a:gdLst/>
              <a:ahLst/>
              <a:cxnLst/>
              <a:rect r="r" b="b" t="t" l="l"/>
              <a:pathLst>
                <a:path h="1606017" w="2796728">
                  <a:moveTo>
                    <a:pt x="2672268" y="1606017"/>
                  </a:moveTo>
                  <a:lnTo>
                    <a:pt x="124460" y="1606017"/>
                  </a:lnTo>
                  <a:cubicBezTo>
                    <a:pt x="55880" y="1606017"/>
                    <a:pt x="0" y="1550137"/>
                    <a:pt x="0" y="14815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72268" y="0"/>
                  </a:lnTo>
                  <a:cubicBezTo>
                    <a:pt x="2740848" y="0"/>
                    <a:pt x="2796728" y="55880"/>
                    <a:pt x="2796728" y="124460"/>
                  </a:cubicBezTo>
                  <a:lnTo>
                    <a:pt x="2796728" y="1481557"/>
                  </a:lnTo>
                  <a:cubicBezTo>
                    <a:pt x="2796728" y="1550137"/>
                    <a:pt x="2740848" y="1606017"/>
                    <a:pt x="2672268" y="160601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76300" y="1028700"/>
            <a:ext cx="6843628" cy="3821549"/>
            <a:chOff x="0" y="0"/>
            <a:chExt cx="1926770" cy="1075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26771" cy="1075928"/>
            </a:xfrm>
            <a:custGeom>
              <a:avLst/>
              <a:gdLst/>
              <a:ahLst/>
              <a:cxnLst/>
              <a:rect r="r" b="b" t="t" l="l"/>
              <a:pathLst>
                <a:path h="1075928" w="1926771">
                  <a:moveTo>
                    <a:pt x="1802310" y="1075928"/>
                  </a:moveTo>
                  <a:lnTo>
                    <a:pt x="124460" y="1075928"/>
                  </a:lnTo>
                  <a:cubicBezTo>
                    <a:pt x="55880" y="1075928"/>
                    <a:pt x="0" y="1020048"/>
                    <a:pt x="0" y="9514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02311" y="0"/>
                  </a:lnTo>
                  <a:cubicBezTo>
                    <a:pt x="1870890" y="0"/>
                    <a:pt x="1926771" y="55880"/>
                    <a:pt x="1926771" y="124460"/>
                  </a:cubicBezTo>
                  <a:lnTo>
                    <a:pt x="1926771" y="951468"/>
                  </a:lnTo>
                  <a:cubicBezTo>
                    <a:pt x="1926771" y="1020048"/>
                    <a:pt x="1870890" y="1075928"/>
                    <a:pt x="1802311" y="10759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93315" y="1532935"/>
            <a:ext cx="3530799" cy="189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4"/>
              </a:lnSpc>
            </a:pPr>
            <a:r>
              <a:rPr lang="en-US" sz="12445" b="true">
                <a:solidFill>
                  <a:srgbClr val="67DB7D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AKD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71809" y="4774049"/>
            <a:ext cx="6286709" cy="3327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2"/>
              </a:lnSpc>
            </a:pPr>
            <a:r>
              <a:rPr lang="en-US" sz="3623" b="true">
                <a:solidFill>
                  <a:srgbClr val="67DB7D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META AKD</a:t>
            </a:r>
          </a:p>
          <a:p>
            <a:pPr algn="l" marL="782328" indent="-391164" lvl="1">
              <a:lnSpc>
                <a:spcPts val="5072"/>
              </a:lnSpc>
              <a:buFont typeface="Arial"/>
              <a:buChar char="•"/>
            </a:pPr>
            <a:r>
              <a:rPr lang="en-US" b="true" sz="3623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PUBLISHING</a:t>
            </a:r>
          </a:p>
          <a:p>
            <a:pPr algn="l" marL="782328" indent="-391164" lvl="1">
              <a:lnSpc>
                <a:spcPts val="5072"/>
              </a:lnSpc>
              <a:buFont typeface="Arial"/>
              <a:buChar char="•"/>
            </a:pPr>
            <a:r>
              <a:rPr lang="en-US" b="true" sz="3623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Lookup proofs</a:t>
            </a:r>
          </a:p>
          <a:p>
            <a:pPr algn="l" marL="782328" indent="-391164" lvl="1">
              <a:lnSpc>
                <a:spcPts val="5072"/>
              </a:lnSpc>
              <a:buFont typeface="Arial"/>
              <a:buChar char="•"/>
            </a:pPr>
            <a:r>
              <a:rPr lang="en-US" b="true" sz="3623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History proofs</a:t>
            </a:r>
          </a:p>
          <a:p>
            <a:pPr algn="l" marL="782328" indent="-391164" lvl="1">
              <a:lnSpc>
                <a:spcPts val="5072"/>
              </a:lnSpc>
              <a:buFont typeface="Arial"/>
              <a:buChar char="•"/>
            </a:pPr>
            <a:r>
              <a:rPr lang="en-US" b="true" sz="3623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Append only proofs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12271" y="3657151"/>
            <a:ext cx="540906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Auditable key directory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51" r="0" b="-1285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11314" y="1507177"/>
            <a:ext cx="14060823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9"/>
              </a:lnSpc>
            </a:pPr>
            <a:r>
              <a:rPr lang="en-US" sz="5282" b="true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DEMO TIME!</a:t>
            </a:r>
          </a:p>
          <a:p>
            <a:pPr algn="ctr" marL="1140577" indent="-570289" lvl="1">
              <a:lnSpc>
                <a:spcPts val="6339"/>
              </a:lnSpc>
              <a:buFont typeface="Arial"/>
              <a:buChar char="•"/>
            </a:pPr>
            <a:r>
              <a:rPr lang="en-US" b="true" sz="5282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Language : Rust                                                   </a:t>
            </a:r>
          </a:p>
          <a:p>
            <a:pPr algn="l" marL="1140577" indent="-570289" lvl="1">
              <a:lnSpc>
                <a:spcPts val="6339"/>
              </a:lnSpc>
              <a:buFont typeface="Arial"/>
              <a:buChar char="•"/>
            </a:pPr>
            <a:r>
              <a:rPr lang="en-US" b="true" sz="5282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Crate: Meta Akd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12451" y="5526543"/>
            <a:ext cx="13858549" cy="158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8"/>
              </a:lnSpc>
            </a:pPr>
            <a:r>
              <a:rPr lang="en-US" sz="5206" b="true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xerox0/</a:t>
            </a:r>
            <a:r>
              <a:rPr lang="en-US" b="true" sz="5206" u="sng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  <a:hlinkClick r:id="rId3" tooltip="https://github.com/xerox0/WhatsKey-Transparency"/>
              </a:rPr>
              <a:t> WhatsKey-Transparency </a:t>
            </a:r>
          </a:p>
          <a:p>
            <a:pPr algn="ctr">
              <a:lnSpc>
                <a:spcPts val="6248"/>
              </a:lnSpc>
            </a:pPr>
            <a:r>
              <a:rPr lang="en-US" sz="5206" b="true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E4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91399" y="215345"/>
            <a:ext cx="13105203" cy="813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19"/>
              </a:lnSpc>
            </a:pPr>
            <a:r>
              <a:rPr lang="en-US" b="true" sz="4728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References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91399" y="2370730"/>
            <a:ext cx="13105203" cy="6108654"/>
            <a:chOff x="0" y="0"/>
            <a:chExt cx="4433118" cy="20663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33118" cy="2066385"/>
            </a:xfrm>
            <a:custGeom>
              <a:avLst/>
              <a:gdLst/>
              <a:ahLst/>
              <a:cxnLst/>
              <a:rect r="r" b="b" t="t" l="l"/>
              <a:pathLst>
                <a:path h="2066385" w="4433118">
                  <a:moveTo>
                    <a:pt x="4308658" y="2066384"/>
                  </a:moveTo>
                  <a:lnTo>
                    <a:pt x="124460" y="2066384"/>
                  </a:lnTo>
                  <a:cubicBezTo>
                    <a:pt x="55880" y="2066384"/>
                    <a:pt x="0" y="2010504"/>
                    <a:pt x="0" y="19419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08658" y="0"/>
                  </a:lnTo>
                  <a:cubicBezTo>
                    <a:pt x="4377238" y="0"/>
                    <a:pt x="4433118" y="55880"/>
                    <a:pt x="4433118" y="124460"/>
                  </a:cubicBezTo>
                  <a:lnTo>
                    <a:pt x="4433118" y="1941924"/>
                  </a:lnTo>
                  <a:cubicBezTo>
                    <a:pt x="4433118" y="2010504"/>
                    <a:pt x="4377238" y="2066385"/>
                    <a:pt x="4308658" y="20663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76783" y="1756330"/>
            <a:ext cx="16582517" cy="6875455"/>
            <a:chOff x="0" y="0"/>
            <a:chExt cx="5560976" cy="23056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60976" cy="2305696"/>
            </a:xfrm>
            <a:custGeom>
              <a:avLst/>
              <a:gdLst/>
              <a:ahLst/>
              <a:cxnLst/>
              <a:rect r="r" b="b" t="t" l="l"/>
              <a:pathLst>
                <a:path h="2305696" w="5560976">
                  <a:moveTo>
                    <a:pt x="5436516" y="2305696"/>
                  </a:moveTo>
                  <a:lnTo>
                    <a:pt x="124460" y="2305696"/>
                  </a:lnTo>
                  <a:cubicBezTo>
                    <a:pt x="55880" y="2305696"/>
                    <a:pt x="0" y="2249816"/>
                    <a:pt x="0" y="21812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436516" y="0"/>
                  </a:lnTo>
                  <a:cubicBezTo>
                    <a:pt x="5505096" y="0"/>
                    <a:pt x="5560976" y="55880"/>
                    <a:pt x="5560976" y="124460"/>
                  </a:cubicBezTo>
                  <a:lnTo>
                    <a:pt x="5560976" y="2181236"/>
                  </a:lnTo>
                  <a:cubicBezTo>
                    <a:pt x="5560976" y="2249816"/>
                    <a:pt x="5505096" y="2305696"/>
                    <a:pt x="5436516" y="23056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2260582"/>
            <a:ext cx="16452035" cy="5070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2"/>
              </a:lnSpc>
              <a:spcBef>
                <a:spcPct val="0"/>
              </a:spcBef>
            </a:pPr>
            <a:r>
              <a:rPr lang="en-US" b="true" sz="3623">
                <a:solidFill>
                  <a:srgbClr val="121212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1.WhatsApp Encryption Overview - technical white paper</a:t>
            </a:r>
          </a:p>
          <a:p>
            <a:pPr algn="ctr">
              <a:lnSpc>
                <a:spcPts val="5072"/>
              </a:lnSpc>
              <a:spcBef>
                <a:spcPct val="0"/>
              </a:spcBef>
            </a:pPr>
            <a:r>
              <a:rPr lang="en-US" sz="3623" u="sng">
                <a:solidFill>
                  <a:srgbClr val="121212"/>
                </a:solidFill>
                <a:latin typeface="HK Grotesk"/>
                <a:ea typeface="HK Grotesk"/>
                <a:cs typeface="HK Grotesk"/>
                <a:sym typeface="HK Grotesk"/>
                <a:hlinkClick r:id="rId2" tooltip="https://www.whatsapp.com/security/WhatsApp-Security-Whitepaper.pd%20f"/>
              </a:rPr>
              <a:t>https://www.whatsapp.com/security/WhatsApp-Security-Whitepaper.pdf</a:t>
            </a:r>
          </a:p>
          <a:p>
            <a:pPr algn="ctr">
              <a:lnSpc>
                <a:spcPts val="5072"/>
              </a:lnSpc>
              <a:spcBef>
                <a:spcPct val="0"/>
              </a:spcBef>
            </a:pPr>
            <a:r>
              <a:rPr lang="en-US" b="true" sz="3623">
                <a:solidFill>
                  <a:srgbClr val="121212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2.About end-to-end encryption - Help center article</a:t>
            </a:r>
          </a:p>
          <a:p>
            <a:pPr algn="ctr">
              <a:lnSpc>
                <a:spcPts val="5072"/>
              </a:lnSpc>
              <a:spcBef>
                <a:spcPct val="0"/>
              </a:spcBef>
            </a:pPr>
            <a:r>
              <a:rPr lang="en-US" sz="3623" u="sng">
                <a:solidFill>
                  <a:srgbClr val="121212"/>
                </a:solidFill>
                <a:latin typeface="HK Grotesk"/>
                <a:ea typeface="HK Grotesk"/>
                <a:cs typeface="HK Grotesk"/>
                <a:sym typeface="HK Grotesk"/>
                <a:hlinkClick r:id="rId3" tooltip="https://faq.whatsapp.com/820124435853543"/>
              </a:rPr>
              <a:t>https://faq.whatsapp.com/820124435853543</a:t>
            </a:r>
          </a:p>
          <a:p>
            <a:pPr algn="ctr">
              <a:lnSpc>
                <a:spcPts val="5072"/>
              </a:lnSpc>
              <a:spcBef>
                <a:spcPct val="0"/>
              </a:spcBef>
            </a:pPr>
            <a:r>
              <a:rPr lang="en-US" b="true" sz="3623">
                <a:solidFill>
                  <a:srgbClr val="121212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3.About security-code change notifications - Help center article</a:t>
            </a:r>
          </a:p>
          <a:p>
            <a:pPr algn="ctr">
              <a:lnSpc>
                <a:spcPts val="5072"/>
              </a:lnSpc>
              <a:spcBef>
                <a:spcPct val="0"/>
              </a:spcBef>
            </a:pPr>
            <a:r>
              <a:rPr lang="en-US" sz="3623" u="sng">
                <a:solidFill>
                  <a:srgbClr val="121212"/>
                </a:solidFill>
                <a:latin typeface="HK Grotesk"/>
                <a:ea typeface="HK Grotesk"/>
                <a:cs typeface="HK Grotesk"/>
                <a:sym typeface="HK Grotesk"/>
                <a:hlinkClick r:id="rId4" tooltip="https://faq.whatsapp.com/1524220618005378"/>
              </a:rPr>
              <a:t>https://faq.whatsapp.com/1524220618005378</a:t>
            </a:r>
          </a:p>
          <a:p>
            <a:pPr algn="ctr">
              <a:lnSpc>
                <a:spcPts val="5072"/>
              </a:lnSpc>
              <a:spcBef>
                <a:spcPct val="0"/>
              </a:spcBef>
            </a:pPr>
            <a:r>
              <a:rPr lang="en-US" b="true" sz="3623">
                <a:solidFill>
                  <a:srgbClr val="121212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4.Auditable key directory (AKD) implementation</a:t>
            </a:r>
          </a:p>
          <a:p>
            <a:pPr algn="ctr">
              <a:lnSpc>
                <a:spcPts val="5072"/>
              </a:lnSpc>
              <a:spcBef>
                <a:spcPct val="0"/>
              </a:spcBef>
            </a:pPr>
            <a:r>
              <a:rPr lang="en-US" sz="3623" u="sng">
                <a:solidFill>
                  <a:srgbClr val="121212"/>
                </a:solidFill>
                <a:latin typeface="HK Grotesk"/>
                <a:ea typeface="HK Grotesk"/>
                <a:cs typeface="HK Grotesk"/>
                <a:sym typeface="HK Grotesk"/>
                <a:hlinkClick r:id="rId5" tooltip="https://github.com/facebook/akd"/>
              </a:rPr>
              <a:t>https://github.com/facebook/akd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DB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42403" y="5466843"/>
            <a:ext cx="18669000" cy="5144007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8843545" y="1552702"/>
            <a:ext cx="9683052" cy="7181597"/>
            <a:chOff x="0" y="0"/>
            <a:chExt cx="13716000" cy="101727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716000" cy="10172700"/>
            </a:xfrm>
            <a:custGeom>
              <a:avLst/>
              <a:gdLst/>
              <a:ahLst/>
              <a:cxnLst/>
              <a:rect r="r" b="b" t="t" l="l"/>
              <a:pathLst>
                <a:path h="101727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0172700"/>
                  </a:lnTo>
                  <a:lnTo>
                    <a:pt x="0" y="10172700"/>
                  </a:lnTo>
                  <a:close/>
                </a:path>
              </a:pathLst>
            </a:custGeom>
            <a:blipFill>
              <a:blip r:embed="rId2"/>
              <a:stretch>
                <a:fillRect l="0" t="-393" r="0" b="-393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93700" y="615950"/>
              <a:ext cx="12941300" cy="9107742"/>
            </a:xfrm>
            <a:custGeom>
              <a:avLst/>
              <a:gdLst/>
              <a:ahLst/>
              <a:cxnLst/>
              <a:rect r="r" b="b" t="t" l="l"/>
              <a:pathLst>
                <a:path h="9107742" w="12941300">
                  <a:moveTo>
                    <a:pt x="12815112" y="9107742"/>
                  </a:moveTo>
                  <a:lnTo>
                    <a:pt x="126187" y="9107742"/>
                  </a:lnTo>
                  <a:cubicBezTo>
                    <a:pt x="56502" y="9107742"/>
                    <a:pt x="0" y="9051252"/>
                    <a:pt x="0" y="8981555"/>
                  </a:cubicBezTo>
                  <a:lnTo>
                    <a:pt x="0" y="0"/>
                  </a:lnTo>
                  <a:lnTo>
                    <a:pt x="12941300" y="0"/>
                  </a:lnTo>
                  <a:lnTo>
                    <a:pt x="12941300" y="8981554"/>
                  </a:lnTo>
                  <a:cubicBezTo>
                    <a:pt x="12941300" y="9051239"/>
                    <a:pt x="12884810" y="9107742"/>
                    <a:pt x="12815112" y="9107742"/>
                  </a:cubicBezTo>
                  <a:close/>
                </a:path>
              </a:pathLst>
            </a:custGeom>
            <a:blipFill>
              <a:blip r:embed="rId3"/>
              <a:stretch>
                <a:fillRect l="-12557" t="0" r="-12557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4001" y="1543177"/>
            <a:ext cx="784954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Questions?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2048" y="6991097"/>
            <a:ext cx="784954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121212"/>
                </a:solidFill>
                <a:latin typeface="HK Grotesk"/>
                <a:ea typeface="HK Grotesk"/>
                <a:cs typeface="HK Grotesk"/>
                <a:sym typeface="HK Grotesk"/>
              </a:rPr>
              <a:t>Just ask! I hope you have learned something new..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DE4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7070" y="792326"/>
            <a:ext cx="4342567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39"/>
              </a:lnSpc>
            </a:pPr>
            <a:r>
              <a:rPr lang="en-US" sz="12699" b="true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Index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972383" y="2725901"/>
            <a:ext cx="6593413" cy="6658010"/>
            <a:chOff x="0" y="0"/>
            <a:chExt cx="2334398" cy="23572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34398" cy="2357269"/>
            </a:xfrm>
            <a:custGeom>
              <a:avLst/>
              <a:gdLst/>
              <a:ahLst/>
              <a:cxnLst/>
              <a:rect r="r" b="b" t="t" l="l"/>
              <a:pathLst>
                <a:path h="2357269" w="2334398">
                  <a:moveTo>
                    <a:pt x="2209938" y="2357269"/>
                  </a:moveTo>
                  <a:lnTo>
                    <a:pt x="124460" y="2357269"/>
                  </a:lnTo>
                  <a:cubicBezTo>
                    <a:pt x="55880" y="2357269"/>
                    <a:pt x="0" y="2301389"/>
                    <a:pt x="0" y="22328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09938" y="0"/>
                  </a:lnTo>
                  <a:cubicBezTo>
                    <a:pt x="2278518" y="0"/>
                    <a:pt x="2334398" y="55880"/>
                    <a:pt x="2334398" y="124460"/>
                  </a:cubicBezTo>
                  <a:lnTo>
                    <a:pt x="2334398" y="2232809"/>
                  </a:lnTo>
                  <a:cubicBezTo>
                    <a:pt x="2334398" y="2301389"/>
                    <a:pt x="2278518" y="2357269"/>
                    <a:pt x="2209938" y="235726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8502808" y="3776586"/>
            <a:ext cx="7993620" cy="65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</a:pPr>
            <a:r>
              <a:rPr lang="en-US" b="true" sz="4299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ARGUMENTS: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502808" y="5086587"/>
            <a:ext cx="218412" cy="21841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7DB7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502808" y="5836494"/>
            <a:ext cx="218412" cy="21841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7DB7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502808" y="6586400"/>
            <a:ext cx="218412" cy="218412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7DB7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502808" y="7336307"/>
            <a:ext cx="218412" cy="218412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7DB7D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913038" y="4839297"/>
            <a:ext cx="7583390" cy="63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6"/>
              </a:lnSpc>
            </a:pPr>
            <a:r>
              <a:rPr lang="en-US" sz="3726">
                <a:solidFill>
                  <a:srgbClr val="1212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Overview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13038" y="5589204"/>
            <a:ext cx="7583390" cy="63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6"/>
              </a:lnSpc>
            </a:pPr>
            <a:r>
              <a:rPr lang="en-US" sz="3726">
                <a:solidFill>
                  <a:srgbClr val="1212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Infrastructure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913038" y="6339110"/>
            <a:ext cx="7583390" cy="63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6"/>
              </a:lnSpc>
            </a:pPr>
            <a:r>
              <a:rPr lang="en-US" sz="3726">
                <a:solidFill>
                  <a:srgbClr val="1212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Auditable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913038" y="7089017"/>
            <a:ext cx="7583390" cy="63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6"/>
              </a:lnSpc>
            </a:pPr>
            <a:r>
              <a:rPr lang="en-US" sz="3726">
                <a:solidFill>
                  <a:srgbClr val="1212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DB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66116" y="525585"/>
            <a:ext cx="13799098" cy="99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1"/>
              </a:lnSpc>
            </a:pPr>
            <a:r>
              <a:rPr lang="en-US" sz="6501" b="true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New cryptographic security feature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620908" y="1782357"/>
            <a:ext cx="10068721" cy="7736010"/>
          </a:xfrm>
          <a:custGeom>
            <a:avLst/>
            <a:gdLst/>
            <a:ahLst/>
            <a:cxnLst/>
            <a:rect r="r" b="b" t="t" l="l"/>
            <a:pathLst>
              <a:path h="7736010" w="10068721">
                <a:moveTo>
                  <a:pt x="0" y="0"/>
                </a:moveTo>
                <a:lnTo>
                  <a:pt x="10068721" y="0"/>
                </a:lnTo>
                <a:lnTo>
                  <a:pt x="10068721" y="7736010"/>
                </a:lnTo>
                <a:lnTo>
                  <a:pt x="0" y="7736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" t="0" r="-239" b="-12236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E4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0"/>
            <a:ext cx="9144000" cy="10287000"/>
          </a:xfrm>
          <a:prstGeom prst="rect">
            <a:avLst/>
          </a:prstGeom>
          <a:solidFill>
            <a:srgbClr val="F6F6F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3146226"/>
            <a:ext cx="326390" cy="32639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7DB7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198050" y="3097331"/>
            <a:ext cx="7035900" cy="419947"/>
            <a:chOff x="0" y="0"/>
            <a:chExt cx="9381200" cy="55992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152400"/>
              <a:ext cx="304800" cy="304800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67DB7D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572486" y="-57150"/>
              <a:ext cx="8808714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121212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Automatic validation of public keys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151332" y="3847901"/>
            <a:ext cx="4411238" cy="5678293"/>
          </a:xfrm>
          <a:custGeom>
            <a:avLst/>
            <a:gdLst/>
            <a:ahLst/>
            <a:cxnLst/>
            <a:rect r="r" b="b" t="t" l="l"/>
            <a:pathLst>
              <a:path h="5678293" w="4411238">
                <a:moveTo>
                  <a:pt x="0" y="0"/>
                </a:moveTo>
                <a:lnTo>
                  <a:pt x="4411237" y="0"/>
                </a:lnTo>
                <a:lnTo>
                  <a:pt x="4411237" y="5678293"/>
                </a:lnTo>
                <a:lnTo>
                  <a:pt x="0" y="5678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107" r="0" b="-7107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089538" y="3847901"/>
            <a:ext cx="7144412" cy="6131499"/>
          </a:xfrm>
          <a:custGeom>
            <a:avLst/>
            <a:gdLst/>
            <a:ahLst/>
            <a:cxnLst/>
            <a:rect r="r" b="b" t="t" l="l"/>
            <a:pathLst>
              <a:path h="6131499" w="7144412">
                <a:moveTo>
                  <a:pt x="0" y="0"/>
                </a:moveTo>
                <a:lnTo>
                  <a:pt x="7144412" y="0"/>
                </a:lnTo>
                <a:lnTo>
                  <a:pt x="7144412" y="6131500"/>
                </a:lnTo>
                <a:lnTo>
                  <a:pt x="0" y="613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425617"/>
            <a:ext cx="7035900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9"/>
              </a:lnSpc>
            </a:pPr>
            <a:r>
              <a:rPr lang="en-US" sz="5099" b="true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How did it work?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8065" y="3040181"/>
            <a:ext cx="6606535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212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Physically verification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23400" y="1425617"/>
            <a:ext cx="703590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sz="5174" b="true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How does it work?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DB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70942"/>
            <a:ext cx="5769756" cy="3124246"/>
            <a:chOff x="0" y="0"/>
            <a:chExt cx="1951744" cy="10568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1745" cy="1056844"/>
            </a:xfrm>
            <a:custGeom>
              <a:avLst/>
              <a:gdLst/>
              <a:ahLst/>
              <a:cxnLst/>
              <a:rect r="r" b="b" t="t" l="l"/>
              <a:pathLst>
                <a:path h="1056844" w="1951745">
                  <a:moveTo>
                    <a:pt x="1827284" y="1056844"/>
                  </a:moveTo>
                  <a:lnTo>
                    <a:pt x="124460" y="1056844"/>
                  </a:lnTo>
                  <a:cubicBezTo>
                    <a:pt x="55880" y="1056844"/>
                    <a:pt x="0" y="1000964"/>
                    <a:pt x="0" y="9323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27285" y="0"/>
                  </a:lnTo>
                  <a:cubicBezTo>
                    <a:pt x="1895865" y="0"/>
                    <a:pt x="1951745" y="55880"/>
                    <a:pt x="1951745" y="124460"/>
                  </a:cubicBezTo>
                  <a:lnTo>
                    <a:pt x="1951745" y="932384"/>
                  </a:lnTo>
                  <a:cubicBezTo>
                    <a:pt x="1951745" y="1000964"/>
                    <a:pt x="1895865" y="1056844"/>
                    <a:pt x="1827285" y="10568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948533" y="316601"/>
            <a:ext cx="9853708" cy="4237783"/>
          </a:xfrm>
          <a:custGeom>
            <a:avLst/>
            <a:gdLst/>
            <a:ahLst/>
            <a:cxnLst/>
            <a:rect r="r" b="b" t="t" l="l"/>
            <a:pathLst>
              <a:path h="4237783" w="9853708">
                <a:moveTo>
                  <a:pt x="0" y="0"/>
                </a:moveTo>
                <a:lnTo>
                  <a:pt x="9853708" y="0"/>
                </a:lnTo>
                <a:lnTo>
                  <a:pt x="9853708" y="4237784"/>
                </a:lnTo>
                <a:lnTo>
                  <a:pt x="0" y="423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081832" y="5163985"/>
            <a:ext cx="9720409" cy="4569882"/>
          </a:xfrm>
          <a:custGeom>
            <a:avLst/>
            <a:gdLst/>
            <a:ahLst/>
            <a:cxnLst/>
            <a:rect r="r" b="b" t="t" l="l"/>
            <a:pathLst>
              <a:path h="4569882" w="9720409">
                <a:moveTo>
                  <a:pt x="0" y="0"/>
                </a:moveTo>
                <a:lnTo>
                  <a:pt x="9720409" y="0"/>
                </a:lnTo>
                <a:lnTo>
                  <a:pt x="9720409" y="4569882"/>
                </a:lnTo>
                <a:lnTo>
                  <a:pt x="0" y="4569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13909" y="2851678"/>
            <a:ext cx="4794790" cy="348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8"/>
              </a:lnSpc>
            </a:pPr>
            <a:r>
              <a:rPr lang="en-US" sz="5882" b="true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How did it work </a:t>
            </a:r>
            <a:r>
              <a:rPr lang="en-US" sz="5882" b="true">
                <a:solidFill>
                  <a:srgbClr val="67DB7D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vs</a:t>
            </a:r>
            <a:r>
              <a:rPr lang="en-US" sz="5882" b="true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How does it work</a:t>
            </a:r>
          </a:p>
          <a:p>
            <a:pPr algn="l">
              <a:lnSpc>
                <a:spcPts val="623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335810" y="4544860"/>
            <a:ext cx="669511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4"/>
              </a:lnSpc>
            </a:pPr>
            <a:r>
              <a:rPr lang="en-US" sz="4295" b="true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vs</a:t>
            </a:r>
          </a:p>
          <a:p>
            <a:pPr algn="l">
              <a:lnSpc>
                <a:spcPts val="455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DB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13747" y="3276067"/>
            <a:ext cx="12574253" cy="5207513"/>
          </a:xfrm>
          <a:custGeom>
            <a:avLst/>
            <a:gdLst/>
            <a:ahLst/>
            <a:cxnLst/>
            <a:rect r="r" b="b" t="t" l="l"/>
            <a:pathLst>
              <a:path h="5207513" w="12574253">
                <a:moveTo>
                  <a:pt x="0" y="0"/>
                </a:moveTo>
                <a:lnTo>
                  <a:pt x="12574253" y="0"/>
                </a:lnTo>
                <a:lnTo>
                  <a:pt x="12574253" y="5207513"/>
                </a:lnTo>
                <a:lnTo>
                  <a:pt x="0" y="5207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20" r="0" b="-241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7985" y="3276067"/>
            <a:ext cx="4246494" cy="4056055"/>
            <a:chOff x="0" y="0"/>
            <a:chExt cx="1550751" cy="14812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50751" cy="1481206"/>
            </a:xfrm>
            <a:custGeom>
              <a:avLst/>
              <a:gdLst/>
              <a:ahLst/>
              <a:cxnLst/>
              <a:rect r="r" b="b" t="t" l="l"/>
              <a:pathLst>
                <a:path h="1481206" w="1550751">
                  <a:moveTo>
                    <a:pt x="1426291" y="1481205"/>
                  </a:moveTo>
                  <a:lnTo>
                    <a:pt x="124460" y="1481205"/>
                  </a:lnTo>
                  <a:cubicBezTo>
                    <a:pt x="55880" y="1481205"/>
                    <a:pt x="0" y="1425325"/>
                    <a:pt x="0" y="13567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26291" y="0"/>
                  </a:lnTo>
                  <a:cubicBezTo>
                    <a:pt x="1494871" y="0"/>
                    <a:pt x="1550751" y="55880"/>
                    <a:pt x="1550751" y="124460"/>
                  </a:cubicBezTo>
                  <a:lnTo>
                    <a:pt x="1550751" y="1356746"/>
                  </a:lnTo>
                  <a:cubicBezTo>
                    <a:pt x="1550751" y="1425325"/>
                    <a:pt x="1494871" y="1481206"/>
                    <a:pt x="1426291" y="148120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25303" y="4175889"/>
            <a:ext cx="4525371" cy="2995475"/>
            <a:chOff x="0" y="0"/>
            <a:chExt cx="6033827" cy="399396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6033827" cy="2813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801045" indent="-400522" lvl="1">
                <a:lnSpc>
                  <a:spcPts val="4452"/>
                </a:lnSpc>
                <a:buFont typeface="Arial"/>
                <a:buChar char="•"/>
              </a:pPr>
              <a:r>
                <a:rPr lang="en-US" b="true" sz="3710">
                  <a:solidFill>
                    <a:srgbClr val="121212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Registration</a:t>
              </a:r>
            </a:p>
            <a:p>
              <a:pPr algn="l" marL="1256658" indent="-418886" lvl="2">
                <a:lnSpc>
                  <a:spcPts val="3492"/>
                </a:lnSpc>
                <a:buFont typeface="Arial"/>
                <a:buChar char="⚬"/>
              </a:pPr>
              <a:r>
                <a:rPr lang="en-US" b="true" sz="2910">
                  <a:solidFill>
                    <a:srgbClr val="121212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Pubkey-Curve25519</a:t>
              </a:r>
            </a:p>
            <a:p>
              <a:pPr algn="l" marL="801045" indent="-400522" lvl="1">
                <a:lnSpc>
                  <a:spcPts val="4452"/>
                </a:lnSpc>
                <a:buFont typeface="Arial"/>
                <a:buChar char="•"/>
              </a:pPr>
              <a:r>
                <a:rPr lang="en-US" b="true" sz="3710">
                  <a:solidFill>
                    <a:srgbClr val="121212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Lookup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714828"/>
              <a:ext cx="6033827" cy="279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2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91050" y="401068"/>
            <a:ext cx="8894116" cy="2079984"/>
            <a:chOff x="0" y="0"/>
            <a:chExt cx="4519115" cy="10568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19116" cy="1056844"/>
            </a:xfrm>
            <a:custGeom>
              <a:avLst/>
              <a:gdLst/>
              <a:ahLst/>
              <a:cxnLst/>
              <a:rect r="r" b="b" t="t" l="l"/>
              <a:pathLst>
                <a:path h="1056844" w="4519116">
                  <a:moveTo>
                    <a:pt x="4394655" y="1056844"/>
                  </a:moveTo>
                  <a:lnTo>
                    <a:pt x="124460" y="1056844"/>
                  </a:lnTo>
                  <a:cubicBezTo>
                    <a:pt x="55880" y="1056844"/>
                    <a:pt x="0" y="1000964"/>
                    <a:pt x="0" y="9323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94655" y="0"/>
                  </a:lnTo>
                  <a:cubicBezTo>
                    <a:pt x="4463235" y="0"/>
                    <a:pt x="4519116" y="55880"/>
                    <a:pt x="4519116" y="124460"/>
                  </a:cubicBezTo>
                  <a:lnTo>
                    <a:pt x="4519116" y="932384"/>
                  </a:lnTo>
                  <a:cubicBezTo>
                    <a:pt x="4519116" y="1000964"/>
                    <a:pt x="4463235" y="1056844"/>
                    <a:pt x="4394655" y="10568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923974" y="928608"/>
            <a:ext cx="8102332" cy="2922828"/>
            <a:chOff x="0" y="0"/>
            <a:chExt cx="10803109" cy="389710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10803109" cy="1511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994"/>
                </a:lnSpc>
              </a:pPr>
              <a:r>
                <a:rPr lang="en-US" sz="7495" b="true">
                  <a:solidFill>
                    <a:srgbClr val="121212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INFRASTRUCTURE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343266"/>
              <a:ext cx="10803109" cy="553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7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E4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40913" y="3062493"/>
            <a:ext cx="8981494" cy="5729686"/>
            <a:chOff x="0" y="0"/>
            <a:chExt cx="3038184" cy="19381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38185" cy="1938190"/>
            </a:xfrm>
            <a:custGeom>
              <a:avLst/>
              <a:gdLst/>
              <a:ahLst/>
              <a:cxnLst/>
              <a:rect r="r" b="b" t="t" l="l"/>
              <a:pathLst>
                <a:path h="1938190" w="3038185">
                  <a:moveTo>
                    <a:pt x="2913724" y="1938190"/>
                  </a:moveTo>
                  <a:lnTo>
                    <a:pt x="124460" y="1938190"/>
                  </a:lnTo>
                  <a:cubicBezTo>
                    <a:pt x="55880" y="1938190"/>
                    <a:pt x="0" y="1882310"/>
                    <a:pt x="0" y="18137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13724" y="0"/>
                  </a:lnTo>
                  <a:cubicBezTo>
                    <a:pt x="2982304" y="0"/>
                    <a:pt x="3038185" y="55880"/>
                    <a:pt x="3038185" y="124460"/>
                  </a:cubicBezTo>
                  <a:lnTo>
                    <a:pt x="3038185" y="1813730"/>
                  </a:lnTo>
                  <a:cubicBezTo>
                    <a:pt x="3038185" y="1882310"/>
                    <a:pt x="2982304" y="1938190"/>
                    <a:pt x="2913724" y="1938190"/>
                  </a:cubicBezTo>
                  <a:close/>
                </a:path>
              </a:pathLst>
            </a:custGeom>
            <a:solidFill>
              <a:srgbClr val="67DB7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8126680" y="1494821"/>
            <a:ext cx="15071359" cy="7297358"/>
            <a:chOff x="0" y="0"/>
            <a:chExt cx="21293374" cy="103099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293373" cy="10309977"/>
            </a:xfrm>
            <a:custGeom>
              <a:avLst/>
              <a:gdLst/>
              <a:ahLst/>
              <a:cxnLst/>
              <a:rect r="r" b="b" t="t" l="l"/>
              <a:pathLst>
                <a:path h="10309977" w="21293373">
                  <a:moveTo>
                    <a:pt x="0" y="9787605"/>
                  </a:moveTo>
                  <a:lnTo>
                    <a:pt x="0" y="522372"/>
                  </a:lnTo>
                  <a:cubicBezTo>
                    <a:pt x="0" y="233693"/>
                    <a:pt x="723975" y="0"/>
                    <a:pt x="1618296" y="0"/>
                  </a:cubicBezTo>
                  <a:lnTo>
                    <a:pt x="19675078" y="0"/>
                  </a:lnTo>
                  <a:cubicBezTo>
                    <a:pt x="20569399" y="0"/>
                    <a:pt x="21293373" y="235067"/>
                    <a:pt x="21293373" y="522372"/>
                  </a:cubicBezTo>
                  <a:lnTo>
                    <a:pt x="21293373" y="9787605"/>
                  </a:lnTo>
                  <a:cubicBezTo>
                    <a:pt x="21293373" y="10076284"/>
                    <a:pt x="20569399" y="10309977"/>
                    <a:pt x="19675078" y="10309977"/>
                  </a:cubicBezTo>
                  <a:lnTo>
                    <a:pt x="1618296" y="10309977"/>
                  </a:lnTo>
                  <a:cubicBezTo>
                    <a:pt x="728233" y="10309977"/>
                    <a:pt x="0" y="10076284"/>
                    <a:pt x="0" y="9787605"/>
                  </a:cubicBezTo>
                  <a:close/>
                </a:path>
              </a:pathLst>
            </a:custGeom>
            <a:blipFill>
              <a:blip r:embed="rId2"/>
              <a:stretch>
                <a:fillRect l="-1494" t="0" r="-1494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7728218" y="528638"/>
            <a:ext cx="6558482" cy="1336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85"/>
              </a:lnSpc>
            </a:pPr>
            <a:r>
              <a:rPr lang="en-US" sz="8821" b="true">
                <a:solidFill>
                  <a:srgbClr val="121212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More details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763998" y="3062493"/>
            <a:ext cx="6988568" cy="5179151"/>
            <a:chOff x="0" y="0"/>
            <a:chExt cx="9318091" cy="690553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387968"/>
              <a:ext cx="9318091" cy="5481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98623" indent="-399312" lvl="1">
                <a:lnSpc>
                  <a:spcPts val="5178"/>
                </a:lnSpc>
                <a:buFont typeface="Arial"/>
                <a:buChar char="•"/>
              </a:pPr>
              <a:r>
                <a:rPr lang="en-US" b="true" sz="3699">
                  <a:solidFill>
                    <a:srgbClr val="1212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Client Registration</a:t>
              </a:r>
            </a:p>
            <a:p>
              <a:pPr algn="l" marL="1597246" indent="-532415" lvl="2">
                <a:lnSpc>
                  <a:spcPts val="5178"/>
                </a:lnSpc>
                <a:buFont typeface="Arial"/>
                <a:buChar char="⚬"/>
              </a:pPr>
              <a:r>
                <a:rPr lang="en-US" b="true" sz="3699">
                  <a:solidFill>
                    <a:srgbClr val="1212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Merkle tree</a:t>
              </a:r>
            </a:p>
            <a:p>
              <a:pPr algn="l" marL="2395869" indent="-598967" lvl="3">
                <a:lnSpc>
                  <a:spcPts val="5178"/>
                </a:lnSpc>
                <a:buFont typeface="Arial"/>
                <a:buChar char="￭"/>
              </a:pPr>
              <a:r>
                <a:rPr lang="en-US" b="true" sz="3699">
                  <a:solidFill>
                    <a:srgbClr val="1212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Hash function Blake3</a:t>
              </a:r>
            </a:p>
            <a:p>
              <a:pPr algn="l" marL="1597246" indent="-532415" lvl="2">
                <a:lnSpc>
                  <a:spcPts val="5178"/>
                </a:lnSpc>
                <a:buFont typeface="Arial"/>
                <a:buChar char="⚬"/>
              </a:pPr>
              <a:r>
                <a:rPr lang="en-US" b="true" sz="3699">
                  <a:solidFill>
                    <a:srgbClr val="1212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VRF</a:t>
              </a:r>
            </a:p>
            <a:p>
              <a:pPr algn="l" marL="1597250" indent="-532417" lvl="2">
                <a:lnSpc>
                  <a:spcPts val="5178"/>
                </a:lnSpc>
                <a:buFont typeface="Arial"/>
                <a:buChar char="⚬"/>
              </a:pPr>
              <a:r>
                <a:rPr lang="en-US" b="true" sz="3699">
                  <a:solidFill>
                    <a:srgbClr val="1212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Epoch</a:t>
              </a:r>
            </a:p>
            <a:p>
              <a:pPr algn="l" marL="798625" indent="-399313" lvl="1">
                <a:lnSpc>
                  <a:spcPts val="5178"/>
                </a:lnSpc>
                <a:buFont typeface="Arial"/>
                <a:buChar char="•"/>
              </a:pPr>
              <a:r>
                <a:rPr lang="en-US" b="true" sz="3699">
                  <a:solidFill>
                    <a:srgbClr val="1212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Device Removal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76200"/>
              <a:ext cx="9318091" cy="8246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23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E4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5322" y="3160984"/>
            <a:ext cx="4837068" cy="3438369"/>
            <a:chOff x="0" y="0"/>
            <a:chExt cx="1636390" cy="11632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36390" cy="1163207"/>
            </a:xfrm>
            <a:custGeom>
              <a:avLst/>
              <a:gdLst/>
              <a:ahLst/>
              <a:cxnLst/>
              <a:rect r="r" b="b" t="t" l="l"/>
              <a:pathLst>
                <a:path h="1163207" w="1636390">
                  <a:moveTo>
                    <a:pt x="1511930" y="1163207"/>
                  </a:moveTo>
                  <a:lnTo>
                    <a:pt x="124460" y="1163207"/>
                  </a:lnTo>
                  <a:cubicBezTo>
                    <a:pt x="55880" y="1163207"/>
                    <a:pt x="0" y="1107327"/>
                    <a:pt x="0" y="10387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1038747"/>
                  </a:lnTo>
                  <a:cubicBezTo>
                    <a:pt x="1636390" y="1107327"/>
                    <a:pt x="1580510" y="1163207"/>
                    <a:pt x="1511930" y="1163207"/>
                  </a:cubicBezTo>
                  <a:close/>
                </a:path>
              </a:pathLst>
            </a:custGeom>
            <a:solidFill>
              <a:srgbClr val="67DB7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590219" y="3697728"/>
            <a:ext cx="637676" cy="460286"/>
          </a:xfrm>
          <a:custGeom>
            <a:avLst/>
            <a:gdLst/>
            <a:ahLst/>
            <a:cxnLst/>
            <a:rect r="r" b="b" t="t" l="l"/>
            <a:pathLst>
              <a:path h="460286" w="637676">
                <a:moveTo>
                  <a:pt x="0" y="0"/>
                </a:moveTo>
                <a:lnTo>
                  <a:pt x="637677" y="0"/>
                </a:lnTo>
                <a:lnTo>
                  <a:pt x="637677" y="460286"/>
                </a:lnTo>
                <a:lnTo>
                  <a:pt x="0" y="46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2365" y="3690772"/>
            <a:ext cx="658931" cy="467242"/>
          </a:xfrm>
          <a:custGeom>
            <a:avLst/>
            <a:gdLst/>
            <a:ahLst/>
            <a:cxnLst/>
            <a:rect r="r" b="b" t="t" l="l"/>
            <a:pathLst>
              <a:path h="467242" w="658931">
                <a:moveTo>
                  <a:pt x="0" y="0"/>
                </a:moveTo>
                <a:lnTo>
                  <a:pt x="658931" y="0"/>
                </a:lnTo>
                <a:lnTo>
                  <a:pt x="658931" y="467242"/>
                </a:lnTo>
                <a:lnTo>
                  <a:pt x="0" y="467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96409" y="2869762"/>
            <a:ext cx="10662891" cy="5357537"/>
          </a:xfrm>
          <a:custGeom>
            <a:avLst/>
            <a:gdLst/>
            <a:ahLst/>
            <a:cxnLst/>
            <a:rect r="r" b="b" t="t" l="l"/>
            <a:pathLst>
              <a:path h="5357537" w="10662891">
                <a:moveTo>
                  <a:pt x="0" y="0"/>
                </a:moveTo>
                <a:lnTo>
                  <a:pt x="10662891" y="0"/>
                </a:lnTo>
                <a:lnTo>
                  <a:pt x="10662891" y="5357538"/>
                </a:lnTo>
                <a:lnTo>
                  <a:pt x="0" y="53575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12084767" cy="1841062"/>
            <a:chOff x="0" y="0"/>
            <a:chExt cx="16113022" cy="245475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16113022" cy="1511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999"/>
                </a:lnSpc>
              </a:pPr>
              <a:r>
                <a:rPr lang="en-US" sz="7499" b="true">
                  <a:solidFill>
                    <a:srgbClr val="121212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How does lookup work?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44091"/>
              <a:ext cx="16113022" cy="593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17210" y="4441578"/>
            <a:ext cx="3913726" cy="1454232"/>
            <a:chOff x="0" y="0"/>
            <a:chExt cx="5218301" cy="193897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5218301" cy="6879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75"/>
                </a:lnSpc>
              </a:pPr>
              <a:r>
                <a:rPr lang="en-US" sz="3125" b="true">
                  <a:solidFill>
                    <a:srgbClr val="121212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Lookup Requests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935464"/>
              <a:ext cx="5218301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21005" indent="-210502" lvl="1">
                <a:lnSpc>
                  <a:spcPts val="2729"/>
                </a:lnSpc>
                <a:buFont typeface="Arial"/>
                <a:buChar char="•"/>
              </a:pPr>
              <a:r>
                <a:rPr lang="en-US" sz="1950">
                  <a:solidFill>
                    <a:srgbClr val="121212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Client</a:t>
              </a:r>
            </a:p>
            <a:p>
              <a:pPr algn="l" marL="421005" indent="-210502" lvl="1">
                <a:lnSpc>
                  <a:spcPts val="2729"/>
                </a:lnSpc>
                <a:buFont typeface="Arial"/>
                <a:buChar char="•"/>
              </a:pPr>
              <a:r>
                <a:rPr lang="en-US" sz="1950">
                  <a:solidFill>
                    <a:srgbClr val="121212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Server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397102" y="-186709"/>
            <a:ext cx="4890898" cy="10473709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8694207" y="1028700"/>
            <a:ext cx="7903181" cy="7919013"/>
            <a:chOff x="0" y="0"/>
            <a:chExt cx="10143490" cy="101638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43351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10143351">
                  <a:moveTo>
                    <a:pt x="0" y="0"/>
                  </a:moveTo>
                  <a:lnTo>
                    <a:pt x="10143351" y="0"/>
                  </a:lnTo>
                  <a:lnTo>
                    <a:pt x="10143351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0" t="-25" r="0" b="-25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149600" y="2368550"/>
              <a:ext cx="51562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5156200">
                  <a:moveTo>
                    <a:pt x="0" y="0"/>
                  </a:moveTo>
                  <a:lnTo>
                    <a:pt x="5156200" y="0"/>
                  </a:lnTo>
                  <a:lnTo>
                    <a:pt x="515620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3"/>
              <a:stretch>
                <a:fillRect l="-68226" t="0" r="-68226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74650" y="673100"/>
              <a:ext cx="6318250" cy="8427288"/>
            </a:xfrm>
            <a:custGeom>
              <a:avLst/>
              <a:gdLst/>
              <a:ahLst/>
              <a:cxnLst/>
              <a:rect r="r" b="b" t="t" l="l"/>
              <a:pathLst>
                <a:path h="8427288" w="6318250">
                  <a:moveTo>
                    <a:pt x="2560460" y="1417091"/>
                  </a:moveTo>
                  <a:lnTo>
                    <a:pt x="2559050" y="8427288"/>
                  </a:lnTo>
                  <a:lnTo>
                    <a:pt x="0" y="8427288"/>
                  </a:lnTo>
                  <a:lnTo>
                    <a:pt x="0" y="0"/>
                  </a:lnTo>
                  <a:lnTo>
                    <a:pt x="6318250" y="0"/>
                  </a:lnTo>
                  <a:lnTo>
                    <a:pt x="6318250" y="1098550"/>
                  </a:lnTo>
                  <a:lnTo>
                    <a:pt x="2878087" y="1099439"/>
                  </a:lnTo>
                  <a:cubicBezTo>
                    <a:pt x="2702674" y="1099490"/>
                    <a:pt x="2560498" y="1241679"/>
                    <a:pt x="2560460" y="1417091"/>
                  </a:cubicBezTo>
                  <a:close/>
                </a:path>
              </a:pathLst>
            </a:custGeom>
            <a:blipFill>
              <a:blip r:embed="rId4"/>
              <a:stretch>
                <a:fillRect l="-104953" t="0" r="-32166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81100" y="4513831"/>
            <a:ext cx="7021062" cy="124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6"/>
              </a:lnSpc>
            </a:pPr>
            <a:r>
              <a:rPr lang="en-US" sz="8172" b="true">
                <a:solidFill>
                  <a:srgbClr val="67DB7D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Auditing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DAGPlgqK3xE</dc:identifier>
  <dcterms:modified xsi:type="dcterms:W3CDTF">2011-08-01T06:04:30Z</dcterms:modified>
  <cp:revision>1</cp:revision>
  <dc:title>WhatsKey-Trasparency</dc:title>
</cp:coreProperties>
</file>