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9" r:id="rId3"/>
    <p:sldId id="272" r:id="rId4"/>
    <p:sldId id="257" r:id="rId5"/>
    <p:sldId id="258" r:id="rId6"/>
    <p:sldId id="271" r:id="rId7"/>
    <p:sldId id="273" r:id="rId8"/>
    <p:sldId id="270" r:id="rId9"/>
    <p:sldId id="274" r:id="rId10"/>
    <p:sldId id="275" r:id="rId11"/>
    <p:sldId id="280" r:id="rId12"/>
    <p:sldId id="276" r:id="rId13"/>
    <p:sldId id="277" r:id="rId14"/>
    <p:sldId id="278" r:id="rId15"/>
    <p:sldId id="279" r:id="rId16"/>
    <p:sldId id="281" r:id="rId17"/>
    <p:sldId id="283" r:id="rId18"/>
    <p:sldId id="282" r:id="rId19"/>
    <p:sldId id="284" r:id="rId20"/>
    <p:sldId id="285" r:id="rId21"/>
    <p:sldId id="267" r:id="rId22"/>
  </p:sldIdLst>
  <p:sldSz cx="9144000" cy="5143500" type="screen16x9"/>
  <p:notesSz cx="6858000" cy="9144000"/>
  <p:embeddedFontLst>
    <p:embeddedFont>
      <p:font typeface="Jost" pitchFamily="2" charset="77"/>
      <p:regular r:id="rId24"/>
      <p:bold r:id="rId25"/>
      <p:italic r:id="rId26"/>
      <p:boldItalic r:id="rId27"/>
    </p:embeddedFont>
    <p:embeddedFont>
      <p:font typeface="Palanquin Dark" panose="020B0004020203020204" pitchFamily="34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7D209-AF7C-4F1C-A30F-C50042F42399}">
  <a:tblStyle styleId="{FE37D209-AF7C-4F1C-A30F-C50042F42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8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TEOH XI SHENG#" userId="bfd9319a-30e3-4e74-9e0b-de830269b050" providerId="ADAL" clId="{949258E4-8BEA-A845-9BCD-14F2B85E6150}"/>
    <pc:docChg chg="custSel modSld">
      <pc:chgData name="#TEOH XI SHENG#" userId="bfd9319a-30e3-4e74-9e0b-de830269b050" providerId="ADAL" clId="{949258E4-8BEA-A845-9BCD-14F2B85E6150}" dt="2024-04-19T04:56:00.773" v="83" actId="20577"/>
      <pc:docMkLst>
        <pc:docMk/>
      </pc:docMkLst>
      <pc:sldChg chg="modNotesTx">
        <pc:chgData name="#TEOH XI SHENG#" userId="bfd9319a-30e3-4e74-9e0b-de830269b050" providerId="ADAL" clId="{949258E4-8BEA-A845-9BCD-14F2B85E6150}" dt="2024-04-19T03:51:14.252" v="82" actId="20577"/>
        <pc:sldMkLst>
          <pc:docMk/>
          <pc:sldMk cId="0" sldId="262"/>
        </pc:sldMkLst>
      </pc:sldChg>
      <pc:sldChg chg="modNotesTx">
        <pc:chgData name="#TEOH XI SHENG#" userId="bfd9319a-30e3-4e74-9e0b-de830269b050" providerId="ADAL" clId="{949258E4-8BEA-A845-9BCD-14F2B85E6150}" dt="2024-04-19T04:56:00.773" v="83" actId="2057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96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d9ad3e4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6d9ad3e4b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has transformed the education system to innovate in teaching delivery and improve learning efficiency.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11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867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61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00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6d7882f62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6d7882f62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6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695636" y="-720307"/>
            <a:ext cx="11018668" cy="6964573"/>
            <a:chOff x="-695636" y="-720307"/>
            <a:chExt cx="11018668" cy="6964573"/>
          </a:xfrm>
        </p:grpSpPr>
        <p:sp>
          <p:nvSpPr>
            <p:cNvPr id="11" name="Google Shape;11;p2"/>
            <p:cNvSpPr/>
            <p:nvPr/>
          </p:nvSpPr>
          <p:spPr>
            <a:xfrm>
              <a:off x="3727857" y="3499682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95636" y="-7203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50950" y="1774800"/>
            <a:ext cx="2642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50950" y="2628950"/>
            <a:ext cx="2642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58175" y="482778"/>
            <a:ext cx="7891816" cy="3672519"/>
            <a:chOff x="658175" y="482778"/>
            <a:chExt cx="7891816" cy="367251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421616" y="482778"/>
              <a:ext cx="128375" cy="603763"/>
              <a:chOff x="2766991" y="3156303"/>
              <a:chExt cx="128375" cy="60376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58175" y="3340316"/>
              <a:ext cx="128400" cy="814981"/>
              <a:chOff x="7185425" y="2022141"/>
              <a:chExt cx="128400" cy="81498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" hasCustomPrompt="1"/>
          </p:nvPr>
        </p:nvSpPr>
        <p:spPr>
          <a:xfrm>
            <a:off x="821788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3" hasCustomPrompt="1"/>
          </p:nvPr>
        </p:nvSpPr>
        <p:spPr>
          <a:xfrm>
            <a:off x="4814263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4" hasCustomPrompt="1"/>
          </p:nvPr>
        </p:nvSpPr>
        <p:spPr>
          <a:xfrm>
            <a:off x="821788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5" hasCustomPrompt="1"/>
          </p:nvPr>
        </p:nvSpPr>
        <p:spPr>
          <a:xfrm>
            <a:off x="4814263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638563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6"/>
          </p:nvPr>
        </p:nvSpPr>
        <p:spPr>
          <a:xfrm>
            <a:off x="5631187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1638588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631212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1638563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631187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1638588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5631212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654325" y="1740628"/>
            <a:ext cx="128400" cy="814981"/>
            <a:chOff x="7185425" y="2022141"/>
            <a:chExt cx="128400" cy="814981"/>
          </a:xfrm>
        </p:grpSpPr>
        <p:sp>
          <p:nvSpPr>
            <p:cNvPr id="183" name="Google Shape;183;p13"/>
            <p:cNvSpPr/>
            <p:nvPr/>
          </p:nvSpPr>
          <p:spPr>
            <a:xfrm>
              <a:off x="7185425" y="2022141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185425" y="2193786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185425" y="236543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185425" y="2537077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185425" y="270872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88" name="Google Shape;188;p13"/>
          <p:cNvGrpSpPr/>
          <p:nvPr/>
        </p:nvGrpSpPr>
        <p:grpSpPr>
          <a:xfrm>
            <a:off x="1967" y="382574"/>
            <a:ext cx="8804761" cy="4474188"/>
            <a:chOff x="1967" y="382574"/>
            <a:chExt cx="8804761" cy="4474188"/>
          </a:xfrm>
        </p:grpSpPr>
        <p:grpSp>
          <p:nvGrpSpPr>
            <p:cNvPr id="189" name="Google Shape;189;p13"/>
            <p:cNvGrpSpPr/>
            <p:nvPr/>
          </p:nvGrpSpPr>
          <p:grpSpPr>
            <a:xfrm rot="847845">
              <a:off x="53134" y="454232"/>
              <a:ext cx="648956" cy="499602"/>
              <a:chOff x="2601900" y="1240650"/>
              <a:chExt cx="649050" cy="499675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8185775" y="4242988"/>
              <a:ext cx="620952" cy="613774"/>
              <a:chOff x="7090625" y="939100"/>
              <a:chExt cx="620952" cy="613774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7465577" y="1306874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195" name="Google Shape;195;p13"/>
          <p:cNvGrpSpPr/>
          <p:nvPr/>
        </p:nvGrpSpPr>
        <p:grpSpPr>
          <a:xfrm>
            <a:off x="-1337211" y="-1198293"/>
            <a:ext cx="12845918" cy="7036451"/>
            <a:chOff x="-1337211" y="-1198293"/>
            <a:chExt cx="12845918" cy="7036451"/>
          </a:xfrm>
        </p:grpSpPr>
        <p:sp>
          <p:nvSpPr>
            <p:cNvPr id="196" name="Google Shape;196;p13"/>
            <p:cNvSpPr/>
            <p:nvPr/>
          </p:nvSpPr>
          <p:spPr>
            <a:xfrm rot="10800000" flipH="1">
              <a:off x="-1337211" y="3852893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 rot="10800000" flipH="1">
              <a:off x="4913532" y="-1198293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9" name="Google Shape;339;p21"/>
          <p:cNvSpPr txBox="1">
            <a:spLocks noGrp="1"/>
          </p:cNvSpPr>
          <p:nvPr>
            <p:ph type="ctrTitle"/>
          </p:nvPr>
        </p:nvSpPr>
        <p:spPr>
          <a:xfrm>
            <a:off x="2849550" y="863950"/>
            <a:ext cx="34449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1"/>
          </p:nvPr>
        </p:nvSpPr>
        <p:spPr>
          <a:xfrm>
            <a:off x="2849550" y="1558625"/>
            <a:ext cx="34449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-809936" y="-605532"/>
            <a:ext cx="11328762" cy="6837682"/>
            <a:chOff x="-809936" y="-605532"/>
            <a:chExt cx="11328762" cy="6837682"/>
          </a:xfrm>
        </p:grpSpPr>
        <p:sp>
          <p:nvSpPr>
            <p:cNvPr id="342" name="Google Shape;342;p21"/>
            <p:cNvSpPr/>
            <p:nvPr/>
          </p:nvSpPr>
          <p:spPr>
            <a:xfrm>
              <a:off x="4368825" y="3672825"/>
              <a:ext cx="6150001" cy="2559325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-809936" y="-60553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1"/>
          <p:cNvGrpSpPr/>
          <p:nvPr/>
        </p:nvGrpSpPr>
        <p:grpSpPr>
          <a:xfrm rot="990298">
            <a:off x="5104916" y="178236"/>
            <a:ext cx="649053" cy="499678"/>
            <a:chOff x="2601900" y="1240650"/>
            <a:chExt cx="649050" cy="499675"/>
          </a:xfrm>
        </p:grpSpPr>
        <p:sp>
          <p:nvSpPr>
            <p:cNvPr id="345" name="Google Shape;345;p2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658191" y="1424116"/>
            <a:ext cx="7827634" cy="1157300"/>
            <a:chOff x="658191" y="1424116"/>
            <a:chExt cx="7827634" cy="1157300"/>
          </a:xfrm>
        </p:grpSpPr>
        <p:grpSp>
          <p:nvGrpSpPr>
            <p:cNvPr id="348" name="Google Shape;348;p21"/>
            <p:cNvGrpSpPr/>
            <p:nvPr/>
          </p:nvGrpSpPr>
          <p:grpSpPr>
            <a:xfrm>
              <a:off x="8357425" y="1424116"/>
              <a:ext cx="128400" cy="814981"/>
              <a:chOff x="7185425" y="2022141"/>
              <a:chExt cx="128400" cy="814981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54" name="Google Shape;354;p21"/>
            <p:cNvGrpSpPr/>
            <p:nvPr/>
          </p:nvGrpSpPr>
          <p:grpSpPr>
            <a:xfrm rot="10800000">
              <a:off x="658191" y="1977653"/>
              <a:ext cx="128375" cy="603763"/>
              <a:chOff x="2766991" y="3156303"/>
              <a:chExt cx="128375" cy="603763"/>
            </a:xfrm>
          </p:grpSpPr>
          <p:sp>
            <p:nvSpPr>
              <p:cNvPr id="355" name="Google Shape;355;p21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0" name="Google Shape;360;p21"/>
          <p:cNvSpPr txBox="1"/>
          <p:nvPr/>
        </p:nvSpPr>
        <p:spPr>
          <a:xfrm>
            <a:off x="3118350" y="3368021"/>
            <a:ext cx="290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 sz="10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r>
              <a:rPr lang="en" sz="1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and infographics &amp; images by </a:t>
            </a:r>
            <a:r>
              <a:rPr lang="en" sz="1000" b="1" u="sng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 flipH="1">
            <a:off x="-1250136" y="-741482"/>
            <a:ext cx="12520068" cy="7080173"/>
            <a:chOff x="-2088336" y="-741482"/>
            <a:chExt cx="12520068" cy="7080173"/>
          </a:xfrm>
        </p:grpSpPr>
        <p:sp>
          <p:nvSpPr>
            <p:cNvPr id="364" name="Google Shape;364;p22"/>
            <p:cNvSpPr/>
            <p:nvPr/>
          </p:nvSpPr>
          <p:spPr>
            <a:xfrm flipH="1">
              <a:off x="-2088336" y="3594107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 flipH="1">
              <a:off x="5670827" y="-74148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412841" y="626741"/>
            <a:ext cx="8327109" cy="3637050"/>
            <a:chOff x="412841" y="626741"/>
            <a:chExt cx="8327109" cy="3637050"/>
          </a:xfrm>
        </p:grpSpPr>
        <p:grpSp>
          <p:nvGrpSpPr>
            <p:cNvPr id="367" name="Google Shape;367;p22"/>
            <p:cNvGrpSpPr/>
            <p:nvPr/>
          </p:nvGrpSpPr>
          <p:grpSpPr>
            <a:xfrm>
              <a:off x="8611550" y="626741"/>
              <a:ext cx="128400" cy="814981"/>
              <a:chOff x="7185425" y="2022141"/>
              <a:chExt cx="128400" cy="814981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 rot="10800000">
              <a:off x="412841" y="3660028"/>
              <a:ext cx="128375" cy="603763"/>
              <a:chOff x="2766991" y="3156303"/>
              <a:chExt cx="128375" cy="603763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22"/>
          <p:cNvGrpSpPr/>
          <p:nvPr/>
        </p:nvGrpSpPr>
        <p:grpSpPr>
          <a:xfrm>
            <a:off x="604275" y="-4"/>
            <a:ext cx="7485713" cy="4705940"/>
            <a:chOff x="604275" y="-4"/>
            <a:chExt cx="7485713" cy="4705940"/>
          </a:xfrm>
        </p:grpSpPr>
        <p:grpSp>
          <p:nvGrpSpPr>
            <p:cNvPr id="380" name="Google Shape;380;p22"/>
            <p:cNvGrpSpPr/>
            <p:nvPr/>
          </p:nvGrpSpPr>
          <p:grpSpPr>
            <a:xfrm rot="4190498">
              <a:off x="6913574" y="157307"/>
              <a:ext cx="761405" cy="610548"/>
              <a:chOff x="7090625" y="862823"/>
              <a:chExt cx="761440" cy="610577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7463265" y="862823"/>
                <a:ext cx="388800" cy="38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7534602" y="934149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 rot="-5903704">
              <a:off x="7470913" y="4098566"/>
              <a:ext cx="649060" cy="499683"/>
              <a:chOff x="2601900" y="1240650"/>
              <a:chExt cx="649050" cy="499675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 rot="7203583">
              <a:off x="692028" y="529835"/>
              <a:ext cx="831801" cy="682442"/>
              <a:chOff x="2500745" y="1139495"/>
              <a:chExt cx="831805" cy="682445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92" name="Google Shape;392;p23"/>
          <p:cNvGrpSpPr/>
          <p:nvPr/>
        </p:nvGrpSpPr>
        <p:grpSpPr>
          <a:xfrm>
            <a:off x="-1201716" y="-1546227"/>
            <a:ext cx="10972778" cy="9003301"/>
            <a:chOff x="-1201716" y="-1546227"/>
            <a:chExt cx="10972778" cy="9003301"/>
          </a:xfrm>
        </p:grpSpPr>
        <p:sp>
          <p:nvSpPr>
            <p:cNvPr id="393" name="Google Shape;393;p23"/>
            <p:cNvSpPr/>
            <p:nvPr/>
          </p:nvSpPr>
          <p:spPr>
            <a:xfrm rot="5400000">
              <a:off x="-3127012" y="2787195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 rot="5400000">
              <a:off x="6397977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3"/>
          <p:cNvGrpSpPr/>
          <p:nvPr/>
        </p:nvGrpSpPr>
        <p:grpSpPr>
          <a:xfrm>
            <a:off x="593975" y="1354041"/>
            <a:ext cx="7827660" cy="3378331"/>
            <a:chOff x="593975" y="1354041"/>
            <a:chExt cx="7827660" cy="3378331"/>
          </a:xfrm>
        </p:grpSpPr>
        <p:grpSp>
          <p:nvGrpSpPr>
            <p:cNvPr id="396" name="Google Shape;396;p23"/>
            <p:cNvGrpSpPr/>
            <p:nvPr/>
          </p:nvGrpSpPr>
          <p:grpSpPr>
            <a:xfrm>
              <a:off x="593975" y="1354041"/>
              <a:ext cx="128400" cy="814981"/>
              <a:chOff x="7185425" y="2022141"/>
              <a:chExt cx="128400" cy="814981"/>
            </a:xfrm>
          </p:grpSpPr>
          <p:sp>
            <p:nvSpPr>
              <p:cNvPr id="397" name="Google Shape;397;p23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402" name="Google Shape;402;p23"/>
            <p:cNvGrpSpPr/>
            <p:nvPr/>
          </p:nvGrpSpPr>
          <p:grpSpPr>
            <a:xfrm rot="5400000">
              <a:off x="8055566" y="4366303"/>
              <a:ext cx="128375" cy="603763"/>
              <a:chOff x="2766991" y="3156303"/>
              <a:chExt cx="128375" cy="603763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7" r:id="rId4"/>
    <p:sldLayoutId id="2147483668" r:id="rId5"/>
    <p:sldLayoutId id="2147483669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ctrTitle"/>
          </p:nvPr>
        </p:nvSpPr>
        <p:spPr>
          <a:xfrm>
            <a:off x="1253906" y="1707297"/>
            <a:ext cx="6636188" cy="25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LangChain</a:t>
            </a:r>
            <a:r>
              <a:rPr lang="en-US" sz="4800" dirty="0"/>
              <a:t> Demo</a:t>
            </a:r>
            <a:endParaRPr sz="4800" dirty="0"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2828450" y="706363"/>
            <a:ext cx="649050" cy="499675"/>
            <a:chOff x="2601900" y="1240650"/>
            <a:chExt cx="649050" cy="499675"/>
          </a:xfrm>
        </p:grpSpPr>
        <p:sp>
          <p:nvSpPr>
            <p:cNvPr id="420" name="Google Shape;420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2" name="Google Shape;422;p27"/>
          <p:cNvGrpSpPr/>
          <p:nvPr/>
        </p:nvGrpSpPr>
        <p:grpSpPr>
          <a:xfrm>
            <a:off x="6974550" y="539498"/>
            <a:ext cx="761440" cy="610577"/>
            <a:chOff x="7090625" y="862823"/>
            <a:chExt cx="761440" cy="610577"/>
          </a:xfrm>
        </p:grpSpPr>
        <p:sp>
          <p:nvSpPr>
            <p:cNvPr id="423" name="Google Shape;423;p27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6" name="Google Shape;426;p27"/>
          <p:cNvGrpSpPr/>
          <p:nvPr/>
        </p:nvGrpSpPr>
        <p:grpSpPr>
          <a:xfrm rot="7956773">
            <a:off x="6457876" y="4177865"/>
            <a:ext cx="649010" cy="499644"/>
            <a:chOff x="2601900" y="1240650"/>
            <a:chExt cx="649050" cy="499675"/>
          </a:xfrm>
        </p:grpSpPr>
        <p:sp>
          <p:nvSpPr>
            <p:cNvPr id="427" name="Google Shape;427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9" name="Google Shape;429;p27"/>
          <p:cNvGrpSpPr/>
          <p:nvPr/>
        </p:nvGrpSpPr>
        <p:grpSpPr>
          <a:xfrm>
            <a:off x="1563675" y="4221875"/>
            <a:ext cx="620952" cy="613774"/>
            <a:chOff x="7090625" y="939100"/>
            <a:chExt cx="620952" cy="613774"/>
          </a:xfrm>
        </p:grpSpPr>
        <p:sp>
          <p:nvSpPr>
            <p:cNvPr id="430" name="Google Shape;430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32" name="Google Shape;432;p27"/>
          <p:cNvGrpSpPr/>
          <p:nvPr/>
        </p:nvGrpSpPr>
        <p:grpSpPr>
          <a:xfrm>
            <a:off x="448945" y="1811020"/>
            <a:ext cx="831805" cy="682445"/>
            <a:chOff x="2500745" y="1139495"/>
            <a:chExt cx="831805" cy="682445"/>
          </a:xfrm>
        </p:grpSpPr>
        <p:sp>
          <p:nvSpPr>
            <p:cNvPr id="433" name="Google Shape;433;p27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pic>
        <p:nvPicPr>
          <p:cNvPr id="1026" name="Picture 2" descr="How to Use LangChain and LLMs: An Overview of the Framework and Its  Applications">
            <a:extLst>
              <a:ext uri="{FF2B5EF4-FFF2-40B4-BE49-F238E27FC236}">
                <a16:creationId xmlns:a16="http://schemas.microsoft.com/office/drawing/2014/main" id="{F5DAC1B8-D459-5F57-2FE1-F9A94EDFE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601576" y="1140246"/>
            <a:ext cx="3940847" cy="11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085340" y="1180992"/>
            <a:ext cx="6973269" cy="333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In </a:t>
            </a:r>
            <a:r>
              <a:rPr lang="en-US" sz="1800" b="0" dirty="0" err="1"/>
              <a:t>LangChain</a:t>
            </a:r>
            <a:r>
              <a:rPr lang="en-US" sz="1800" b="0" dirty="0"/>
              <a:t>, a chain is a series of connected steps or components that work together to accomplish a specific task.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Chains allow you to build complex workflows by </a:t>
            </a:r>
            <a:r>
              <a:rPr lang="en-US" sz="1800" dirty="0"/>
              <a:t>linking multiple prompts, models, functions, or other operations in a sequential or logical order.</a:t>
            </a:r>
          </a:p>
        </p:txBody>
      </p:sp>
    </p:spTree>
    <p:extLst>
      <p:ext uri="{BB962C8B-B14F-4D97-AF65-F5344CB8AC3E}">
        <p14:creationId xmlns:p14="http://schemas.microsoft.com/office/powerpoint/2010/main" val="176119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Chain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085340" y="1180992"/>
            <a:ext cx="6973269" cy="333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This modular approach helps manage and streamline multi-step processes, making it easier to handle more sophisticated and specific use cases.</a:t>
            </a:r>
          </a:p>
        </p:txBody>
      </p:sp>
    </p:spTree>
    <p:extLst>
      <p:ext uri="{BB962C8B-B14F-4D97-AF65-F5344CB8AC3E}">
        <p14:creationId xmlns:p14="http://schemas.microsoft.com/office/powerpoint/2010/main" val="85881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Chain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06713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085340" y="1180992"/>
            <a:ext cx="6973269" cy="333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Memory in </a:t>
            </a:r>
            <a:r>
              <a:rPr lang="en-US" sz="1800" b="0" dirty="0" err="1"/>
              <a:t>LangChain</a:t>
            </a:r>
            <a:r>
              <a:rPr lang="en-US" sz="1800" b="0" dirty="0"/>
              <a:t> refers to the capability of the system to </a:t>
            </a:r>
            <a:r>
              <a:rPr lang="en-US" sz="1800" dirty="0"/>
              <a:t>maintain state or context </a:t>
            </a:r>
            <a:r>
              <a:rPr lang="en-US" sz="1800" b="0" dirty="0"/>
              <a:t>across multiple interactions with a language model.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This allows the model to </a:t>
            </a:r>
            <a:r>
              <a:rPr lang="en-US" sz="1800" dirty="0"/>
              <a:t>remember previous inputs, outputs, or other relevant information, </a:t>
            </a:r>
            <a:r>
              <a:rPr lang="en-US" sz="1800" b="0" dirty="0"/>
              <a:t>enabling more coherent and contextually aware responses over a series of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92276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Memory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4646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Tools and Toolkits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085340" y="1180992"/>
            <a:ext cx="6973269" cy="333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Tools and toolkits in </a:t>
            </a:r>
            <a:r>
              <a:rPr lang="en-US" sz="1800" b="0" dirty="0" err="1"/>
              <a:t>LangChain</a:t>
            </a:r>
            <a:r>
              <a:rPr lang="en-US" sz="1800" b="0" dirty="0"/>
              <a:t> provide a way to extend the functionality of language models </a:t>
            </a:r>
            <a:r>
              <a:rPr lang="en-US" sz="1800" dirty="0"/>
              <a:t>by integrating external capabilities and utilities.</a:t>
            </a:r>
            <a:r>
              <a:rPr lang="en-US" sz="1800" b="0" dirty="0"/>
              <a:t>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They help create more powerful and versatile applications by </a:t>
            </a:r>
            <a:r>
              <a:rPr lang="en-US" sz="1800" dirty="0"/>
              <a:t>allowing LLMs to interact with various systems</a:t>
            </a:r>
            <a:r>
              <a:rPr lang="en-US" sz="1800" b="0" dirty="0"/>
              <a:t>, perform specific tasks, or access additional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18605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Tools vs Toolkits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833694" y="1332262"/>
            <a:ext cx="3399196" cy="327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Individual functions or utilities that perform specific tasks.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Tools can range from simple mathematical operations to complex interactions with external APIs or databases.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C1184-4004-600E-CF9A-EEC93C20F35B}"/>
              </a:ext>
            </a:extLst>
          </p:cNvPr>
          <p:cNvSpPr txBox="1"/>
          <p:nvPr/>
        </p:nvSpPr>
        <p:spPr>
          <a:xfrm>
            <a:off x="4826574" y="1332262"/>
            <a:ext cx="3399196" cy="327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Collections of related tools that work together to provide a comprehensive set of functionalities.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Toolkits group multiple tools to address specific domains or use cases.</a:t>
            </a:r>
          </a:p>
        </p:txBody>
      </p:sp>
    </p:spTree>
    <p:extLst>
      <p:ext uri="{BB962C8B-B14F-4D97-AF65-F5344CB8AC3E}">
        <p14:creationId xmlns:p14="http://schemas.microsoft.com/office/powerpoint/2010/main" val="64492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Tools and Toolkits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72585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085340" y="1180992"/>
            <a:ext cx="6973269" cy="327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In </a:t>
            </a:r>
            <a:r>
              <a:rPr lang="en-US" sz="1800" b="0" dirty="0" err="1"/>
              <a:t>LangChain</a:t>
            </a:r>
            <a:r>
              <a:rPr lang="en-US" sz="1800" b="0" dirty="0"/>
              <a:t>, an agent is a sophisticated component that orchestrates the execution of multiple tasks by interacting with language models and various tools or toolkits.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Agents are designed to handle </a:t>
            </a:r>
            <a:r>
              <a:rPr lang="en-US" sz="1800" dirty="0"/>
              <a:t>complex workflows</a:t>
            </a:r>
            <a:r>
              <a:rPr lang="en-US" sz="1800" b="0" dirty="0"/>
              <a:t>, </a:t>
            </a:r>
            <a:r>
              <a:rPr lang="en-US" sz="1800" dirty="0"/>
              <a:t>making decisions on which tools to use</a:t>
            </a:r>
            <a:r>
              <a:rPr lang="en-US" sz="1800" b="0" dirty="0"/>
              <a:t> and how to use them based on the given context or goals.</a:t>
            </a:r>
          </a:p>
        </p:txBody>
      </p:sp>
    </p:spTree>
    <p:extLst>
      <p:ext uri="{BB962C8B-B14F-4D97-AF65-F5344CB8AC3E}">
        <p14:creationId xmlns:p14="http://schemas.microsoft.com/office/powerpoint/2010/main" val="410351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Agents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8282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E3F-7434-933F-95C1-F3C6D7B9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15" name="Google Shape;442;p28">
            <a:extLst>
              <a:ext uri="{FF2B5EF4-FFF2-40B4-BE49-F238E27FC236}">
                <a16:creationId xmlns:a16="http://schemas.microsoft.com/office/drawing/2014/main" id="{412BBCE3-07BF-12D9-4DC4-B757F247B8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0967" y="1244377"/>
            <a:ext cx="4118775" cy="2877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Year 4 CS student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Gained interest about LLMs from SC4052 Cloud Computing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Decided to enhance my FYP implementation with LLMs apps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Working on optimising </a:t>
            </a:r>
            <a:r>
              <a:rPr lang="en-SG" sz="1600" b="0" dirty="0" err="1"/>
              <a:t>AskNarelle</a:t>
            </a:r>
            <a:r>
              <a:rPr lang="en-SG" sz="1600" b="0" dirty="0"/>
              <a:t> </a:t>
            </a:r>
          </a:p>
        </p:txBody>
      </p:sp>
      <p:pic>
        <p:nvPicPr>
          <p:cNvPr id="17" name="Picture 16" descr="A person standing in front of a pond with goldfish&#10;&#10;Description automatically generated">
            <a:extLst>
              <a:ext uri="{FF2B5EF4-FFF2-40B4-BE49-F238E27FC236}">
                <a16:creationId xmlns:a16="http://schemas.microsoft.com/office/drawing/2014/main" id="{B3A6FB3B-9DDA-45A0-5786-849A9D7F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58" y="1520439"/>
            <a:ext cx="2102622" cy="2102622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06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380" y="1997437"/>
            <a:ext cx="5209238" cy="976200"/>
          </a:xfrm>
        </p:spPr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8"/>
          <p:cNvGrpSpPr/>
          <p:nvPr/>
        </p:nvGrpSpPr>
        <p:grpSpPr>
          <a:xfrm>
            <a:off x="341650" y="3279823"/>
            <a:ext cx="761440" cy="610577"/>
            <a:chOff x="7090625" y="862823"/>
            <a:chExt cx="761440" cy="610577"/>
          </a:xfrm>
        </p:grpSpPr>
        <p:sp>
          <p:nvSpPr>
            <p:cNvPr id="543" name="Google Shape;543;p38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46" name="Google Shape;546;p38"/>
          <p:cNvGrpSpPr/>
          <p:nvPr/>
        </p:nvGrpSpPr>
        <p:grpSpPr>
          <a:xfrm rot="-8454585">
            <a:off x="7194309" y="3335293"/>
            <a:ext cx="649005" cy="499640"/>
            <a:chOff x="2601900" y="1240650"/>
            <a:chExt cx="649050" cy="499675"/>
          </a:xfrm>
        </p:grpSpPr>
        <p:sp>
          <p:nvSpPr>
            <p:cNvPr id="547" name="Google Shape;547;p38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7800675" y="232613"/>
            <a:ext cx="620952" cy="613774"/>
            <a:chOff x="7090625" y="939100"/>
            <a:chExt cx="620952" cy="613774"/>
          </a:xfrm>
        </p:grpSpPr>
        <p:sp>
          <p:nvSpPr>
            <p:cNvPr id="550" name="Google Shape;550;p38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552" name="Google Shape;552;p38"/>
          <p:cNvGrpSpPr/>
          <p:nvPr/>
        </p:nvGrpSpPr>
        <p:grpSpPr>
          <a:xfrm rot="-3482447">
            <a:off x="2017662" y="4362526"/>
            <a:ext cx="831780" cy="682425"/>
            <a:chOff x="2500745" y="1139495"/>
            <a:chExt cx="831805" cy="682445"/>
          </a:xfrm>
        </p:grpSpPr>
        <p:sp>
          <p:nvSpPr>
            <p:cNvPr id="553" name="Google Shape;553;p38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1870350" y="1823129"/>
            <a:ext cx="54033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4294967295"/>
          </p:nvPr>
        </p:nvSpPr>
        <p:spPr>
          <a:xfrm>
            <a:off x="3118375" y="4012263"/>
            <a:ext cx="2907300" cy="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E3F-7434-933F-95C1-F3C6D7B9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5" name="Google Shape;442;p28">
            <a:extLst>
              <a:ext uri="{FF2B5EF4-FFF2-40B4-BE49-F238E27FC236}">
                <a16:creationId xmlns:a16="http://schemas.microsoft.com/office/drawing/2014/main" id="{412BBCE3-07BF-12D9-4DC4-B757F247B8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2322" y="1355695"/>
            <a:ext cx="7319305" cy="2877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This demo primarily scratches the surface of </a:t>
            </a:r>
            <a:r>
              <a:rPr lang="en-SG" sz="1600" b="0" dirty="0" err="1"/>
              <a:t>LangChain</a:t>
            </a:r>
            <a:r>
              <a:rPr lang="en-SG" sz="1600" b="0" dirty="0"/>
              <a:t>. There are many more features for you to explore if you're interested!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600" b="0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As AI continues to trend, an increasing number of large language models (LLMs) are being developed. The </a:t>
            </a:r>
            <a:r>
              <a:rPr lang="en-SG" sz="1600" b="0" dirty="0" err="1"/>
              <a:t>LangChain</a:t>
            </a:r>
            <a:r>
              <a:rPr lang="en-SG" sz="1600" b="0" dirty="0"/>
              <a:t> library is frequently updated to keep pace with these advancements.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600" b="0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dirty="0"/>
              <a:t>What you learn today might become outdated tomorrow, so always refer to the documentation for the latest developments!</a:t>
            </a:r>
          </a:p>
        </p:txBody>
      </p:sp>
    </p:spTree>
    <p:extLst>
      <p:ext uri="{BB962C8B-B14F-4D97-AF65-F5344CB8AC3E}">
        <p14:creationId xmlns:p14="http://schemas.microsoft.com/office/powerpoint/2010/main" val="197274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subTitle" idx="1"/>
          </p:nvPr>
        </p:nvSpPr>
        <p:spPr>
          <a:xfrm>
            <a:off x="1279853" y="1296063"/>
            <a:ext cx="2453100" cy="3045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Prompts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Output Parsers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Chains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Memory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Tools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b="0" dirty="0"/>
              <a:t>Agents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b="0"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Prompts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359648" y="1387529"/>
            <a:ext cx="6424654" cy="26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Prompts are the </a:t>
            </a:r>
            <a:r>
              <a:rPr lang="en-US" sz="1800" dirty="0"/>
              <a:t>input text </a:t>
            </a:r>
            <a:r>
              <a:rPr lang="en-US" sz="1800" b="0" dirty="0"/>
              <a:t>or questions you provide to a language model (such as GPT-4) to generate a response.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In </a:t>
            </a:r>
            <a:r>
              <a:rPr lang="en-US" sz="1800" b="0" dirty="0" err="1"/>
              <a:t>LangChain</a:t>
            </a:r>
            <a:r>
              <a:rPr lang="en-US" sz="1800" b="0" dirty="0"/>
              <a:t>, prompts are used to structure and manage these interactions, ensuring the responses are relevant and useful for specific tasks or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Prompt Template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359648" y="1244405"/>
            <a:ext cx="6424654" cy="310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Prompt templates are </a:t>
            </a:r>
            <a:r>
              <a:rPr lang="en-US" sz="1800" dirty="0"/>
              <a:t>predefined recipes for generating prompts</a:t>
            </a:r>
            <a:r>
              <a:rPr lang="en-US" sz="1800" b="0" dirty="0"/>
              <a:t> for LLMs.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A template may include:</a:t>
            </a:r>
            <a:br>
              <a:rPr lang="en-US" sz="1800" b="0" dirty="0"/>
            </a:br>
            <a:r>
              <a:rPr lang="en-US" sz="1800" b="0" dirty="0"/>
              <a:t>- instructions, </a:t>
            </a:r>
            <a:br>
              <a:rPr lang="en-US" sz="1800" b="0" dirty="0"/>
            </a:br>
            <a:r>
              <a:rPr lang="en-US" sz="1800" b="0" dirty="0"/>
              <a:t>- few-shot examples, and </a:t>
            </a:r>
            <a:br>
              <a:rPr lang="en-US" sz="1800" b="0" dirty="0"/>
            </a:br>
            <a:r>
              <a:rPr lang="en-US" sz="1800" b="0" dirty="0"/>
              <a:t>- specific context and questions appropriate for a given task.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3390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Prompt Template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4846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Output Parsers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692BA-5CE2-BD59-BB4D-5BC818E4F0D8}"/>
              </a:ext>
            </a:extLst>
          </p:cNvPr>
          <p:cNvSpPr txBox="1"/>
          <p:nvPr/>
        </p:nvSpPr>
        <p:spPr>
          <a:xfrm>
            <a:off x="1359648" y="1379579"/>
            <a:ext cx="6424654" cy="266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algn="ctr"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800" b="0" dirty="0"/>
              <a:t>Output parsers in </a:t>
            </a:r>
            <a:r>
              <a:rPr lang="en-US" sz="1800" b="0" dirty="0" err="1"/>
              <a:t>LangChain</a:t>
            </a:r>
            <a:r>
              <a:rPr lang="en-US" sz="1800" b="0" dirty="0"/>
              <a:t> are tools used to process and interpret the responses generated by language models. </a:t>
            </a:r>
          </a:p>
          <a:p>
            <a:pPr algn="l">
              <a:lnSpc>
                <a:spcPct val="150000"/>
              </a:lnSpc>
            </a:pPr>
            <a:endParaRPr lang="en-US" sz="1800" b="0" dirty="0"/>
          </a:p>
          <a:p>
            <a:pPr algn="l">
              <a:lnSpc>
                <a:spcPct val="150000"/>
              </a:lnSpc>
            </a:pPr>
            <a:r>
              <a:rPr lang="en-US" sz="1800" b="0" dirty="0"/>
              <a:t>They help transform the raw text output into a </a:t>
            </a:r>
            <a:r>
              <a:rPr lang="en-US" sz="1800" dirty="0"/>
              <a:t>more structured</a:t>
            </a:r>
            <a:r>
              <a:rPr lang="en-US" sz="1800" b="0" dirty="0"/>
              <a:t> and </a:t>
            </a:r>
            <a:r>
              <a:rPr lang="en-US" sz="1800" dirty="0"/>
              <a:t>usable format</a:t>
            </a:r>
            <a:r>
              <a:rPr lang="en-US" sz="1800" b="0" dirty="0"/>
              <a:t>, making it easier to integrate with other systems or use in further 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7879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D8-0626-1923-7D24-2BB087EB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Google Shape;442;p28">
            <a:extLst>
              <a:ext uri="{FF2B5EF4-FFF2-40B4-BE49-F238E27FC236}">
                <a16:creationId xmlns:a16="http://schemas.microsoft.com/office/drawing/2014/main" id="{6294CEEC-5212-7DC2-8EC5-981042A4A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7286" y="2458761"/>
            <a:ext cx="4389427" cy="9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3200" dirty="0">
                <a:solidFill>
                  <a:schemeClr val="dk1"/>
                </a:solidFill>
                <a:latin typeface="Palanquin Dark"/>
                <a:cs typeface="Palanquin Dark"/>
                <a:sym typeface="Palanquin Dark"/>
              </a:rPr>
              <a:t>Output Parsers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48185289"/>
      </p:ext>
    </p:extLst>
  </p:cSld>
  <p:clrMapOvr>
    <a:masterClrMapping/>
  </p:clrMapOvr>
</p:sld>
</file>

<file path=ppt/theme/theme1.xml><?xml version="1.0" encoding="utf-8"?>
<a:theme xmlns:a="http://schemas.openxmlformats.org/drawingml/2006/main" name="Linic by Slidesgo">
  <a:themeElements>
    <a:clrScheme name="Simple Light">
      <a:dk1>
        <a:srgbClr val="223B6E"/>
      </a:dk1>
      <a:lt1>
        <a:srgbClr val="52555C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583</Words>
  <Application>Microsoft Macintosh PowerPoint</Application>
  <PresentationFormat>On-screen Show (16:9)</PresentationFormat>
  <Paragraphs>70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Palanquin Dark</vt:lpstr>
      <vt:lpstr>Arial</vt:lpstr>
      <vt:lpstr>Jost</vt:lpstr>
      <vt:lpstr>Calibri</vt:lpstr>
      <vt:lpstr>Linic by Slidesgo</vt:lpstr>
      <vt:lpstr>LangChain Demo</vt:lpstr>
      <vt:lpstr>About Myself</vt:lpstr>
      <vt:lpstr>Objective</vt:lpstr>
      <vt:lpstr>Contents</vt:lpstr>
      <vt:lpstr>Prompts</vt:lpstr>
      <vt:lpstr>Prompt Template</vt:lpstr>
      <vt:lpstr>Demo</vt:lpstr>
      <vt:lpstr>Output Parsers</vt:lpstr>
      <vt:lpstr>Demo</vt:lpstr>
      <vt:lpstr>Chain</vt:lpstr>
      <vt:lpstr>Chain</vt:lpstr>
      <vt:lpstr>Demo</vt:lpstr>
      <vt:lpstr>Memory</vt:lpstr>
      <vt:lpstr>Demo</vt:lpstr>
      <vt:lpstr>Tools and Toolkits</vt:lpstr>
      <vt:lpstr>Tools vs Toolkits</vt:lpstr>
      <vt:lpstr>Demo</vt:lpstr>
      <vt:lpstr>Agent</vt:lpstr>
      <vt:lpstr>Demo</vt:lpstr>
      <vt:lpstr>Huggingface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Classroom Participation Through Micro-Credentials Certifications</dc:title>
  <cp:lastModifiedBy>Xi Sheng Teoh</cp:lastModifiedBy>
  <cp:revision>4</cp:revision>
  <dcterms:modified xsi:type="dcterms:W3CDTF">2024-05-19T17:13:27Z</dcterms:modified>
</cp:coreProperties>
</file>