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75" r:id="rId5"/>
    <p:sldId id="296" r:id="rId6"/>
    <p:sldId id="295" r:id="rId7"/>
    <p:sldId id="272" r:id="rId8"/>
    <p:sldId id="283" r:id="rId9"/>
    <p:sldId id="285" r:id="rId10"/>
    <p:sldId id="287" r:id="rId11"/>
    <p:sldId id="289" r:id="rId12"/>
    <p:sldId id="290" r:id="rId13"/>
    <p:sldId id="294" r:id="rId14"/>
    <p:sldId id="291" r:id="rId15"/>
    <p:sldId id="293" r:id="rId16"/>
    <p:sldId id="288" r:id="rId17"/>
    <p:sldId id="2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erodynamics_Xerxes" id="{15DCE819-46C5-5147-B18E-4666C9F386B9}">
          <p14:sldIdLst>
            <p14:sldId id="275"/>
            <p14:sldId id="296"/>
            <p14:sldId id="295"/>
            <p14:sldId id="272"/>
            <p14:sldId id="283"/>
            <p14:sldId id="285"/>
            <p14:sldId id="287"/>
            <p14:sldId id="289"/>
            <p14:sldId id="290"/>
            <p14:sldId id="294"/>
            <p14:sldId id="291"/>
            <p14:sldId id="293"/>
            <p14:sldId id="288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E67A"/>
    <a:srgbClr val="004225"/>
    <a:srgbClr val="FFF500"/>
    <a:srgbClr val="0041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2D0CD-1768-4C8B-C909-A0A39BBD24ED}" v="506" dt="2020-06-17T10:05:50.121"/>
    <p1510:client id="{3A5F63D8-4FA1-1146-A088-FE57419E281D}" v="282" dt="2020-06-17T09:06:11.136"/>
    <p1510:client id="{3B4FAD01-711E-1445-8F93-C79686098378}" v="11" dt="2020-06-17T09:24:14.858"/>
    <p1510:client id="{85AC4CB6-BBAD-2AF5-137E-57652601F2A1}" v="148" dt="2020-06-17T10:07:26.710"/>
    <p1510:client id="{EC14DC82-9659-09B8-9966-FB53A62C36BC}" v="289" dt="2020-06-17T10:04:20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A3EA7-20D0-574C-8ED1-DD74F722FBC0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E46B8-FE29-F94B-8DA7-4CE2F2B7A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6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E46B8-FE29-F94B-8DA7-4CE2F2B7A4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0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E46B8-FE29-F94B-8DA7-4CE2F2B7A4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2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3593-76A5-F74E-BD2A-3EE4C0BDF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B6C52-7276-0E47-9934-DA4DDD0CE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3431F-AC48-3D4E-B4D8-419D8933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C351-0A58-1F4A-854A-99F8748EBDC0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3BEDE-C409-B746-BFC6-C389FABF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186B0-2F2C-6740-90FC-3FAFB94C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7AF3-BAB7-AC43-839F-5FA892B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4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9C82-FCA1-874C-803A-18C60ADF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51E35-6453-9F44-A782-2F2B468C2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46FEB-7C2F-7246-ABB3-7A304886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C351-0A58-1F4A-854A-99F8748EBDC0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C6401-4B74-ED44-B773-92A17103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FD65-6279-DF4E-B5C7-7B736B59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7AF3-BAB7-AC43-839F-5FA892B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9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30D21-A5E7-5142-9AA6-8CB146CAD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3ABA0-462D-FD4C-B8AF-81F68C25B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A65A2-54B0-3547-A2D6-17C3C792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C351-0A58-1F4A-854A-99F8748EBDC0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47CE0-3831-DF4B-BFAA-94262335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1C4D-BBE6-8A45-B2ED-234242F2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7AF3-BAB7-AC43-839F-5FA892B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2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B67E-58D1-364C-A029-B5159EFA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606B0-0781-8A44-B22E-86457AEE4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46805-B88C-E44A-91DA-1D9DABC1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C351-0A58-1F4A-854A-99F8748EBDC0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BDB1-0E43-7B48-BCE1-BDBA22D6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1A721-9CE8-D24D-B920-DF689E64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7AF3-BAB7-AC43-839F-5FA892B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8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01EC-2886-7C4B-A0D1-CA527CF6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9C3AB-3BE6-6248-AFD6-2A3B98477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5522B-9BF3-1A41-9B1F-6F99FDE5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C351-0A58-1F4A-854A-99F8748EBDC0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5021C-FF45-6F48-8F25-AAFB99CD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0C376-65EC-D348-88E1-1EE5F763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7AF3-BAB7-AC43-839F-5FA892B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9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3B1E-238F-BC43-9A8E-0004DD31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5B0CB-449A-0141-BFFE-BE8491E5F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78FF4-12B5-AD4C-BDF1-7D979250F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4B853-49E3-D046-9FB7-0185EA7A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C351-0A58-1F4A-854A-99F8748EBDC0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62A5E-BBFE-EA40-A561-74267EE9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9781E-6F53-3840-95BA-B385BF6F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7AF3-BAB7-AC43-839F-5FA892B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1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FC6B-22A3-5A47-BFB9-8232C958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FF68D-52B8-4A4A-81B8-2B561EF60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F962B-EF67-B541-B0AC-C0DCD77E4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860EA-198F-884E-A9AC-5A235D6F6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408BF-F923-EE4B-B30F-31387D9D6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D89EB-21D8-0440-8661-2B10EEF7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C351-0A58-1F4A-854A-99F8748EBDC0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ECB06-69F0-EB4B-A96F-1FC9BC0A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77213-8146-6B47-8AA8-2D6C4587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7AF3-BAB7-AC43-839F-5FA892B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1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3952-4659-0147-A643-521161B2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3F1E5-D5BE-F349-ACB3-0BA26128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C351-0A58-1F4A-854A-99F8748EBDC0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27A6A-F960-4643-BB47-4AA1027D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97040-A8EB-4849-B292-F03D655A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7AF3-BAB7-AC43-839F-5FA892B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5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02745-DB91-8044-90CC-DB714164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C351-0A58-1F4A-854A-99F8748EBDC0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105BF-31BB-FA4A-903F-7FC35BB8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E9B12-7877-E545-A70B-8C271AA1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7AF3-BAB7-AC43-839F-5FA892B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1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A98F-6E19-4743-94C4-55904C43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D2C74-592F-1C41-B6B1-4F1F307DE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10FB7-7F0B-6046-BB17-6BE24E2F2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5C489-D9E1-7940-9B92-F400AB22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C351-0A58-1F4A-854A-99F8748EBDC0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C294E-B6B4-9D43-9B3A-E50AA2F9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B76D5-A661-E749-8805-1B8F5983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7AF3-BAB7-AC43-839F-5FA892B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8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2C68-480C-D841-9E86-43843398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E89A57-E842-4A44-9285-93936FA71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6E74C-6764-C041-ABC3-E8216AA9C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434AF-0FA8-F841-B56F-A6EE672E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C351-0A58-1F4A-854A-99F8748EBDC0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0A42F-CC62-5F45-AD0D-BB11E69B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2873B-6C40-8F4F-A76C-0EFEE55E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7AF3-BAB7-AC43-839F-5FA892B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4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BBD5DF-363C-D84C-9A7F-E1D07C1F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CA804-087D-2C46-ACF7-95D8D77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E3F01-216A-304E-9C13-3EC21FF7D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CC351-0A58-1F4A-854A-99F8748EBDC0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13F9B-326D-7445-B191-D18D14B50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580E-8A0C-4F40-98C7-A0874995B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57AF3-BAB7-AC43-839F-5FA892B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6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sign with white text&#10;&#10;Description automatically generated">
            <a:extLst>
              <a:ext uri="{FF2B5EF4-FFF2-40B4-BE49-F238E27FC236}">
                <a16:creationId xmlns:a16="http://schemas.microsoft.com/office/drawing/2014/main" id="{FDB634F0-8C3C-A04C-BC98-43D67AF45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458" y="5992188"/>
            <a:ext cx="2940423" cy="617489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1C3A85-D415-9E46-9299-EC60F4C17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19" y="5935480"/>
            <a:ext cx="2940423" cy="861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FCF8A2-81A1-8B48-9518-DA538369C63B}"/>
              </a:ext>
            </a:extLst>
          </p:cNvPr>
          <p:cNvSpPr txBox="1"/>
          <p:nvPr/>
        </p:nvSpPr>
        <p:spPr>
          <a:xfrm>
            <a:off x="1179674" y="2397948"/>
            <a:ext cx="8869089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ctr"/>
            <a:r>
              <a:rPr lang="en-US" sz="4400" b="1" dirty="0">
                <a:solidFill>
                  <a:srgbClr val="0042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Aerodynamic</a:t>
            </a:r>
            <a:r>
              <a:rPr lang="en-US" sz="4400" b="1" dirty="0">
                <a:solidFill>
                  <a:srgbClr val="A9E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Shell</a:t>
            </a:r>
          </a:p>
          <a:p>
            <a:pPr lvl="1" algn="ctr"/>
            <a:r>
              <a:rPr lang="en-US" sz="4400" b="1" dirty="0">
                <a:solidFill>
                  <a:srgbClr val="A9E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CFD Analysis</a:t>
            </a:r>
          </a:p>
          <a:p>
            <a:pPr lvl="1" algn="ctr"/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Xerxes Chong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/>
            <a:endParaRPr lang="en-US" sz="1600" i="1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30468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sign with white text&#10;&#10;Description automatically generated">
            <a:extLst>
              <a:ext uri="{FF2B5EF4-FFF2-40B4-BE49-F238E27FC236}">
                <a16:creationId xmlns:a16="http://schemas.microsoft.com/office/drawing/2014/main" id="{FDB634F0-8C3C-A04C-BC98-43D67AF45C3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7458" y="5992188"/>
            <a:ext cx="2940423" cy="617489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1C3A85-D415-9E46-9299-EC60F4C170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4119" y="5935480"/>
            <a:ext cx="2940423" cy="8611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A1D829-49D9-774A-AD6C-1649724B5C91}"/>
              </a:ext>
            </a:extLst>
          </p:cNvPr>
          <p:cNvSpPr txBox="1"/>
          <p:nvPr/>
        </p:nvSpPr>
        <p:spPr>
          <a:xfrm>
            <a:off x="643758" y="435813"/>
            <a:ext cx="93914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A9E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IRG 2021 Simulation : Investigating Lift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3562A42-9B72-4167-9B03-872571E0B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07" y="1352021"/>
            <a:ext cx="3570842" cy="207698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DAD6EA9-2952-41DE-95E0-ACDA8E3CCB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336" y="3667804"/>
            <a:ext cx="3690112" cy="2075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6EC6F7-35DE-44DA-8722-9F1D8FDED6BD}"/>
              </a:ext>
            </a:extLst>
          </p:cNvPr>
          <p:cNvSpPr txBox="1"/>
          <p:nvPr/>
        </p:nvSpPr>
        <p:spPr>
          <a:xfrm>
            <a:off x="1694330" y="4082400"/>
            <a:ext cx="137684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IRG21</a:t>
            </a:r>
          </a:p>
          <a:p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12FFB7-DAA8-40F9-8713-24E17AB342BB}"/>
              </a:ext>
            </a:extLst>
          </p:cNvPr>
          <p:cNvSpPr txBox="1"/>
          <p:nvPr/>
        </p:nvSpPr>
        <p:spPr>
          <a:xfrm>
            <a:off x="1460791" y="1914148"/>
            <a:ext cx="17504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AERO20</a:t>
            </a:r>
          </a:p>
          <a:p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401">
            <a:extLst>
              <a:ext uri="{FF2B5EF4-FFF2-40B4-BE49-F238E27FC236}">
                <a16:creationId xmlns:a16="http://schemas.microsoft.com/office/drawing/2014/main" id="{990B1FCD-AF94-4FF3-89D6-8EB4420775B7}"/>
              </a:ext>
            </a:extLst>
          </p:cNvPr>
          <p:cNvSpPr txBox="1"/>
          <p:nvPr/>
        </p:nvSpPr>
        <p:spPr>
          <a:xfrm>
            <a:off x="4858232" y="1352021"/>
            <a:ext cx="6008710" cy="452431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change from positive lift to negative lift can be explained by the lower pressure beneath the vehicle between IRG21 and AERO20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region of lower pressure coincides with the “tightest” point beneath the car.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cross-sectional area seems to have decreased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By the conservation of mass, the flow velocity increases and results in a region of lower pressure beneath the car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is illustrated by planar sections of the flow velocity magnitude and the distribution of static pressure on the bottom of the vehicles in the following slides</a:t>
            </a:r>
          </a:p>
          <a:p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04C3BA-BAFF-482F-AD12-EFF8DA4050DC}"/>
              </a:ext>
            </a:extLst>
          </p:cNvPr>
          <p:cNvCxnSpPr>
            <a:cxnSpLocks/>
          </p:cNvCxnSpPr>
          <p:nvPr/>
        </p:nvCxnSpPr>
        <p:spPr>
          <a:xfrm>
            <a:off x="4585744" y="1262806"/>
            <a:ext cx="0" cy="467267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D1F5CA8-9D9C-433F-9410-52F9032638CB}"/>
              </a:ext>
            </a:extLst>
          </p:cNvPr>
          <p:cNvSpPr/>
          <p:nvPr/>
        </p:nvSpPr>
        <p:spPr>
          <a:xfrm>
            <a:off x="1460791" y="2930013"/>
            <a:ext cx="1479054" cy="46943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D7A451-A3D1-4672-BB77-340D1DA734C9}"/>
              </a:ext>
            </a:extLst>
          </p:cNvPr>
          <p:cNvSpPr/>
          <p:nvPr/>
        </p:nvSpPr>
        <p:spPr>
          <a:xfrm>
            <a:off x="1460791" y="5246641"/>
            <a:ext cx="1479054" cy="46943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988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sign with white text&#10;&#10;Description automatically generated">
            <a:extLst>
              <a:ext uri="{FF2B5EF4-FFF2-40B4-BE49-F238E27FC236}">
                <a16:creationId xmlns:a16="http://schemas.microsoft.com/office/drawing/2014/main" id="{FDB634F0-8C3C-A04C-BC98-43D67AF45C3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7458" y="5992188"/>
            <a:ext cx="2940423" cy="617489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1C3A85-D415-9E46-9299-EC60F4C170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4119" y="5935480"/>
            <a:ext cx="2940423" cy="8611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A1D829-49D9-774A-AD6C-1649724B5C91}"/>
              </a:ext>
            </a:extLst>
          </p:cNvPr>
          <p:cNvSpPr txBox="1"/>
          <p:nvPr/>
        </p:nvSpPr>
        <p:spPr>
          <a:xfrm>
            <a:off x="643758" y="435813"/>
            <a:ext cx="93914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A9E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IRG 2021 Simulation : Investigating Lift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DC233DEF-66D1-457A-8547-60445DCD16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19" t="13760" r="21613" b="21491"/>
          <a:stretch/>
        </p:blipFill>
        <p:spPr>
          <a:xfrm>
            <a:off x="842821" y="1275018"/>
            <a:ext cx="5019623" cy="3335621"/>
          </a:xfrm>
          <a:prstGeom prst="rect">
            <a:avLst/>
          </a:prstGeom>
        </p:spPr>
      </p:pic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00F611F4-2F64-48C4-8BF9-FCB1F624BA78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l="14824" t="9595" r="4462" b="19699"/>
          <a:stretch/>
        </p:blipFill>
        <p:spPr>
          <a:xfrm>
            <a:off x="6517430" y="1273079"/>
            <a:ext cx="5020056" cy="33375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12FFB7-DAA8-40F9-8713-24E17AB342BB}"/>
              </a:ext>
            </a:extLst>
          </p:cNvPr>
          <p:cNvSpPr txBox="1"/>
          <p:nvPr/>
        </p:nvSpPr>
        <p:spPr>
          <a:xfrm>
            <a:off x="2739763" y="2773613"/>
            <a:ext cx="17504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AERO20</a:t>
            </a:r>
          </a:p>
          <a:p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6EC6F7-35DE-44DA-8722-9F1D8FDED6BD}"/>
              </a:ext>
            </a:extLst>
          </p:cNvPr>
          <p:cNvSpPr txBox="1"/>
          <p:nvPr/>
        </p:nvSpPr>
        <p:spPr>
          <a:xfrm>
            <a:off x="8496237" y="2551411"/>
            <a:ext cx="137684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IRG21</a:t>
            </a:r>
          </a:p>
          <a:p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42AC9E-ED0A-44E5-BA4F-43F4D9AC04AE}"/>
              </a:ext>
            </a:extLst>
          </p:cNvPr>
          <p:cNvSpPr/>
          <p:nvPr/>
        </p:nvSpPr>
        <p:spPr>
          <a:xfrm>
            <a:off x="2236044" y="3309786"/>
            <a:ext cx="735756" cy="25955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89BEFA-9051-456B-8CE5-57EE4DD39C2D}"/>
              </a:ext>
            </a:extLst>
          </p:cNvPr>
          <p:cNvSpPr/>
          <p:nvPr/>
        </p:nvSpPr>
        <p:spPr>
          <a:xfrm>
            <a:off x="7719629" y="3357726"/>
            <a:ext cx="735756" cy="25955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0658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sign with white text&#10;&#10;Description automatically generated">
            <a:extLst>
              <a:ext uri="{FF2B5EF4-FFF2-40B4-BE49-F238E27FC236}">
                <a16:creationId xmlns:a16="http://schemas.microsoft.com/office/drawing/2014/main" id="{FDB634F0-8C3C-A04C-BC98-43D67AF45C3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7458" y="5992188"/>
            <a:ext cx="2940423" cy="617489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1C3A85-D415-9E46-9299-EC60F4C170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4119" y="5935480"/>
            <a:ext cx="2940423" cy="8611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A1D829-49D9-774A-AD6C-1649724B5C91}"/>
              </a:ext>
            </a:extLst>
          </p:cNvPr>
          <p:cNvSpPr txBox="1"/>
          <p:nvPr/>
        </p:nvSpPr>
        <p:spPr>
          <a:xfrm>
            <a:off x="643758" y="435813"/>
            <a:ext cx="93914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A9E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IRG 2021 Simulation : Investigating Lift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Chart, surface chart&#10;&#10;Description automatically generated">
            <a:extLst>
              <a:ext uri="{FF2B5EF4-FFF2-40B4-BE49-F238E27FC236}">
                <a16:creationId xmlns:a16="http://schemas.microsoft.com/office/drawing/2014/main" id="{4B101F2A-F37D-471B-B79F-A6B95B6E6C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0145"/>
          <a:stretch/>
        </p:blipFill>
        <p:spPr>
          <a:xfrm>
            <a:off x="366389" y="1136773"/>
            <a:ext cx="7772401" cy="1742454"/>
          </a:xfrm>
          <a:prstGeom prst="rect">
            <a:avLst/>
          </a:prstGeom>
        </p:spPr>
      </p:pic>
      <p:pic>
        <p:nvPicPr>
          <p:cNvPr id="9" name="Picture 8" descr="Chart, surface chart&#10;&#10;Description automatically generated">
            <a:extLst>
              <a:ext uri="{FF2B5EF4-FFF2-40B4-BE49-F238E27FC236}">
                <a16:creationId xmlns:a16="http://schemas.microsoft.com/office/drawing/2014/main" id="{BE2AFFA3-2AC6-4F1B-B5BB-7F1D8C5930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117" b="23440"/>
          <a:stretch/>
        </p:blipFill>
        <p:spPr>
          <a:xfrm>
            <a:off x="480024" y="2866765"/>
            <a:ext cx="7658766" cy="29356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6EC6F7-35DE-44DA-8722-9F1D8FDED6BD}"/>
              </a:ext>
            </a:extLst>
          </p:cNvPr>
          <p:cNvSpPr txBox="1"/>
          <p:nvPr/>
        </p:nvSpPr>
        <p:spPr>
          <a:xfrm>
            <a:off x="6587718" y="2050388"/>
            <a:ext cx="137684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IRG21</a:t>
            </a:r>
          </a:p>
          <a:p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12FFB7-DAA8-40F9-8713-24E17AB342BB}"/>
              </a:ext>
            </a:extLst>
          </p:cNvPr>
          <p:cNvSpPr txBox="1"/>
          <p:nvPr/>
        </p:nvSpPr>
        <p:spPr>
          <a:xfrm>
            <a:off x="6400904" y="3169594"/>
            <a:ext cx="17504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AERO20</a:t>
            </a:r>
          </a:p>
          <a:p>
            <a:endParaRPr lang="en-SG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32ED1F-6855-42DA-930F-5A1B6E88F704}"/>
              </a:ext>
            </a:extLst>
          </p:cNvPr>
          <p:cNvCxnSpPr>
            <a:cxnSpLocks/>
          </p:cNvCxnSpPr>
          <p:nvPr/>
        </p:nvCxnSpPr>
        <p:spPr>
          <a:xfrm>
            <a:off x="8422249" y="1136773"/>
            <a:ext cx="0" cy="467267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401">
            <a:extLst>
              <a:ext uri="{FF2B5EF4-FFF2-40B4-BE49-F238E27FC236}">
                <a16:creationId xmlns:a16="http://schemas.microsoft.com/office/drawing/2014/main" id="{D271BE7A-8FD0-4347-BA4A-76E52326D1DF}"/>
              </a:ext>
            </a:extLst>
          </p:cNvPr>
          <p:cNvSpPr txBox="1"/>
          <p:nvPr/>
        </p:nvSpPr>
        <p:spPr>
          <a:xfrm>
            <a:off x="8771554" y="1580284"/>
            <a:ext cx="2940422" cy="452431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While not immediately obvious, there is a region of lower static pressure under IRG21 as compared to AERO20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 increase in down force will result in an increase in rolling resistance.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Location of low pressure also tilts the aero balance forwards, increasing the chances of oversteer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185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sign with white text&#10;&#10;Description automatically generated">
            <a:extLst>
              <a:ext uri="{FF2B5EF4-FFF2-40B4-BE49-F238E27FC236}">
                <a16:creationId xmlns:a16="http://schemas.microsoft.com/office/drawing/2014/main" id="{FDB634F0-8C3C-A04C-BC98-43D67AF45C3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7458" y="5992188"/>
            <a:ext cx="2940423" cy="617489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1C3A85-D415-9E46-9299-EC60F4C170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4119" y="5935480"/>
            <a:ext cx="2940423" cy="8611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A1D829-49D9-774A-AD6C-1649724B5C91}"/>
              </a:ext>
            </a:extLst>
          </p:cNvPr>
          <p:cNvSpPr txBox="1"/>
          <p:nvPr/>
        </p:nvSpPr>
        <p:spPr>
          <a:xfrm>
            <a:off x="643759" y="486979"/>
            <a:ext cx="93914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A9E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IRG 2021 Simulation: Suggested Improvements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BD296-0F57-4E0D-A671-F5F7843071F7}"/>
              </a:ext>
            </a:extLst>
          </p:cNvPr>
          <p:cNvSpPr txBox="1"/>
          <p:nvPr/>
        </p:nvSpPr>
        <p:spPr>
          <a:xfrm>
            <a:off x="643759" y="1396297"/>
            <a:ext cx="1027004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Work on shaping vehicle rear and rear fairing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Consider decreasing angle of rear fairing relative to the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Reduce cross sectional area of fairings (as seen from the rear)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Maximize vehicle length to provide gentler change in rear geometry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D09F3-7BEB-4D33-81FA-BF91EF2714E6}"/>
              </a:ext>
            </a:extLst>
          </p:cNvPr>
          <p:cNvSpPr txBox="1"/>
          <p:nvPr/>
        </p:nvSpPr>
        <p:spPr>
          <a:xfrm>
            <a:off x="616134" y="3027513"/>
            <a:ext cx="747768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Investigate the need for negative/positive lift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Consult the vehicle dynamics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Recommended to maintain the slight negative lift for stability due to reduced track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Weigh importance of handling a few corners well vs an increase in rolling resistance</a:t>
            </a:r>
          </a:p>
          <a:p>
            <a:endParaRPr lang="en-SG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30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sign with white text&#10;&#10;Description automatically generated">
            <a:extLst>
              <a:ext uri="{FF2B5EF4-FFF2-40B4-BE49-F238E27FC236}">
                <a16:creationId xmlns:a16="http://schemas.microsoft.com/office/drawing/2014/main" id="{FDB634F0-8C3C-A04C-BC98-43D67AF45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458" y="5992188"/>
            <a:ext cx="2940423" cy="617489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1C3A85-D415-9E46-9299-EC60F4C17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19" y="5935480"/>
            <a:ext cx="2940423" cy="861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FCF8A2-81A1-8B48-9518-DA538369C63B}"/>
              </a:ext>
            </a:extLst>
          </p:cNvPr>
          <p:cNvSpPr txBox="1"/>
          <p:nvPr/>
        </p:nvSpPr>
        <p:spPr>
          <a:xfrm>
            <a:off x="1179674" y="2397948"/>
            <a:ext cx="886908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ctr"/>
            <a:r>
              <a:rPr lang="en-US" sz="4400" b="1" dirty="0">
                <a:solidFill>
                  <a:srgbClr val="0042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4400" b="1" dirty="0">
              <a:solidFill>
                <a:srgbClr val="A9E6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13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sign with white text&#10;&#10;Description automatically generated">
            <a:extLst>
              <a:ext uri="{FF2B5EF4-FFF2-40B4-BE49-F238E27FC236}">
                <a16:creationId xmlns:a16="http://schemas.microsoft.com/office/drawing/2014/main" id="{FDB634F0-8C3C-A04C-BC98-43D67AF45C3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7458" y="5992188"/>
            <a:ext cx="2940423" cy="617489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1C3A85-D415-9E46-9299-EC60F4C170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4119" y="5935480"/>
            <a:ext cx="2940423" cy="8611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A1D829-49D9-774A-AD6C-1649724B5C91}"/>
              </a:ext>
            </a:extLst>
          </p:cNvPr>
          <p:cNvSpPr txBox="1"/>
          <p:nvPr/>
        </p:nvSpPr>
        <p:spPr>
          <a:xfrm>
            <a:off x="643759" y="486979"/>
            <a:ext cx="9391492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A9E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IRG 2021 Simulation : A Comparative Study 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picture containing airship, aircraft&#10;&#10;Description automatically generated">
            <a:extLst>
              <a:ext uri="{FF2B5EF4-FFF2-40B4-BE49-F238E27FC236}">
                <a16:creationId xmlns:a16="http://schemas.microsoft.com/office/drawing/2014/main" id="{95896C4F-F938-4CC6-AC44-F0B70D419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450" y="1907459"/>
            <a:ext cx="4950162" cy="278446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6239AC8-A46C-4CE6-9437-5AEFAA21E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377" y="1907459"/>
            <a:ext cx="4950162" cy="278446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BF979C-A795-40C0-831E-BABB34B08355}"/>
              </a:ext>
            </a:extLst>
          </p:cNvPr>
          <p:cNvSpPr txBox="1"/>
          <p:nvPr/>
        </p:nvSpPr>
        <p:spPr>
          <a:xfrm>
            <a:off x="8747195" y="4849078"/>
            <a:ext cx="17504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IRG21</a:t>
            </a:r>
          </a:p>
          <a:p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F695EE-2978-497C-A12C-3FFFCCEC1E8C}"/>
              </a:ext>
            </a:extLst>
          </p:cNvPr>
          <p:cNvSpPr txBox="1"/>
          <p:nvPr/>
        </p:nvSpPr>
        <p:spPr>
          <a:xfrm>
            <a:off x="2485950" y="4849078"/>
            <a:ext cx="17504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AERO20</a:t>
            </a:r>
          </a:p>
          <a:p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6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sign with white text&#10;&#10;Description automatically generated">
            <a:extLst>
              <a:ext uri="{FF2B5EF4-FFF2-40B4-BE49-F238E27FC236}">
                <a16:creationId xmlns:a16="http://schemas.microsoft.com/office/drawing/2014/main" id="{FDB634F0-8C3C-A04C-BC98-43D67AF45C3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7458" y="5992188"/>
            <a:ext cx="2940423" cy="617489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1C3A85-D415-9E46-9299-EC60F4C170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4119" y="5935480"/>
            <a:ext cx="2940423" cy="8611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A1D829-49D9-774A-AD6C-1649724B5C91}"/>
              </a:ext>
            </a:extLst>
          </p:cNvPr>
          <p:cNvSpPr txBox="1"/>
          <p:nvPr/>
        </p:nvSpPr>
        <p:spPr>
          <a:xfrm>
            <a:off x="643758" y="486979"/>
            <a:ext cx="117006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A9E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IRG 2021 Simulation : Validation of CFD settings using Ahmed Body</a:t>
            </a:r>
            <a:endParaRPr lang="en-US" sz="2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2662CC-E961-47EB-BC98-1F04D2E016AB}"/>
              </a:ext>
            </a:extLst>
          </p:cNvPr>
          <p:cNvCxnSpPr>
            <a:cxnSpLocks/>
          </p:cNvCxnSpPr>
          <p:nvPr/>
        </p:nvCxnSpPr>
        <p:spPr>
          <a:xfrm>
            <a:off x="5920046" y="1387008"/>
            <a:ext cx="0" cy="467267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7D95210-665C-446F-A868-B598D73E65C4}"/>
              </a:ext>
            </a:extLst>
          </p:cNvPr>
          <p:cNvSpPr txBox="1"/>
          <p:nvPr/>
        </p:nvSpPr>
        <p:spPr>
          <a:xfrm>
            <a:off x="2334341" y="1148481"/>
            <a:ext cx="21972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Ahmed Body</a:t>
            </a:r>
            <a:endParaRPr lang="en-SG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6C30A8E-5437-45C3-AF0A-3509A15C507D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b="10164"/>
          <a:stretch/>
        </p:blipFill>
        <p:spPr>
          <a:xfrm>
            <a:off x="1391457" y="1731016"/>
            <a:ext cx="4083044" cy="21633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005C46-12D7-4B6A-828F-4C2A53BFFC26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389295" y="4006943"/>
            <a:ext cx="4087368" cy="2167128"/>
          </a:xfrm>
          <a:prstGeom prst="rect">
            <a:avLst/>
          </a:prstGeom>
        </p:spPr>
      </p:pic>
      <p:sp>
        <p:nvSpPr>
          <p:cNvPr id="18" name="TextBox 401">
            <a:extLst>
              <a:ext uri="{FF2B5EF4-FFF2-40B4-BE49-F238E27FC236}">
                <a16:creationId xmlns:a16="http://schemas.microsoft.com/office/drawing/2014/main" id="{612287DE-FBF6-4EF7-94A6-55ACDC3B1FE1}"/>
              </a:ext>
            </a:extLst>
          </p:cNvPr>
          <p:cNvSpPr txBox="1"/>
          <p:nvPr/>
        </p:nvSpPr>
        <p:spPr>
          <a:xfrm>
            <a:off x="6641839" y="1731016"/>
            <a:ext cx="4610963" cy="329320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CFD settings need to be validated to ensure simulation results are representative of real world aerodynamic characteristics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Ahmed Body is a well researched, industry standard geometry that captures the essential bluff body flow features i.e. the angled rear produces a wake and the inclusion of stilts creates an underbody flow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CFD results compared against literature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CD37F1-9CD2-4BBC-9D3E-DCB84AA3794B}"/>
              </a:ext>
            </a:extLst>
          </p:cNvPr>
          <p:cNvSpPr txBox="1"/>
          <p:nvPr/>
        </p:nvSpPr>
        <p:spPr>
          <a:xfrm>
            <a:off x="7515863" y="1146497"/>
            <a:ext cx="32897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Need For Validation</a:t>
            </a:r>
            <a:endParaRPr lang="en-SG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5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sign with white text&#10;&#10;Description automatically generated">
            <a:extLst>
              <a:ext uri="{FF2B5EF4-FFF2-40B4-BE49-F238E27FC236}">
                <a16:creationId xmlns:a16="http://schemas.microsoft.com/office/drawing/2014/main" id="{FDB634F0-8C3C-A04C-BC98-43D67AF45C3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7458" y="5992188"/>
            <a:ext cx="2940423" cy="617489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1C3A85-D415-9E46-9299-EC60F4C170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4119" y="5935480"/>
            <a:ext cx="2940423" cy="8611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A1D829-49D9-774A-AD6C-1649724B5C91}"/>
              </a:ext>
            </a:extLst>
          </p:cNvPr>
          <p:cNvSpPr txBox="1"/>
          <p:nvPr/>
        </p:nvSpPr>
        <p:spPr>
          <a:xfrm>
            <a:off x="643758" y="486979"/>
            <a:ext cx="117006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A9E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IRG 2021 Simulation : Validation of CFD settings using Ahmed Body</a:t>
            </a:r>
            <a:endParaRPr lang="en-US" sz="2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picture containing worktable, table, game&#10;&#10;Description automatically generated">
            <a:extLst>
              <a:ext uri="{FF2B5EF4-FFF2-40B4-BE49-F238E27FC236}">
                <a16:creationId xmlns:a16="http://schemas.microsoft.com/office/drawing/2014/main" id="{B78DDCD9-B4D2-42FD-945C-A8EE5A840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58" y="2256260"/>
            <a:ext cx="6134366" cy="327617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2662CC-E961-47EB-BC98-1F04D2E016AB}"/>
              </a:ext>
            </a:extLst>
          </p:cNvPr>
          <p:cNvCxnSpPr>
            <a:cxnSpLocks/>
          </p:cNvCxnSpPr>
          <p:nvPr/>
        </p:nvCxnSpPr>
        <p:spPr>
          <a:xfrm>
            <a:off x="7060588" y="1319514"/>
            <a:ext cx="0" cy="467267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7D95210-665C-446F-A868-B598D73E65C4}"/>
              </a:ext>
            </a:extLst>
          </p:cNvPr>
          <p:cNvSpPr txBox="1"/>
          <p:nvPr/>
        </p:nvSpPr>
        <p:spPr>
          <a:xfrm>
            <a:off x="1967701" y="1487035"/>
            <a:ext cx="49234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Computational Domain</a:t>
            </a:r>
            <a:endParaRPr lang="en-SG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A80EF2-8FD7-42A9-BE83-07FB5461DC91}"/>
              </a:ext>
            </a:extLst>
          </p:cNvPr>
          <p:cNvSpPr txBox="1"/>
          <p:nvPr/>
        </p:nvSpPr>
        <p:spPr>
          <a:xfrm>
            <a:off x="7966438" y="1387008"/>
            <a:ext cx="40888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Further Refinement </a:t>
            </a:r>
            <a:endParaRPr lang="en-SG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 descr="A white and black tile wall&#10;&#10;Description automatically generated">
            <a:extLst>
              <a:ext uri="{FF2B5EF4-FFF2-40B4-BE49-F238E27FC236}">
                <a16:creationId xmlns:a16="http://schemas.microsoft.com/office/drawing/2014/main" id="{312058B1-C538-4D38-BE26-BFA895E6B0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158" r="32404"/>
          <a:stretch/>
        </p:blipFill>
        <p:spPr>
          <a:xfrm>
            <a:off x="7449673" y="2256260"/>
            <a:ext cx="4098568" cy="327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3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sign with white text&#10;&#10;Description automatically generated">
            <a:extLst>
              <a:ext uri="{FF2B5EF4-FFF2-40B4-BE49-F238E27FC236}">
                <a16:creationId xmlns:a16="http://schemas.microsoft.com/office/drawing/2014/main" id="{FDB634F0-8C3C-A04C-BC98-43D67AF45C3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7458" y="5992188"/>
            <a:ext cx="2940423" cy="617489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1C3A85-D415-9E46-9299-EC60F4C170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4119" y="5935480"/>
            <a:ext cx="2940423" cy="8611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A1D829-49D9-774A-AD6C-1649724B5C91}"/>
              </a:ext>
            </a:extLst>
          </p:cNvPr>
          <p:cNvSpPr txBox="1"/>
          <p:nvPr/>
        </p:nvSpPr>
        <p:spPr>
          <a:xfrm>
            <a:off x="643759" y="486979"/>
            <a:ext cx="93914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A9E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IRG 2021 Simulation : Validating Settings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EF37B49-A640-490F-9918-8FE813117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636195"/>
              </p:ext>
            </p:extLst>
          </p:nvPr>
        </p:nvGraphicFramePr>
        <p:xfrm>
          <a:off x="643760" y="1845446"/>
          <a:ext cx="11199469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30469">
                  <a:extLst>
                    <a:ext uri="{9D8B030D-6E8A-4147-A177-3AD203B41FA5}">
                      <a16:colId xmlns:a16="http://schemas.microsoft.com/office/drawing/2014/main" val="954699185"/>
                    </a:ext>
                  </a:extLst>
                </a:gridCol>
                <a:gridCol w="1733800">
                  <a:extLst>
                    <a:ext uri="{9D8B030D-6E8A-4147-A177-3AD203B41FA5}">
                      <a16:colId xmlns:a16="http://schemas.microsoft.com/office/drawing/2014/main" val="3554312142"/>
                    </a:ext>
                  </a:extLst>
                </a:gridCol>
                <a:gridCol w="1733800">
                  <a:extLst>
                    <a:ext uri="{9D8B030D-6E8A-4147-A177-3AD203B41FA5}">
                      <a16:colId xmlns:a16="http://schemas.microsoft.com/office/drawing/2014/main" val="1521072163"/>
                    </a:ext>
                  </a:extLst>
                </a:gridCol>
                <a:gridCol w="1733800">
                  <a:extLst>
                    <a:ext uri="{9D8B030D-6E8A-4147-A177-3AD203B41FA5}">
                      <a16:colId xmlns:a16="http://schemas.microsoft.com/office/drawing/2014/main" val="1072941826"/>
                    </a:ext>
                  </a:extLst>
                </a:gridCol>
                <a:gridCol w="1733800">
                  <a:extLst>
                    <a:ext uri="{9D8B030D-6E8A-4147-A177-3AD203B41FA5}">
                      <a16:colId xmlns:a16="http://schemas.microsoft.com/office/drawing/2014/main" val="2260762086"/>
                    </a:ext>
                  </a:extLst>
                </a:gridCol>
                <a:gridCol w="1733800">
                  <a:extLst>
                    <a:ext uri="{9D8B030D-6E8A-4147-A177-3AD203B41FA5}">
                      <a16:colId xmlns:a16="http://schemas.microsoft.com/office/drawing/2014/main" val="1623974132"/>
                    </a:ext>
                  </a:extLst>
                </a:gridCol>
              </a:tblGrid>
              <a:tr h="6123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Governing</a:t>
                      </a:r>
                      <a:br>
                        <a:rPr lang="en-US" dirty="0"/>
                      </a:br>
                      <a:r>
                        <a:rPr lang="en-US" dirty="0"/>
                        <a:t> Equation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Turbulence Model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Solver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Treatment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Reynolds No.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469851"/>
                  </a:ext>
                </a:extLst>
              </a:tr>
              <a:tr h="482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Constant Density RANS</a:t>
                      </a:r>
                      <a:endParaRPr lang="en-SG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SG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K-Omega SST</a:t>
                      </a:r>
                      <a:endParaRPr lang="en-SG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SG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Steady State</a:t>
                      </a:r>
                      <a:endParaRPr lang="en-SG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SG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Segregated</a:t>
                      </a:r>
                      <a:endParaRPr lang="en-SG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Y+</a:t>
                      </a:r>
                      <a:endParaRPr lang="en-SG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SG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1.64 million</a:t>
                      </a:r>
                      <a:endParaRPr lang="en-SG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29145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9DB56EE-9D1D-4FA0-BD04-E7113475C5B4}"/>
              </a:ext>
            </a:extLst>
          </p:cNvPr>
          <p:cNvSpPr txBox="1"/>
          <p:nvPr/>
        </p:nvSpPr>
        <p:spPr>
          <a:xfrm>
            <a:off x="643759" y="1320101"/>
            <a:ext cx="49423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Physics Settings</a:t>
            </a:r>
            <a:endParaRPr lang="en-SG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0C621B-9F16-45CB-A2E9-AE61970D8237}"/>
              </a:ext>
            </a:extLst>
          </p:cNvPr>
          <p:cNvSpPr txBox="1"/>
          <p:nvPr/>
        </p:nvSpPr>
        <p:spPr>
          <a:xfrm>
            <a:off x="959754" y="3381145"/>
            <a:ext cx="2520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Flow Settings</a:t>
            </a:r>
            <a:endParaRPr lang="en-SG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7">
                <a:extLst>
                  <a:ext uri="{FF2B5EF4-FFF2-40B4-BE49-F238E27FC236}">
                    <a16:creationId xmlns:a16="http://schemas.microsoft.com/office/drawing/2014/main" id="{AFABDBCE-BC42-477D-A328-FB540FAF4C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8952361"/>
                  </p:ext>
                </p:extLst>
              </p:nvPr>
            </p:nvGraphicFramePr>
            <p:xfrm>
              <a:off x="643759" y="3971839"/>
              <a:ext cx="2354084" cy="176171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354084">
                      <a:extLst>
                        <a:ext uri="{9D8B030D-6E8A-4147-A177-3AD203B41FA5}">
                          <a16:colId xmlns:a16="http://schemas.microsoft.com/office/drawing/2014/main" val="2146093414"/>
                        </a:ext>
                      </a:extLst>
                    </a:gridCol>
                  </a:tblGrid>
                  <a:tr h="17617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𝐔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r>
                            <a:rPr lang="en-SG" i="0" dirty="0"/>
                            <a:t> </a:t>
                          </a:r>
                          <a:r>
                            <a:rPr lang="en-SG" dirty="0"/>
                            <a:t>= 7</a:t>
                          </a:r>
                          <a:r>
                            <a:rPr lang="en-SG" baseline="0" dirty="0"/>
                            <a:t> m/s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baseline="0" dirty="0"/>
                            <a:t>ISA sea level conditions</a:t>
                          </a:r>
                          <a:endParaRPr lang="en-SG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5259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7">
                <a:extLst>
                  <a:ext uri="{FF2B5EF4-FFF2-40B4-BE49-F238E27FC236}">
                    <a16:creationId xmlns:a16="http://schemas.microsoft.com/office/drawing/2014/main" id="{AFABDBCE-BC42-477D-A328-FB540FAF4C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8952361"/>
                  </p:ext>
                </p:extLst>
              </p:nvPr>
            </p:nvGraphicFramePr>
            <p:xfrm>
              <a:off x="643759" y="3971839"/>
              <a:ext cx="2354084" cy="176171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354084">
                      <a:extLst>
                        <a:ext uri="{9D8B030D-6E8A-4147-A177-3AD203B41FA5}">
                          <a16:colId xmlns:a16="http://schemas.microsoft.com/office/drawing/2014/main" val="2146093414"/>
                        </a:ext>
                      </a:extLst>
                    </a:gridCol>
                  </a:tblGrid>
                  <a:tr h="17617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58" t="-345" r="-1034" b="-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25903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DDB63-8391-4AE6-81CC-D4194817AD3A}"/>
              </a:ext>
            </a:extLst>
          </p:cNvPr>
          <p:cNvCxnSpPr>
            <a:cxnSpLocks/>
          </p:cNvCxnSpPr>
          <p:nvPr/>
        </p:nvCxnSpPr>
        <p:spPr>
          <a:xfrm>
            <a:off x="3796528" y="3391553"/>
            <a:ext cx="0" cy="256318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401">
                <a:extLst>
                  <a:ext uri="{FF2B5EF4-FFF2-40B4-BE49-F238E27FC236}">
                    <a16:creationId xmlns:a16="http://schemas.microsoft.com/office/drawing/2014/main" id="{9301B970-5455-431B-9125-1A7A2BC5B8B0}"/>
                  </a:ext>
                </a:extLst>
              </p:cNvPr>
              <p:cNvSpPr txBox="1"/>
              <p:nvPr/>
            </p:nvSpPr>
            <p:spPr>
              <a:xfrm>
                <a:off x="4110116" y="4103045"/>
                <a:ext cx="3971767" cy="573427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Empirical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 0.316</a:t>
                </a:r>
              </a:p>
            </p:txBody>
          </p:sp>
        </mc:Choice>
        <mc:Fallback xmlns="">
          <p:sp>
            <p:nvSpPr>
              <p:cNvPr id="21" name="TextBox 401">
                <a:extLst>
                  <a:ext uri="{FF2B5EF4-FFF2-40B4-BE49-F238E27FC236}">
                    <a16:creationId xmlns:a16="http://schemas.microsoft.com/office/drawing/2014/main" id="{9301B970-5455-431B-9125-1A7A2BC5B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116" y="4103045"/>
                <a:ext cx="3971767" cy="573427"/>
              </a:xfrm>
              <a:prstGeom prst="rect">
                <a:avLst/>
              </a:prstGeom>
              <a:blipFill>
                <a:blip r:embed="rId5"/>
                <a:stretch>
                  <a:fillRect l="-3528" t="-11702" b="-308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401">
                <a:extLst>
                  <a:ext uri="{FF2B5EF4-FFF2-40B4-BE49-F238E27FC236}">
                    <a16:creationId xmlns:a16="http://schemas.microsoft.com/office/drawing/2014/main" id="{C31A7285-C785-4EA4-AF95-4ACBE18C628F}"/>
                  </a:ext>
                </a:extLst>
              </p:cNvPr>
              <p:cNvSpPr txBox="1"/>
              <p:nvPr/>
            </p:nvSpPr>
            <p:spPr>
              <a:xfrm>
                <a:off x="4110115" y="4621863"/>
                <a:ext cx="4073183" cy="573427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Simulation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 0.307</a:t>
                </a:r>
              </a:p>
            </p:txBody>
          </p:sp>
        </mc:Choice>
        <mc:Fallback xmlns="">
          <p:sp>
            <p:nvSpPr>
              <p:cNvPr id="22" name="TextBox 401">
                <a:extLst>
                  <a:ext uri="{FF2B5EF4-FFF2-40B4-BE49-F238E27FC236}">
                    <a16:creationId xmlns:a16="http://schemas.microsoft.com/office/drawing/2014/main" id="{C31A7285-C785-4EA4-AF95-4ACBE18C6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115" y="4621863"/>
                <a:ext cx="4073183" cy="573427"/>
              </a:xfrm>
              <a:prstGeom prst="rect">
                <a:avLst/>
              </a:prstGeom>
              <a:blipFill>
                <a:blip r:embed="rId6"/>
                <a:stretch>
                  <a:fillRect l="-3443" t="-11702" r="-150" b="-308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401">
            <a:extLst>
              <a:ext uri="{FF2B5EF4-FFF2-40B4-BE49-F238E27FC236}">
                <a16:creationId xmlns:a16="http://schemas.microsoft.com/office/drawing/2014/main" id="{BE47E8F3-1E4B-4E01-B2E7-7864C073FCEE}"/>
              </a:ext>
            </a:extLst>
          </p:cNvPr>
          <p:cNvSpPr txBox="1"/>
          <p:nvPr/>
        </p:nvSpPr>
        <p:spPr>
          <a:xfrm>
            <a:off x="8946436" y="4165315"/>
            <a:ext cx="3615967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2.8% </a:t>
            </a:r>
            <a:r>
              <a:rPr lang="en-US" sz="3000" b="1" u="sng" dirty="0">
                <a:latin typeface="Arial" panose="020B0604020202020204" pitchFamily="34" charset="0"/>
                <a:cs typeface="Arial" panose="020B0604020202020204" pitchFamily="34" charset="0"/>
              </a:rPr>
              <a:t>underprediction</a:t>
            </a:r>
          </a:p>
        </p:txBody>
      </p:sp>
    </p:spTree>
    <p:extLst>
      <p:ext uri="{BB962C8B-B14F-4D97-AF65-F5344CB8AC3E}">
        <p14:creationId xmlns:p14="http://schemas.microsoft.com/office/powerpoint/2010/main" val="371157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sign with white text&#10;&#10;Description automatically generated">
            <a:extLst>
              <a:ext uri="{FF2B5EF4-FFF2-40B4-BE49-F238E27FC236}">
                <a16:creationId xmlns:a16="http://schemas.microsoft.com/office/drawing/2014/main" id="{FDB634F0-8C3C-A04C-BC98-43D67AF45C3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7458" y="5992188"/>
            <a:ext cx="2940423" cy="617489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1C3A85-D415-9E46-9299-EC60F4C170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4119" y="5935480"/>
            <a:ext cx="2940423" cy="8611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A1D829-49D9-774A-AD6C-1649724B5C91}"/>
              </a:ext>
            </a:extLst>
          </p:cNvPr>
          <p:cNvSpPr txBox="1"/>
          <p:nvPr/>
        </p:nvSpPr>
        <p:spPr>
          <a:xfrm>
            <a:off x="643759" y="486979"/>
            <a:ext cx="9391492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A9E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IRG 2021 Simulation : Setup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95210-665C-446F-A868-B598D73E65C4}"/>
              </a:ext>
            </a:extLst>
          </p:cNvPr>
          <p:cNvSpPr txBox="1"/>
          <p:nvPr/>
        </p:nvSpPr>
        <p:spPr>
          <a:xfrm>
            <a:off x="643759" y="1241242"/>
            <a:ext cx="73521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Similar set up methodology to Validation Case</a:t>
            </a:r>
            <a:endParaRPr lang="en-SG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picture containing building, cage&#10;&#10;Description automatically generated">
            <a:extLst>
              <a:ext uri="{FF2B5EF4-FFF2-40B4-BE49-F238E27FC236}">
                <a16:creationId xmlns:a16="http://schemas.microsoft.com/office/drawing/2014/main" id="{B1E4AB96-0B11-4281-8301-281D9ED03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59" y="2283179"/>
            <a:ext cx="6899145" cy="317954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B99D18-003F-4975-9272-9C7A91CB76B8}"/>
              </a:ext>
            </a:extLst>
          </p:cNvPr>
          <p:cNvCxnSpPr>
            <a:cxnSpLocks/>
          </p:cNvCxnSpPr>
          <p:nvPr/>
        </p:nvCxnSpPr>
        <p:spPr>
          <a:xfrm>
            <a:off x="7847667" y="1810418"/>
            <a:ext cx="0" cy="467267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tiled wall&#10;&#10;Description automatically generated">
            <a:extLst>
              <a:ext uri="{FF2B5EF4-FFF2-40B4-BE49-F238E27FC236}">
                <a16:creationId xmlns:a16="http://schemas.microsoft.com/office/drawing/2014/main" id="{A32BA23B-C602-4EA4-976E-0E804981CE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488" t="28989" r="32864"/>
          <a:stretch/>
        </p:blipFill>
        <p:spPr>
          <a:xfrm>
            <a:off x="8152431" y="2283179"/>
            <a:ext cx="3509061" cy="317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4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sign with white text&#10;&#10;Description automatically generated">
            <a:extLst>
              <a:ext uri="{FF2B5EF4-FFF2-40B4-BE49-F238E27FC236}">
                <a16:creationId xmlns:a16="http://schemas.microsoft.com/office/drawing/2014/main" id="{FDB634F0-8C3C-A04C-BC98-43D67AF45C3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7458" y="5992188"/>
            <a:ext cx="2940423" cy="617489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1C3A85-D415-9E46-9299-EC60F4C170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4119" y="5935480"/>
            <a:ext cx="2940423" cy="8611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A1D829-49D9-774A-AD6C-1649724B5C91}"/>
              </a:ext>
            </a:extLst>
          </p:cNvPr>
          <p:cNvSpPr txBox="1"/>
          <p:nvPr/>
        </p:nvSpPr>
        <p:spPr>
          <a:xfrm>
            <a:off x="643758" y="435813"/>
            <a:ext cx="93914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A9E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IRG 2021 Simulation : Results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3">
                <a:extLst>
                  <a:ext uri="{FF2B5EF4-FFF2-40B4-BE49-F238E27FC236}">
                    <a16:creationId xmlns:a16="http://schemas.microsoft.com/office/drawing/2014/main" id="{F5FC5B93-CE98-4434-BFD4-EDF8885823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7008752"/>
                  </p:ext>
                </p:extLst>
              </p:nvPr>
            </p:nvGraphicFramePr>
            <p:xfrm>
              <a:off x="643759" y="1374531"/>
              <a:ext cx="11199469" cy="161026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530469">
                      <a:extLst>
                        <a:ext uri="{9D8B030D-6E8A-4147-A177-3AD203B41FA5}">
                          <a16:colId xmlns:a16="http://schemas.microsoft.com/office/drawing/2014/main" val="954699185"/>
                        </a:ext>
                      </a:extLst>
                    </a:gridCol>
                    <a:gridCol w="1733800">
                      <a:extLst>
                        <a:ext uri="{9D8B030D-6E8A-4147-A177-3AD203B41FA5}">
                          <a16:colId xmlns:a16="http://schemas.microsoft.com/office/drawing/2014/main" val="3554312142"/>
                        </a:ext>
                      </a:extLst>
                    </a:gridCol>
                    <a:gridCol w="1733800">
                      <a:extLst>
                        <a:ext uri="{9D8B030D-6E8A-4147-A177-3AD203B41FA5}">
                          <a16:colId xmlns:a16="http://schemas.microsoft.com/office/drawing/2014/main" val="1521072163"/>
                        </a:ext>
                      </a:extLst>
                    </a:gridCol>
                    <a:gridCol w="1733800">
                      <a:extLst>
                        <a:ext uri="{9D8B030D-6E8A-4147-A177-3AD203B41FA5}">
                          <a16:colId xmlns:a16="http://schemas.microsoft.com/office/drawing/2014/main" val="1072941826"/>
                        </a:ext>
                      </a:extLst>
                    </a:gridCol>
                    <a:gridCol w="1733800">
                      <a:extLst>
                        <a:ext uri="{9D8B030D-6E8A-4147-A177-3AD203B41FA5}">
                          <a16:colId xmlns:a16="http://schemas.microsoft.com/office/drawing/2014/main" val="2260762086"/>
                        </a:ext>
                      </a:extLst>
                    </a:gridCol>
                    <a:gridCol w="1733800">
                      <a:extLst>
                        <a:ext uri="{9D8B030D-6E8A-4147-A177-3AD203B41FA5}">
                          <a16:colId xmlns:a16="http://schemas.microsoft.com/office/drawing/2014/main" val="1623974132"/>
                        </a:ext>
                      </a:extLst>
                    </a:gridCol>
                  </a:tblGrid>
                  <a:tr h="6123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Design</a:t>
                          </a:r>
                        </a:p>
                        <a:p>
                          <a:pPr algn="ctr"/>
                          <a:r>
                            <a:rPr lang="en-US" dirty="0"/>
                            <a:t> Case</a:t>
                          </a:r>
                          <a:endParaRPr lang="en-SG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Frontal Area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SG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SG" dirty="0"/>
                        </a:p>
                        <a:p>
                          <a:pPr algn="ctr"/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SG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SG" dirty="0"/>
                        </a:p>
                        <a:p>
                          <a:pPr algn="ctr"/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SG" dirty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3469851"/>
                      </a:ext>
                    </a:extLst>
                  </a:tr>
                  <a:tr h="4820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AERO20</a:t>
                          </a:r>
                          <a:endParaRPr lang="en-SG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0.53</a:t>
                          </a:r>
                          <a:endParaRPr lang="en-SG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0.076</a:t>
                          </a:r>
                          <a:endParaRPr lang="en-SG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0.12</a:t>
                          </a:r>
                          <a:endParaRPr lang="en-SG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0.040</a:t>
                          </a:r>
                          <a:endParaRPr lang="en-SG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0.061</a:t>
                          </a:r>
                          <a:endParaRPr lang="en-SG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7291450"/>
                      </a:ext>
                    </a:extLst>
                  </a:tr>
                  <a:tr h="4820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IRG21</a:t>
                          </a:r>
                          <a:endParaRPr lang="en-SG" sz="18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>
                              <a:solidFill>
                                <a:srgbClr val="00B05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0.43</a:t>
                          </a:r>
                          <a:endParaRPr lang="en-SG" sz="1800" b="1" kern="1200" dirty="0">
                            <a:solidFill>
                              <a:srgbClr val="00B05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0.098</a:t>
                          </a:r>
                          <a:endParaRPr lang="en-SG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-0.087</a:t>
                          </a:r>
                          <a:endParaRPr lang="en-SG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0.042</a:t>
                          </a:r>
                          <a:endParaRPr lang="en-SG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-0.038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22950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3">
                <a:extLst>
                  <a:ext uri="{FF2B5EF4-FFF2-40B4-BE49-F238E27FC236}">
                    <a16:creationId xmlns:a16="http://schemas.microsoft.com/office/drawing/2014/main" id="{F5FC5B93-CE98-4434-BFD4-EDF8885823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7008752"/>
                  </p:ext>
                </p:extLst>
              </p:nvPr>
            </p:nvGraphicFramePr>
            <p:xfrm>
              <a:off x="643759" y="1374531"/>
              <a:ext cx="11199469" cy="161026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530469">
                      <a:extLst>
                        <a:ext uri="{9D8B030D-6E8A-4147-A177-3AD203B41FA5}">
                          <a16:colId xmlns:a16="http://schemas.microsoft.com/office/drawing/2014/main" val="954699185"/>
                        </a:ext>
                      </a:extLst>
                    </a:gridCol>
                    <a:gridCol w="1733800">
                      <a:extLst>
                        <a:ext uri="{9D8B030D-6E8A-4147-A177-3AD203B41FA5}">
                          <a16:colId xmlns:a16="http://schemas.microsoft.com/office/drawing/2014/main" val="3554312142"/>
                        </a:ext>
                      </a:extLst>
                    </a:gridCol>
                    <a:gridCol w="1733800">
                      <a:extLst>
                        <a:ext uri="{9D8B030D-6E8A-4147-A177-3AD203B41FA5}">
                          <a16:colId xmlns:a16="http://schemas.microsoft.com/office/drawing/2014/main" val="1521072163"/>
                        </a:ext>
                      </a:extLst>
                    </a:gridCol>
                    <a:gridCol w="1733800">
                      <a:extLst>
                        <a:ext uri="{9D8B030D-6E8A-4147-A177-3AD203B41FA5}">
                          <a16:colId xmlns:a16="http://schemas.microsoft.com/office/drawing/2014/main" val="1072941826"/>
                        </a:ext>
                      </a:extLst>
                    </a:gridCol>
                    <a:gridCol w="1733800">
                      <a:extLst>
                        <a:ext uri="{9D8B030D-6E8A-4147-A177-3AD203B41FA5}">
                          <a16:colId xmlns:a16="http://schemas.microsoft.com/office/drawing/2014/main" val="2260762086"/>
                        </a:ext>
                      </a:extLst>
                    </a:gridCol>
                    <a:gridCol w="1733800">
                      <a:extLst>
                        <a:ext uri="{9D8B030D-6E8A-4147-A177-3AD203B41FA5}">
                          <a16:colId xmlns:a16="http://schemas.microsoft.com/office/drawing/2014/main" val="1623974132"/>
                        </a:ext>
                      </a:extLst>
                    </a:gridCol>
                  </a:tblGrid>
                  <a:tr h="64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Design</a:t>
                          </a:r>
                        </a:p>
                        <a:p>
                          <a:pPr algn="ctr"/>
                          <a:r>
                            <a:rPr lang="en-US" dirty="0"/>
                            <a:t> Case</a:t>
                          </a:r>
                          <a:endParaRPr lang="en-SG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45965" t="-4717" r="-400702" b="-15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6831" t="-4717" r="-302113" b="-15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45614" t="-4717" r="-201053" b="-15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47183" t="-4717" r="-101761" b="-15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45263" t="-4717" r="-1404" b="-155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3469851"/>
                      </a:ext>
                    </a:extLst>
                  </a:tr>
                  <a:tr h="4820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AERO20</a:t>
                          </a:r>
                          <a:endParaRPr lang="en-SG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0.53</a:t>
                          </a:r>
                          <a:endParaRPr lang="en-SG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0.076</a:t>
                          </a:r>
                          <a:endParaRPr lang="en-SG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0.12</a:t>
                          </a:r>
                          <a:endParaRPr lang="en-SG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0.040</a:t>
                          </a:r>
                          <a:endParaRPr lang="en-SG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0.061</a:t>
                          </a:r>
                          <a:endParaRPr lang="en-SG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7291450"/>
                      </a:ext>
                    </a:extLst>
                  </a:tr>
                  <a:tr h="4820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IRG21</a:t>
                          </a:r>
                          <a:endParaRPr lang="en-SG" sz="1800" b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>
                              <a:solidFill>
                                <a:srgbClr val="00B05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0.43</a:t>
                          </a:r>
                          <a:endParaRPr lang="en-SG" sz="1800" b="1" kern="1200" dirty="0">
                            <a:solidFill>
                              <a:srgbClr val="00B05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0.098</a:t>
                          </a:r>
                          <a:endParaRPr lang="en-SG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-0.087</a:t>
                          </a:r>
                          <a:endParaRPr lang="en-SG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0.042</a:t>
                          </a:r>
                          <a:endParaRPr lang="en-SG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-0.038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22950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401">
                <a:extLst>
                  <a:ext uri="{FF2B5EF4-FFF2-40B4-BE49-F238E27FC236}">
                    <a16:creationId xmlns:a16="http://schemas.microsoft.com/office/drawing/2014/main" id="{57FC44FD-586F-486C-A71C-290679510EA3}"/>
                  </a:ext>
                </a:extLst>
              </p:cNvPr>
              <p:cNvSpPr txBox="1"/>
              <p:nvPr/>
            </p:nvSpPr>
            <p:spPr>
              <a:xfrm>
                <a:off x="643758" y="3194122"/>
                <a:ext cx="8618229" cy="209288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500" b="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5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increased by 5.0%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20% </a:t>
                </a:r>
                <a:r>
                  <a:rPr lang="en-US" sz="25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reduction</a:t>
                </a:r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offset by 30% </a:t>
                </a:r>
                <a:r>
                  <a:rPr lang="en-US" sz="25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increase</a:t>
                </a:r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500" b="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Negative Lift (Down Force)</a:t>
                </a:r>
                <a:b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3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401">
                <a:extLst>
                  <a:ext uri="{FF2B5EF4-FFF2-40B4-BE49-F238E27FC236}">
                    <a16:creationId xmlns:a16="http://schemas.microsoft.com/office/drawing/2014/main" id="{57FC44FD-586F-486C-A71C-290679510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58" y="3194122"/>
                <a:ext cx="8618229" cy="2092881"/>
              </a:xfrm>
              <a:prstGeom prst="rect">
                <a:avLst/>
              </a:prstGeom>
              <a:blipFill>
                <a:blip r:embed="rId5"/>
                <a:stretch>
                  <a:fillRect l="-106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sign with white text&#10;&#10;Description automatically generated">
            <a:extLst>
              <a:ext uri="{FF2B5EF4-FFF2-40B4-BE49-F238E27FC236}">
                <a16:creationId xmlns:a16="http://schemas.microsoft.com/office/drawing/2014/main" id="{FDB634F0-8C3C-A04C-BC98-43D67AF45C3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7458" y="5992188"/>
            <a:ext cx="2940423" cy="617489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1C3A85-D415-9E46-9299-EC60F4C170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4119" y="5935480"/>
            <a:ext cx="2940423" cy="8611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A1D829-49D9-774A-AD6C-1649724B5C91}"/>
              </a:ext>
            </a:extLst>
          </p:cNvPr>
          <p:cNvSpPr txBox="1"/>
          <p:nvPr/>
        </p:nvSpPr>
        <p:spPr>
          <a:xfrm>
            <a:off x="643758" y="435813"/>
            <a:ext cx="93914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A9E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IRG 2021 Simulation : Investigating Drag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3">
                <a:extLst>
                  <a:ext uri="{FF2B5EF4-FFF2-40B4-BE49-F238E27FC236}">
                    <a16:creationId xmlns:a16="http://schemas.microsoft.com/office/drawing/2014/main" id="{F5FC5B93-CE98-4434-BFD4-EDF8885823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508485"/>
                  </p:ext>
                </p:extLst>
              </p:nvPr>
            </p:nvGraphicFramePr>
            <p:xfrm>
              <a:off x="2757850" y="1182123"/>
              <a:ext cx="6676300" cy="160410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530469">
                      <a:extLst>
                        <a:ext uri="{9D8B030D-6E8A-4147-A177-3AD203B41FA5}">
                          <a16:colId xmlns:a16="http://schemas.microsoft.com/office/drawing/2014/main" val="954699185"/>
                        </a:ext>
                      </a:extLst>
                    </a:gridCol>
                    <a:gridCol w="2031895">
                      <a:extLst>
                        <a:ext uri="{9D8B030D-6E8A-4147-A177-3AD203B41FA5}">
                          <a16:colId xmlns:a16="http://schemas.microsoft.com/office/drawing/2014/main" val="3554312142"/>
                        </a:ext>
                      </a:extLst>
                    </a:gridCol>
                    <a:gridCol w="2113936">
                      <a:extLst>
                        <a:ext uri="{9D8B030D-6E8A-4147-A177-3AD203B41FA5}">
                          <a16:colId xmlns:a16="http://schemas.microsoft.com/office/drawing/2014/main" val="1521072163"/>
                        </a:ext>
                      </a:extLst>
                    </a:gridCol>
                  </a:tblGrid>
                  <a:tr h="6123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Design</a:t>
                          </a:r>
                        </a:p>
                        <a:p>
                          <a:pPr algn="ctr"/>
                          <a:r>
                            <a:rPr lang="en-US" dirty="0"/>
                            <a:t> Case</a:t>
                          </a:r>
                          <a:endParaRPr lang="en-SG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%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𝑺𝒌𝒊𝒏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𝑭𝒓𝒊𝒄𝒕𝒊𝒐𝒏</m:t>
                                </m:r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𝑷𝒓𝒆𝒔𝒔𝒖𝒓𝒆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𝑫𝒓𝒂𝒈</m:t>
                                </m:r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3469851"/>
                      </a:ext>
                    </a:extLst>
                  </a:tr>
                  <a:tr h="4820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AERO20</a:t>
                          </a:r>
                          <a:endParaRPr lang="en-SG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SG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29</a:t>
                          </a:r>
                          <a:endParaRPr lang="en-SG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7291450"/>
                      </a:ext>
                    </a:extLst>
                  </a:tr>
                  <a:tr h="4820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IRG21</a:t>
                          </a:r>
                          <a:endParaRPr lang="en-SG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50</a:t>
                          </a:r>
                          <a:endParaRPr lang="en-SG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50</a:t>
                          </a:r>
                          <a:endParaRPr lang="en-SG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22950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3">
                <a:extLst>
                  <a:ext uri="{FF2B5EF4-FFF2-40B4-BE49-F238E27FC236}">
                    <a16:creationId xmlns:a16="http://schemas.microsoft.com/office/drawing/2014/main" id="{F5FC5B93-CE98-4434-BFD4-EDF8885823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508485"/>
                  </p:ext>
                </p:extLst>
              </p:nvPr>
            </p:nvGraphicFramePr>
            <p:xfrm>
              <a:off x="2757850" y="1182123"/>
              <a:ext cx="6676300" cy="160410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530469">
                      <a:extLst>
                        <a:ext uri="{9D8B030D-6E8A-4147-A177-3AD203B41FA5}">
                          <a16:colId xmlns:a16="http://schemas.microsoft.com/office/drawing/2014/main" val="954699185"/>
                        </a:ext>
                      </a:extLst>
                    </a:gridCol>
                    <a:gridCol w="2031895">
                      <a:extLst>
                        <a:ext uri="{9D8B030D-6E8A-4147-A177-3AD203B41FA5}">
                          <a16:colId xmlns:a16="http://schemas.microsoft.com/office/drawing/2014/main" val="3554312142"/>
                        </a:ext>
                      </a:extLst>
                    </a:gridCol>
                    <a:gridCol w="2113936">
                      <a:extLst>
                        <a:ext uri="{9D8B030D-6E8A-4147-A177-3AD203B41FA5}">
                          <a16:colId xmlns:a16="http://schemas.microsoft.com/office/drawing/2014/main" val="152107216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Design</a:t>
                          </a:r>
                        </a:p>
                        <a:p>
                          <a:pPr algn="ctr"/>
                          <a:r>
                            <a:rPr lang="en-US" dirty="0"/>
                            <a:t> Case</a:t>
                          </a:r>
                          <a:endParaRPr lang="en-SG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4551" t="-4717" r="-105090" b="-15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6138" t="-4717" r="-1153" b="-155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3469851"/>
                      </a:ext>
                    </a:extLst>
                  </a:tr>
                  <a:tr h="4820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AERO20</a:t>
                          </a:r>
                          <a:endParaRPr lang="en-SG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SG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29</a:t>
                          </a:r>
                          <a:endParaRPr lang="en-SG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7291450"/>
                      </a:ext>
                    </a:extLst>
                  </a:tr>
                  <a:tr h="4820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IRG21</a:t>
                          </a:r>
                          <a:endParaRPr lang="en-SG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50</a:t>
                          </a:r>
                          <a:endParaRPr lang="en-SG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50</a:t>
                          </a:r>
                          <a:endParaRPr lang="en-SG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22950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401">
            <a:extLst>
              <a:ext uri="{FF2B5EF4-FFF2-40B4-BE49-F238E27FC236}">
                <a16:creationId xmlns:a16="http://schemas.microsoft.com/office/drawing/2014/main" id="{57FC44FD-586F-486C-A71C-290679510EA3}"/>
              </a:ext>
            </a:extLst>
          </p:cNvPr>
          <p:cNvSpPr txBox="1"/>
          <p:nvPr/>
        </p:nvSpPr>
        <p:spPr>
          <a:xfrm>
            <a:off x="1462421" y="2581500"/>
            <a:ext cx="9267158" cy="403187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Further inspecting the components of drag, the increase in drag for IRG21 arises from the higher contribution of pressure drag to the overall drag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order of magnitude of skin friction is lower than that of pressure drag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Streamline objects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eg.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aero foils, the shapes of fishes, have negligible flow separation and hence only have skin friction (shear stresses) significantly impeding their motion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Bluff objects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eg.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cars, cubes, spheres, due to the sharper changes in geometry,  are more likely to experience flow separation and form a wake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 pressures (relative to the forward stagnation point) of the wake contributes to the increase in pressure drag </a:t>
            </a:r>
          </a:p>
          <a:p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54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sign with white text&#10;&#10;Description automatically generated">
            <a:extLst>
              <a:ext uri="{FF2B5EF4-FFF2-40B4-BE49-F238E27FC236}">
                <a16:creationId xmlns:a16="http://schemas.microsoft.com/office/drawing/2014/main" id="{FDB634F0-8C3C-A04C-BC98-43D67AF45C3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7458" y="5992188"/>
            <a:ext cx="2940423" cy="617489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1C3A85-D415-9E46-9299-EC60F4C170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4119" y="5935480"/>
            <a:ext cx="2940423" cy="8611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A1D829-49D9-774A-AD6C-1649724B5C91}"/>
              </a:ext>
            </a:extLst>
          </p:cNvPr>
          <p:cNvSpPr txBox="1"/>
          <p:nvPr/>
        </p:nvSpPr>
        <p:spPr>
          <a:xfrm>
            <a:off x="643758" y="435813"/>
            <a:ext cx="93914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A9E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IRG 2021 Simulation : Investigating Drag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Chart, surface chart&#10;&#10;Description automatically generated">
            <a:extLst>
              <a:ext uri="{FF2B5EF4-FFF2-40B4-BE49-F238E27FC236}">
                <a16:creationId xmlns:a16="http://schemas.microsoft.com/office/drawing/2014/main" id="{9A19F30C-F909-46C4-BF92-3DF7D8ED1C46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14148" t="2650" r="20577" b="3318"/>
          <a:stretch/>
        </p:blipFill>
        <p:spPr>
          <a:xfrm>
            <a:off x="6557787" y="1096692"/>
            <a:ext cx="4975451" cy="3721114"/>
          </a:xfrm>
          <a:prstGeom prst="rect">
            <a:avLst/>
          </a:prstGeom>
        </p:spPr>
      </p:pic>
      <p:pic>
        <p:nvPicPr>
          <p:cNvPr id="4" name="Picture 3" descr="Chart, surface chart&#10;&#10;Description automatically generated">
            <a:extLst>
              <a:ext uri="{FF2B5EF4-FFF2-40B4-BE49-F238E27FC236}">
                <a16:creationId xmlns:a16="http://schemas.microsoft.com/office/drawing/2014/main" id="{DF4A5E79-2D2A-4792-81F0-46FDE1E914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475" t="1745" r="19810" b="7558"/>
          <a:stretch/>
        </p:blipFill>
        <p:spPr>
          <a:xfrm>
            <a:off x="864908" y="1013050"/>
            <a:ext cx="4975451" cy="38047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12FFB7-DAA8-40F9-8713-24E17AB342BB}"/>
              </a:ext>
            </a:extLst>
          </p:cNvPr>
          <p:cNvSpPr txBox="1"/>
          <p:nvPr/>
        </p:nvSpPr>
        <p:spPr>
          <a:xfrm>
            <a:off x="2477396" y="4942014"/>
            <a:ext cx="17504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AERO20</a:t>
            </a:r>
          </a:p>
          <a:p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6EC6F7-35DE-44DA-8722-9F1D8FDED6BD}"/>
              </a:ext>
            </a:extLst>
          </p:cNvPr>
          <p:cNvSpPr txBox="1"/>
          <p:nvPr/>
        </p:nvSpPr>
        <p:spPr>
          <a:xfrm>
            <a:off x="8357089" y="4942014"/>
            <a:ext cx="137684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IRG21</a:t>
            </a:r>
          </a:p>
          <a:p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98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072F4777B3054F979689D530BCA45E" ma:contentTypeVersion="10" ma:contentTypeDescription="Create a new document." ma:contentTypeScope="" ma:versionID="91c5b27b97cde14ccba8d0c911c58169">
  <xsd:schema xmlns:xsd="http://www.w3.org/2001/XMLSchema" xmlns:xs="http://www.w3.org/2001/XMLSchema" xmlns:p="http://schemas.microsoft.com/office/2006/metadata/properties" xmlns:ns2="90faf412-4987-43f1-bcb9-478664e5a9e7" targetNamespace="http://schemas.microsoft.com/office/2006/metadata/properties" ma:root="true" ma:fieldsID="972ab6b593d6d82b10975dae77d1ac7c" ns2:_="">
    <xsd:import namespace="90faf412-4987-43f1-bcb9-478664e5a9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faf412-4987-43f1-bcb9-478664e5a9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ABFAF5-E645-4477-8C30-0F1D2DFF3F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76EBE64-8CB0-4BD8-BA1D-6215430D6C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faf412-4987-43f1-bcb9-478664e5a9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6125BA-122D-45FD-BB93-D5A4E2239D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657</Words>
  <Application>Microsoft Office PowerPoint</Application>
  <PresentationFormat>Widescreen</PresentationFormat>
  <Paragraphs>118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Gill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Chong, Xerxes</cp:lastModifiedBy>
  <cp:revision>79</cp:revision>
  <dcterms:created xsi:type="dcterms:W3CDTF">2020-06-17T11:46:00Z</dcterms:created>
  <dcterms:modified xsi:type="dcterms:W3CDTF">2021-02-12T23:01:23Z</dcterms:modified>
</cp:coreProperties>
</file>