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2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jpeg" ContentType="image/jpeg"/>
  <Override PartName="/ppt/media/image4.png" ContentType="image/png"/>
  <Override PartName="/ppt/media/image3.png" ContentType="image/png"/>
  <Override PartName="/ppt/media/image5.png" ContentType="image/png"/>
  <Override PartName="/ppt/media/image6.png" ContentType="image/png"/>
  <Override PartName="/ppt/media/image7.jpeg" ContentType="image/jpeg"/>
  <Override PartName="/ppt/media/image8.png" ContentType="image/png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notesSlides/_rels/notesSlide7.xml.rels" ContentType="application/vnd.openxmlformats-package.relationships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move the slide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notes format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&lt;header&gt;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dt" idx="3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ftr" idx="3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sldNum" idx="3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1A2FD218-E500-4C17-8D07-BBFDA35A9AFE}" type="slidenum"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BA1C81E-B2B0-4359-B40B-C2BC0AF411A6}" type="slidenum">
              <a:rPr b="0" lang="en-IN" sz="1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+mn-ea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6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4EB404E-0BA2-427B-AFC5-5CFA543DBE1F}" type="slidenum">
              <a:rPr b="0" lang="en-IN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13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E36EF3C-4EAB-4628-A4EA-F60CDED093AB}" type="slidenum">
              <a:rPr b="0" lang="en-IN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13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6AC7669-D364-4537-8A68-295F89AE91FA}" type="slidenum">
              <a:rPr b="0" lang="en-IN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13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title text format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defTabSz="9144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480" cy="4872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560" cy="38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Edit Master text styles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6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E9F1D77-6181-4B6C-B3C5-12F59E064B77}" type="slidenum">
              <a:rPr b="0" lang="en-IN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13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560" cy="1599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480" cy="4872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560" cy="38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Edit Master text styles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PlaceHolder 6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A1F7979-CF93-45A6-8D42-F7A1840CBB19}" type="slidenum">
              <a:rPr b="0" lang="en-IN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13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694D278-3F9C-4959-A5F5-3EC6D3265612}" type="slidenum">
              <a:rPr b="0" lang="en-IN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13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360" cy="581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520" cy="581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5182687-1CF0-451F-B8A0-866EDBFE642E}" type="slidenum">
              <a:rPr b="0" lang="en-IN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13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49DDF16-A2A0-44E1-A1F0-3931E59D6E4B}" type="slidenum">
              <a:rPr b="0" lang="en-IN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13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880" cy="285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6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4880" cy="149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A035A07-436C-4EF9-BAC1-2148802A9EEE}" type="slidenum">
              <a:rPr b="0" lang="en-IN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13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076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0760" cy="435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422E3C4-620C-4BCC-B4CE-7097CD349009}" type="slidenum">
              <a:rPr b="0" lang="en-IN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13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000" cy="82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000" cy="368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560" cy="82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560" cy="368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PlaceHolder 8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IN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E943EFE-BBF5-40C0-91EF-3DB7124457CC}" type="slidenum">
              <a:rPr b="0" lang="en-IN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13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8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image" Target="../media/image7.jpeg"/><Relationship Id="rId5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1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149840" y="1407960"/>
            <a:ext cx="10514880" cy="1158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anchorCtr="1">
            <a:norm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000" strike="noStrike" u="none">
                <a:solidFill>
                  <a:srgbClr val="1976d2"/>
                </a:solidFill>
                <a:effectLst/>
                <a:uFillTx/>
                <a:latin typeface="Times New Roman"/>
              </a:rPr>
              <a:t>Artificial intelligence in green marketing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1149840" y="3252240"/>
            <a:ext cx="4869000" cy="292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IN" sz="2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Authors</a:t>
            </a:r>
            <a:r>
              <a:rPr b="1" lang="en-IN" sz="2400" strike="noStrike" u="none">
                <a:solidFill>
                  <a:schemeClr val="accent1"/>
                </a:solidFill>
                <a:effectLst/>
                <a:uFillTx/>
                <a:latin typeface="Times New Roman"/>
              </a:rPr>
              <a:t>: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B Matthew Mineeth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Anjali Ragineni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Jai Sankar G.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IN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Srivalli Vuppala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872040" y="3252240"/>
            <a:ext cx="4992120" cy="292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IN" sz="2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Affiliation</a:t>
            </a:r>
            <a:r>
              <a:rPr b="1" lang="en-IN" sz="28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: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  </a:t>
            </a:r>
            <a:r>
              <a:rPr b="0" lang="en-IN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Ed_Division, Exafluence INC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  Sri Venkateswara University,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  Tirupati, India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IN" sz="2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Presented at</a:t>
            </a:r>
            <a:r>
              <a:rPr b="1" lang="en-IN" sz="28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: </a:t>
            </a:r>
            <a:r>
              <a:rPr b="0" lang="en-IN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REVA University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68" name="Picture 8" descr="A logo of a mountain range&#10;&#10;Description automatically generated"/>
          <p:cNvPicPr/>
          <p:nvPr/>
        </p:nvPicPr>
        <p:blipFill>
          <a:blip r:embed="rId1"/>
          <a:stretch/>
        </p:blipFill>
        <p:spPr>
          <a:xfrm>
            <a:off x="225720" y="3240"/>
            <a:ext cx="813960" cy="971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9" name="Picture 2" descr="A logo for a company&#10;&#10;Description automatically generated"/>
          <p:cNvPicPr/>
          <p:nvPr/>
        </p:nvPicPr>
        <p:blipFill>
          <a:blip r:embed="rId2"/>
          <a:stretch/>
        </p:blipFill>
        <p:spPr>
          <a:xfrm>
            <a:off x="10487160" y="226440"/>
            <a:ext cx="1377000" cy="644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0" name="Picture 9" descr=""/>
          <p:cNvPicPr/>
          <p:nvPr/>
        </p:nvPicPr>
        <p:blipFill>
          <a:blip r:embed="rId3"/>
          <a:stretch/>
        </p:blipFill>
        <p:spPr>
          <a:xfrm>
            <a:off x="1040040" y="167040"/>
            <a:ext cx="4257000" cy="7326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2" descr=""/>
          <p:cNvPicPr/>
          <p:nvPr/>
        </p:nvPicPr>
        <p:blipFill>
          <a:blip r:embed="rId1"/>
          <a:stretch/>
        </p:blipFill>
        <p:spPr>
          <a:xfrm>
            <a:off x="143280" y="133560"/>
            <a:ext cx="808920" cy="980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7" name="Picture 4" descr=""/>
          <p:cNvPicPr/>
          <p:nvPr/>
        </p:nvPicPr>
        <p:blipFill>
          <a:blip r:embed="rId2"/>
          <a:stretch/>
        </p:blipFill>
        <p:spPr>
          <a:xfrm>
            <a:off x="952920" y="257400"/>
            <a:ext cx="4257000" cy="732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8" name="Picture 6" descr=""/>
          <p:cNvPicPr/>
          <p:nvPr/>
        </p:nvPicPr>
        <p:blipFill>
          <a:blip r:embed="rId3"/>
          <a:stretch/>
        </p:blipFill>
        <p:spPr>
          <a:xfrm>
            <a:off x="10548720" y="257400"/>
            <a:ext cx="1380240" cy="64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9" name="Title 1"/>
          <p:cNvSpPr/>
          <p:nvPr/>
        </p:nvSpPr>
        <p:spPr>
          <a:xfrm>
            <a:off x="968760" y="1289520"/>
            <a:ext cx="10023480" cy="100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25000" lnSpcReduction="19999"/>
          </a:bodyPr>
          <a:p>
            <a:pPr defTabSz="914400">
              <a:lnSpc>
                <a:spcPct val="90000"/>
              </a:lnSpc>
            </a:pPr>
            <a:br>
              <a:rPr sz="16000"/>
            </a:br>
            <a:br>
              <a:rPr sz="16000"/>
            </a:br>
            <a:endParaRPr b="0" lang="en-IN" sz="1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090800" y="1085400"/>
            <a:ext cx="10154160" cy="646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000" strike="noStrike" u="none">
                <a:solidFill>
                  <a:srgbClr val="1976d2"/>
                </a:solidFill>
                <a:effectLst/>
                <a:uFillTx/>
                <a:latin typeface="Times New Roman"/>
              </a:rPr>
              <a:t>Results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1140120" y="2350080"/>
            <a:ext cx="10154160" cy="214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Increased trust in sustainability claims.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Higher engagement with green product recommendations.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Real-time brand reputation management.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Reduced regulatory risk via NLP-based claim audits.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0" descr=""/>
          <p:cNvPicPr/>
          <p:nvPr/>
        </p:nvPicPr>
        <p:blipFill>
          <a:blip r:embed="rId1"/>
          <a:stretch/>
        </p:blipFill>
        <p:spPr>
          <a:xfrm>
            <a:off x="143280" y="133560"/>
            <a:ext cx="808920" cy="980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3" name="Picture 11" descr=""/>
          <p:cNvPicPr/>
          <p:nvPr/>
        </p:nvPicPr>
        <p:blipFill>
          <a:blip r:embed="rId2"/>
          <a:stretch/>
        </p:blipFill>
        <p:spPr>
          <a:xfrm>
            <a:off x="952920" y="257400"/>
            <a:ext cx="4257000" cy="732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4" name="Picture 12" descr=""/>
          <p:cNvPicPr/>
          <p:nvPr/>
        </p:nvPicPr>
        <p:blipFill>
          <a:blip r:embed="rId3"/>
          <a:stretch/>
        </p:blipFill>
        <p:spPr>
          <a:xfrm>
            <a:off x="10548720" y="257400"/>
            <a:ext cx="1380240" cy="64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5" name="Title 4"/>
          <p:cNvSpPr/>
          <p:nvPr/>
        </p:nvSpPr>
        <p:spPr>
          <a:xfrm>
            <a:off x="968760" y="1289520"/>
            <a:ext cx="10023480" cy="100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25000" lnSpcReduction="19999"/>
          </a:bodyPr>
          <a:p>
            <a:pPr defTabSz="914400">
              <a:lnSpc>
                <a:spcPct val="90000"/>
              </a:lnSpc>
            </a:pPr>
            <a:br>
              <a:rPr sz="16000"/>
            </a:br>
            <a:br>
              <a:rPr sz="16000"/>
            </a:br>
            <a:endParaRPr b="0" lang="en-IN" sz="1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090800" y="1085400"/>
            <a:ext cx="10154160" cy="646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000" strike="noStrike" u="none">
                <a:solidFill>
                  <a:srgbClr val="1976d2"/>
                </a:solidFill>
                <a:effectLst/>
                <a:uFillTx/>
                <a:latin typeface="Times New Roman"/>
              </a:rPr>
              <a:t>Conclusion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1140120" y="2170080"/>
            <a:ext cx="10154160" cy="330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Green marketing is vital for promoting sustainable consumption. Ambiguous messaging and extensive greenwashing contribute to declining consumers trust which undermines the effectiveness of sustainability communication.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The proposed three-tier artificial intelligence framework aims to individualize green messaging, track public opinion, and validate environmental claims.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Companies need to move beyond superficial green messaging and focus on transparency, data-driven strategies and responsiveness.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AI isn’t a fix-all but if applied ethically, it can help companies regain consumer trust in this era of rising green skepticism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2" descr=""/>
          <p:cNvPicPr/>
          <p:nvPr/>
        </p:nvPicPr>
        <p:blipFill>
          <a:blip r:embed="rId1"/>
          <a:stretch/>
        </p:blipFill>
        <p:spPr>
          <a:xfrm>
            <a:off x="178560" y="160200"/>
            <a:ext cx="808920" cy="980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9" name="Picture 4" descr=""/>
          <p:cNvPicPr/>
          <p:nvPr/>
        </p:nvPicPr>
        <p:blipFill>
          <a:blip r:embed="rId2"/>
          <a:stretch/>
        </p:blipFill>
        <p:spPr>
          <a:xfrm>
            <a:off x="988200" y="284040"/>
            <a:ext cx="4257000" cy="732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0" name="Picture 6" descr=""/>
          <p:cNvPicPr/>
          <p:nvPr/>
        </p:nvPicPr>
        <p:blipFill>
          <a:blip r:embed="rId3"/>
          <a:stretch/>
        </p:blipFill>
        <p:spPr>
          <a:xfrm>
            <a:off x="10513440" y="266760"/>
            <a:ext cx="1380240" cy="64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047240" y="987120"/>
            <a:ext cx="10155960" cy="732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000" strike="noStrike" u="none">
                <a:solidFill>
                  <a:srgbClr val="1976d2"/>
                </a:solidFill>
                <a:effectLst/>
                <a:uFillTx/>
                <a:latin typeface="Times New Roman"/>
              </a:rPr>
              <a:t>Future Scope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1096200" y="1905840"/>
            <a:ext cx="10155960" cy="4177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Blockchain Integration: 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Incorporating blockchain technology could enhance verification and traceability of green claims, prevent tampering and ensure permanent records of sustainability data.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Behavioral Economics Integration: 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Future models could integrate behavioral insights to predict how different trust cues influence consumer decisions, offering a more human-centered approach to AI-driven marketing.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Ethical AI Tools for SMEs</a:t>
            </a:r>
            <a:r>
              <a:rPr b="1" lang="en-US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: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Development of open-source, ethics-oriented AI tools can democratize access for small businesses, enabling them to participate in trustworthy green marketing practices.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2" descr=""/>
          <p:cNvPicPr/>
          <p:nvPr/>
        </p:nvPicPr>
        <p:blipFill>
          <a:blip r:embed="rId1"/>
          <a:stretch/>
        </p:blipFill>
        <p:spPr>
          <a:xfrm>
            <a:off x="178560" y="160200"/>
            <a:ext cx="808920" cy="980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4" name="Picture 4" descr=""/>
          <p:cNvPicPr/>
          <p:nvPr/>
        </p:nvPicPr>
        <p:blipFill>
          <a:blip r:embed="rId2"/>
          <a:stretch/>
        </p:blipFill>
        <p:spPr>
          <a:xfrm>
            <a:off x="988200" y="284040"/>
            <a:ext cx="4257000" cy="732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5" name="Picture 6" descr=""/>
          <p:cNvPicPr/>
          <p:nvPr/>
        </p:nvPicPr>
        <p:blipFill>
          <a:blip r:embed="rId3"/>
          <a:stretch/>
        </p:blipFill>
        <p:spPr>
          <a:xfrm>
            <a:off x="10513440" y="266760"/>
            <a:ext cx="1380240" cy="64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74080" y="998640"/>
            <a:ext cx="10514880" cy="732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000" strike="noStrike" u="none">
                <a:solidFill>
                  <a:srgbClr val="1976d2"/>
                </a:solidFill>
                <a:effectLst/>
                <a:uFillTx/>
                <a:latin typeface="Times New Roman"/>
              </a:rPr>
              <a:t>References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766080" y="1844280"/>
            <a:ext cx="10946520" cy="517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203864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Adomavicius, G., &amp; Jannach, D. (2016). Recommendation systems: Challenges, insights, and research opportunities. Journal of Internet Commerce, 15(2), 75–101.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203864"/>
              </a:buClr>
              <a:buFont typeface="Arial"/>
              <a:buChar char="•"/>
            </a:pPr>
            <a:r>
              <a:rPr b="0" lang="en-IN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Gefen, D., Karahanna, E., &amp; Straub, D. W. (2003). Trust and TAM in online shopping: An integrated model. MIS Quarterly, 27(1), 51–90. 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203864"/>
              </a:buClr>
              <a:buFont typeface="Arial"/>
              <a:buChar char="•"/>
            </a:pPr>
            <a:r>
              <a:rPr b="0" lang="en-IN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Kim, H., &amp; Han, S. (2019). Recommender system impact on consumer trust in online shopping. Journal of Retailing and Consumer Services, 47, 332–341.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203864"/>
              </a:buClr>
              <a:buFont typeface="Arial"/>
              <a:buChar char="•"/>
            </a:pPr>
            <a:r>
              <a:rPr b="0" lang="en-IN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Liu, B. (2012). Sentiment analysis and opinion mining. Synthesis Lectures on Human Language Technologies, 5(1), 1–167. 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203864"/>
              </a:buClr>
              <a:buFont typeface="Arial"/>
              <a:buChar char="•"/>
            </a:pPr>
            <a:r>
              <a:rPr b="0" lang="en-IN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Rahman, I., Park, J., &amp; Chi, C. G. Q. (2015). Consequences of “greenwashing”: Consumers’ reactions to hotels’ green initiatives. International Journal of Contemporary Hospitality Management, 27(6), 1054–1081. 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203864"/>
              </a:buClr>
              <a:buFont typeface="Arial"/>
              <a:buChar char="•"/>
            </a:pPr>
            <a:r>
              <a:rPr b="0" lang="en-IN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Tam, K. Y., &amp; Ho, S. Y. (2005). Web personalization as a persuasion strategy: An elaboration likelihood model perspective. Information Systems Research, 16(3), 271–291. 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2" descr=""/>
          <p:cNvPicPr/>
          <p:nvPr/>
        </p:nvPicPr>
        <p:blipFill>
          <a:blip r:embed="rId1"/>
          <a:stretch/>
        </p:blipFill>
        <p:spPr>
          <a:xfrm>
            <a:off x="178560" y="160200"/>
            <a:ext cx="808920" cy="980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9" name="Picture 4" descr=""/>
          <p:cNvPicPr/>
          <p:nvPr/>
        </p:nvPicPr>
        <p:blipFill>
          <a:blip r:embed="rId2"/>
          <a:stretch/>
        </p:blipFill>
        <p:spPr>
          <a:xfrm>
            <a:off x="988200" y="284040"/>
            <a:ext cx="4257000" cy="732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0" name="Picture 6" descr=""/>
          <p:cNvPicPr/>
          <p:nvPr/>
        </p:nvPicPr>
        <p:blipFill>
          <a:blip r:embed="rId3"/>
          <a:stretch/>
        </p:blipFill>
        <p:spPr>
          <a:xfrm>
            <a:off x="10513440" y="266760"/>
            <a:ext cx="1380240" cy="646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1" name="Picture 5" descr=""/>
          <p:cNvPicPr/>
          <p:nvPr/>
        </p:nvPicPr>
        <p:blipFill>
          <a:blip r:embed="rId4"/>
          <a:stretch/>
        </p:blipFill>
        <p:spPr>
          <a:xfrm>
            <a:off x="2088000" y="-216000"/>
            <a:ext cx="8363520" cy="7344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 descr=""/>
          <p:cNvPicPr/>
          <p:nvPr/>
        </p:nvPicPr>
        <p:blipFill>
          <a:blip r:embed="rId1"/>
          <a:stretch/>
        </p:blipFill>
        <p:spPr>
          <a:xfrm>
            <a:off x="178560" y="160200"/>
            <a:ext cx="808920" cy="980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2" name="Picture 4" descr=""/>
          <p:cNvPicPr/>
          <p:nvPr/>
        </p:nvPicPr>
        <p:blipFill>
          <a:blip r:embed="rId2"/>
          <a:stretch/>
        </p:blipFill>
        <p:spPr>
          <a:xfrm>
            <a:off x="988200" y="284040"/>
            <a:ext cx="4257000" cy="732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3" name="Picture 6" descr=""/>
          <p:cNvPicPr/>
          <p:nvPr/>
        </p:nvPicPr>
        <p:blipFill>
          <a:blip r:embed="rId3"/>
          <a:stretch/>
        </p:blipFill>
        <p:spPr>
          <a:xfrm>
            <a:off x="10513440" y="266760"/>
            <a:ext cx="1380240" cy="64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066680" y="900000"/>
            <a:ext cx="10057680" cy="698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anchorCtr="1">
            <a:norm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000" strike="noStrike" u="none">
                <a:solidFill>
                  <a:srgbClr val="1976d2"/>
                </a:solidFill>
                <a:effectLst/>
                <a:uFillTx/>
                <a:latin typeface="Times New Roman"/>
              </a:rPr>
              <a:t>Agenda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1105200" y="1443960"/>
            <a:ext cx="10057680" cy="471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Introduction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Literature Review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Problem statement 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Methodology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Proposed Framework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400" strike="noStrike" u="none">
                <a:solidFill>
                  <a:schemeClr val="dk1"/>
                </a:solidFill>
                <a:effectLst/>
                <a:uFillTx/>
                <a:latin typeface="Times New Roman"/>
                <a:ea typeface="Noto Sans CJK SC"/>
              </a:rPr>
              <a:t>Limitations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Evaluation Metrics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Expected Results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Conclusion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Future scope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References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2" descr=""/>
          <p:cNvPicPr/>
          <p:nvPr/>
        </p:nvPicPr>
        <p:blipFill>
          <a:blip r:embed="rId1"/>
          <a:stretch/>
        </p:blipFill>
        <p:spPr>
          <a:xfrm>
            <a:off x="178560" y="160200"/>
            <a:ext cx="808920" cy="980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7" name="Picture 4" descr=""/>
          <p:cNvPicPr/>
          <p:nvPr/>
        </p:nvPicPr>
        <p:blipFill>
          <a:blip r:embed="rId2"/>
          <a:stretch/>
        </p:blipFill>
        <p:spPr>
          <a:xfrm>
            <a:off x="988200" y="284040"/>
            <a:ext cx="4257000" cy="732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8" name="Picture 6" descr=""/>
          <p:cNvPicPr/>
          <p:nvPr/>
        </p:nvPicPr>
        <p:blipFill>
          <a:blip r:embed="rId3"/>
          <a:stretch/>
        </p:blipFill>
        <p:spPr>
          <a:xfrm>
            <a:off x="10513440" y="266760"/>
            <a:ext cx="1380240" cy="64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02080" y="1069200"/>
            <a:ext cx="10514880" cy="83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000" strike="noStrike" u="none">
                <a:solidFill>
                  <a:srgbClr val="1976d2"/>
                </a:solidFill>
                <a:effectLst/>
                <a:uFillTx/>
                <a:latin typeface="Times New Roman"/>
              </a:rPr>
              <a:t>Introduction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838080" y="2524680"/>
            <a:ext cx="6259320" cy="269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just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The integration of Artificial Intelligence in green marketing is transforming the way businesses approach sustainability and environmental responsibility. It mainly focuses on: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432000" indent="-324000"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Green Supply Chain Optimization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432000" indent="-324000"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Eco-Friendly Product Recommendation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432000" indent="-324000"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Sustainable Marketing Strategies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81" name="Picture 7" descr=""/>
          <p:cNvPicPr/>
          <p:nvPr/>
        </p:nvPicPr>
        <p:blipFill>
          <a:blip r:embed="rId4"/>
          <a:stretch/>
        </p:blipFill>
        <p:spPr>
          <a:xfrm>
            <a:off x="7597080" y="2200680"/>
            <a:ext cx="3789000" cy="3441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2" descr=""/>
          <p:cNvPicPr/>
          <p:nvPr/>
        </p:nvPicPr>
        <p:blipFill>
          <a:blip r:embed="rId1"/>
          <a:stretch/>
        </p:blipFill>
        <p:spPr>
          <a:xfrm>
            <a:off x="178560" y="160200"/>
            <a:ext cx="808920" cy="980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3" name="Picture 4" descr=""/>
          <p:cNvPicPr/>
          <p:nvPr/>
        </p:nvPicPr>
        <p:blipFill>
          <a:blip r:embed="rId2"/>
          <a:stretch/>
        </p:blipFill>
        <p:spPr>
          <a:xfrm>
            <a:off x="988200" y="284040"/>
            <a:ext cx="4257000" cy="732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4" name="Picture 6" descr=""/>
          <p:cNvPicPr/>
          <p:nvPr/>
        </p:nvPicPr>
        <p:blipFill>
          <a:blip r:embed="rId3"/>
          <a:stretch/>
        </p:blipFill>
        <p:spPr>
          <a:xfrm>
            <a:off x="10513440" y="266760"/>
            <a:ext cx="1380240" cy="64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988200" y="1141200"/>
            <a:ext cx="10514880" cy="646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000" strike="noStrike" u="none">
                <a:solidFill>
                  <a:srgbClr val="1976d2"/>
                </a:solidFill>
                <a:effectLst/>
                <a:uFillTx/>
                <a:latin typeface="Times New Roman"/>
              </a:rPr>
              <a:t>Literature Review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graphicFrame>
        <p:nvGraphicFramePr>
          <p:cNvPr id="86" name="Table 7"/>
          <p:cNvGraphicFramePr/>
          <p:nvPr/>
        </p:nvGraphicFramePr>
        <p:xfrm>
          <a:off x="654480" y="1788840"/>
          <a:ext cx="10882440" cy="4138920"/>
        </p:xfrm>
        <a:graphic>
          <a:graphicData uri="http://schemas.openxmlformats.org/drawingml/2006/table">
            <a:tbl>
              <a:tblPr/>
              <a:tblGrid>
                <a:gridCol w="2082960"/>
                <a:gridCol w="2933280"/>
                <a:gridCol w="2933280"/>
                <a:gridCol w="2933280"/>
              </a:tblGrid>
              <a:tr h="58212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IN" sz="20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Times New Roman"/>
                        </a:rPr>
                        <a:t>AUTHOR(S)</a:t>
                      </a:r>
                      <a:endParaRPr b="0" lang="en-IN" sz="20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IN" sz="20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Times New Roman"/>
                        </a:rPr>
                        <a:t>KEY POINTS</a:t>
                      </a:r>
                      <a:endParaRPr b="0" lang="en-IN" sz="20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IN" sz="20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Times New Roman"/>
                        </a:rPr>
                        <a:t>METHODOLOGY</a:t>
                      </a:r>
                      <a:endParaRPr b="0" lang="en-IN" sz="20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IN" sz="20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Times New Roman"/>
                        </a:rPr>
                        <a:t>KEY FINDINGS</a:t>
                      </a:r>
                      <a:endParaRPr b="0" lang="en-IN" sz="20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93456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20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Times New Roman"/>
                        </a:rPr>
                        <a:t>[2] Chen &amp; Chang (2013)</a:t>
                      </a:r>
                      <a:endParaRPr b="0" lang="en-IN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20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Times New Roman"/>
                        </a:rPr>
                        <a:t>Greenwashing affects trust</a:t>
                      </a:r>
                      <a:endParaRPr b="0" lang="en-IN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20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Times New Roman"/>
                        </a:rPr>
                        <a:t>Survey + structural equation modeling.</a:t>
                      </a:r>
                      <a:endParaRPr b="0" lang="en-IN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 defTabSz="9144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20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Times New Roman"/>
                        </a:rPr>
                        <a:t>Confusion &amp; risk reduce green trust</a:t>
                      </a:r>
                      <a:endParaRPr b="0" lang="en-IN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20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Times New Roman"/>
                        </a:rPr>
                        <a:t>[5] Kim &amp; Han (2019)</a:t>
                      </a:r>
                      <a:endParaRPr b="0" lang="en-IN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20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Times New Roman"/>
                        </a:rPr>
                        <a:t>RS affect trust online</a:t>
                      </a:r>
                      <a:endParaRPr b="0" lang="en-IN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0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Times New Roman"/>
                        </a:rPr>
                        <a:t>Survey + structural equation modeling.</a:t>
                      </a:r>
                      <a:endParaRPr b="0" lang="en-IN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 defTabSz="9144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IN" sz="20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Times New Roman"/>
                        </a:rPr>
                        <a:t>Personalized RS build trust</a:t>
                      </a:r>
                      <a:endParaRPr b="0" lang="en-IN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58212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20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Times New Roman"/>
                        </a:rPr>
                        <a:t>[7] Rahman et al. (2015)</a:t>
                      </a:r>
                      <a:endParaRPr b="0" lang="en-IN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20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Times New Roman"/>
                        </a:rPr>
                        <a:t>Hotel greenwashing harms trust</a:t>
                      </a:r>
                      <a:endParaRPr b="0" lang="en-IN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20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Times New Roman"/>
                        </a:rPr>
                        <a:t>Customer survey</a:t>
                      </a:r>
                      <a:endParaRPr b="0" lang="en-IN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 defTabSz="9144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20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Times New Roman"/>
                        </a:rPr>
                        <a:t>Leads to distrust &amp; poor loyalty</a:t>
                      </a:r>
                      <a:endParaRPr b="0" lang="en-IN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58212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20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Times New Roman"/>
                        </a:rPr>
                        <a:t>[12] Goldman Sachs (2022)</a:t>
                      </a:r>
                      <a:endParaRPr b="0" lang="en-IN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20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Times New Roman"/>
                        </a:rPr>
                        <a:t>ESG misstatements fined</a:t>
                      </a:r>
                      <a:endParaRPr b="0" lang="en-IN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20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Times New Roman"/>
                        </a:rPr>
                        <a:t>SEC action</a:t>
                      </a:r>
                      <a:endParaRPr b="0" lang="en-IN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 defTabSz="9144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IN" sz="20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Times New Roman"/>
                        </a:rPr>
                        <a:t>Misleading ESG harms trust</a:t>
                      </a:r>
                      <a:endParaRPr b="0" lang="en-IN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58212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20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Times New Roman"/>
                        </a:rPr>
                        <a:t>[13] Keurig (2022)</a:t>
                      </a:r>
                      <a:endParaRPr b="0" lang="en-IN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20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Times New Roman"/>
                        </a:rPr>
                        <a:t>False recycling claim</a:t>
                      </a:r>
                      <a:endParaRPr b="0" lang="en-IN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20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Times New Roman"/>
                        </a:rPr>
                        <a:t>Govt probe</a:t>
                      </a:r>
                      <a:endParaRPr b="0" lang="en-IN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343080" indent="-343080" defTabSz="9144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IN" sz="20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Times New Roman"/>
                        </a:rPr>
                        <a:t>Misleading labels = penalties</a:t>
                      </a:r>
                      <a:endParaRPr b="0" lang="en-IN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074960" y="946800"/>
            <a:ext cx="10203120" cy="64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000" strike="noStrike" u="none">
                <a:solidFill>
                  <a:srgbClr val="1976d2"/>
                </a:solidFill>
                <a:effectLst/>
                <a:uFillTx/>
                <a:latin typeface="Times New Roman"/>
              </a:rPr>
              <a:t>Problem Statement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966960" y="1639800"/>
            <a:ext cx="7132680" cy="465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Green marketing aims to promote sustainability, but today consumers are often sceptical of it. This is due to misleading or vague sustainability claims often used by companies. The result: fines, lawsuits and damaged reputations.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Real-World context: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Several major brands have faced legal actions or regulatory penalties for environmental claims that lacked evidence.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For example: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A major auto manufacturer was fined for delayed emissions report.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Two fashion retailers were investigated for using vague eco-labels like ‘conscious choice’.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A financial firm overstated its ESG criteria and misled investors.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89" name="Picture 8" descr="A logo of a mountain range&#10;&#10;Description automatically generated"/>
          <p:cNvPicPr/>
          <p:nvPr/>
        </p:nvPicPr>
        <p:blipFill>
          <a:blip r:embed="rId1"/>
          <a:stretch/>
        </p:blipFill>
        <p:spPr>
          <a:xfrm>
            <a:off x="225720" y="3240"/>
            <a:ext cx="813960" cy="971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0" name="Picture 2" descr="A logo for a company&#10;&#10;Description automatically generated"/>
          <p:cNvPicPr/>
          <p:nvPr/>
        </p:nvPicPr>
        <p:blipFill>
          <a:blip r:embed="rId2"/>
          <a:stretch/>
        </p:blipFill>
        <p:spPr>
          <a:xfrm>
            <a:off x="10487160" y="226440"/>
            <a:ext cx="1377000" cy="644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1" name="Picture 3" descr=""/>
          <p:cNvPicPr/>
          <p:nvPr/>
        </p:nvPicPr>
        <p:blipFill>
          <a:blip r:embed="rId3"/>
          <a:stretch/>
        </p:blipFill>
        <p:spPr>
          <a:xfrm>
            <a:off x="1080000" y="180000"/>
            <a:ext cx="4257000" cy="732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2" name="" descr=""/>
          <p:cNvPicPr/>
          <p:nvPr/>
        </p:nvPicPr>
        <p:blipFill>
          <a:blip r:embed="rId4"/>
          <a:stretch/>
        </p:blipFill>
        <p:spPr>
          <a:xfrm>
            <a:off x="7920000" y="2732040"/>
            <a:ext cx="3960000" cy="2199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273200" y="2924280"/>
            <a:ext cx="3644640" cy="1009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55000" lnSpcReduction="19999"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br>
              <a:rPr sz="4400"/>
            </a:br>
            <a:br>
              <a:rPr sz="4400"/>
            </a:b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1170000" y="2155320"/>
            <a:ext cx="10057680" cy="348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Problem identification: </a:t>
            </a: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C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onsumer distrust in current green marketing practices, especially due to greenwashing.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Conceptual framework development: 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such as recommender systems, sentiment analysis, and natural language processing in delivering personalized and authentic sustainability messaging.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Metric based evaluation strategy: 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Indicators that can assess the effectiveness of AI-driven strategies in reinforcing brand credibility and ethical sustainability communication.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95" name="Picture 8" descr="A logo of a mountain range&#10;&#10;Description automatically generated"/>
          <p:cNvPicPr/>
          <p:nvPr/>
        </p:nvPicPr>
        <p:blipFill>
          <a:blip r:embed="rId1"/>
          <a:stretch/>
        </p:blipFill>
        <p:spPr>
          <a:xfrm>
            <a:off x="225720" y="-14400"/>
            <a:ext cx="813960" cy="971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6" name="Picture 2" descr="A logo for a company&#10;&#10;Description automatically generated"/>
          <p:cNvPicPr/>
          <p:nvPr/>
        </p:nvPicPr>
        <p:blipFill>
          <a:blip r:embed="rId2"/>
          <a:stretch/>
        </p:blipFill>
        <p:spPr>
          <a:xfrm>
            <a:off x="10487160" y="208800"/>
            <a:ext cx="1377000" cy="644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7" name="Title 1"/>
          <p:cNvSpPr/>
          <p:nvPr/>
        </p:nvSpPr>
        <p:spPr>
          <a:xfrm>
            <a:off x="963360" y="905040"/>
            <a:ext cx="10264680" cy="72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 defTabSz="914400">
              <a:lnSpc>
                <a:spcPct val="90000"/>
              </a:lnSpc>
            </a:pPr>
            <a:r>
              <a:rPr b="1" lang="en-US" sz="4000" strike="noStrike" u="none">
                <a:solidFill>
                  <a:srgbClr val="1976d2"/>
                </a:solidFill>
                <a:effectLst/>
                <a:uFillTx/>
                <a:latin typeface="Times New Roman"/>
              </a:rPr>
              <a:t>Methodology</a:t>
            </a:r>
            <a:endParaRPr b="0" lang="en-IN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8" name="Picture 1" descr=""/>
          <p:cNvPicPr/>
          <p:nvPr/>
        </p:nvPicPr>
        <p:blipFill>
          <a:blip r:embed="rId3"/>
          <a:stretch/>
        </p:blipFill>
        <p:spPr>
          <a:xfrm>
            <a:off x="1080000" y="180000"/>
            <a:ext cx="4257000" cy="7326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" descr=""/>
          <p:cNvPicPr/>
          <p:nvPr/>
        </p:nvPicPr>
        <p:blipFill>
          <a:blip r:embed="rId1"/>
          <a:stretch/>
        </p:blipFill>
        <p:spPr>
          <a:xfrm>
            <a:off x="46800" y="61560"/>
            <a:ext cx="808920" cy="980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0" name="Picture 4" descr=""/>
          <p:cNvPicPr/>
          <p:nvPr/>
        </p:nvPicPr>
        <p:blipFill>
          <a:blip r:embed="rId2"/>
          <a:stretch/>
        </p:blipFill>
        <p:spPr>
          <a:xfrm>
            <a:off x="856440" y="185400"/>
            <a:ext cx="4257000" cy="732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1" name="Picture 8" descr=""/>
          <p:cNvPicPr/>
          <p:nvPr/>
        </p:nvPicPr>
        <p:blipFill>
          <a:blip r:embed="rId3"/>
          <a:stretch/>
        </p:blipFill>
        <p:spPr>
          <a:xfrm>
            <a:off x="10644840" y="180720"/>
            <a:ext cx="1380240" cy="64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2" name="Title 1"/>
          <p:cNvSpPr/>
          <p:nvPr/>
        </p:nvSpPr>
        <p:spPr>
          <a:xfrm>
            <a:off x="968760" y="873000"/>
            <a:ext cx="1002348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90000"/>
              </a:lnSpc>
            </a:pPr>
            <a:r>
              <a:rPr b="1" lang="en-US" sz="4000" strike="noStrike" u="none">
                <a:solidFill>
                  <a:srgbClr val="1976d2"/>
                </a:solidFill>
                <a:effectLst/>
                <a:uFillTx/>
                <a:latin typeface="Times New Roman"/>
              </a:rPr>
              <a:t>Proposed Framework</a:t>
            </a:r>
            <a:endParaRPr b="0" lang="en-IN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3" name="TextBox 11"/>
          <p:cNvSpPr/>
          <p:nvPr/>
        </p:nvSpPr>
        <p:spPr>
          <a:xfrm>
            <a:off x="856440" y="1749960"/>
            <a:ext cx="10387440" cy="475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Tier 1 – AI-Powered Recommender Systems</a:t>
            </a: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Personalizes product suggestions based on consumer preferences, browsing behavior, and environmental values. 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Tier 2 – NLP-Based Greenwashing Detection</a:t>
            </a: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Uses Natural Language Processing (NLP) to detect vague, misleading, or unverifiable sustainability claims in marketing content.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Tier 3 – Sentiment Analysis and Real-Time </a:t>
            </a: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Employs AI to monitor consumer sentiment from social media and other sources.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2" descr=""/>
          <p:cNvPicPr/>
          <p:nvPr/>
        </p:nvPicPr>
        <p:blipFill>
          <a:blip r:embed="rId1"/>
          <a:stretch/>
        </p:blipFill>
        <p:spPr>
          <a:xfrm>
            <a:off x="301680" y="120600"/>
            <a:ext cx="808920" cy="980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5" name="Picture 6" descr=""/>
          <p:cNvPicPr/>
          <p:nvPr/>
        </p:nvPicPr>
        <p:blipFill>
          <a:blip r:embed="rId2"/>
          <a:stretch/>
        </p:blipFill>
        <p:spPr>
          <a:xfrm>
            <a:off x="1110960" y="244440"/>
            <a:ext cx="4257000" cy="732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6" name="Picture 8" descr=""/>
          <p:cNvPicPr/>
          <p:nvPr/>
        </p:nvPicPr>
        <p:blipFill>
          <a:blip r:embed="rId3"/>
          <a:stretch/>
        </p:blipFill>
        <p:spPr>
          <a:xfrm>
            <a:off x="10601280" y="120600"/>
            <a:ext cx="1380240" cy="64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7" name="Title 1"/>
          <p:cNvSpPr/>
          <p:nvPr/>
        </p:nvSpPr>
        <p:spPr>
          <a:xfrm>
            <a:off x="968760" y="1289520"/>
            <a:ext cx="10023480" cy="100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25000" lnSpcReduction="19999"/>
          </a:bodyPr>
          <a:p>
            <a:pPr defTabSz="914400">
              <a:lnSpc>
                <a:spcPct val="90000"/>
              </a:lnSpc>
            </a:pPr>
            <a:br>
              <a:rPr sz="16000"/>
            </a:br>
            <a:br>
              <a:rPr sz="16000"/>
            </a:br>
            <a:endParaRPr b="0" lang="en-IN" sz="1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198800" y="1413360"/>
            <a:ext cx="10154160" cy="88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000" strike="noStrike" u="none">
                <a:solidFill>
                  <a:srgbClr val="1976d2"/>
                </a:solidFill>
                <a:effectLst/>
                <a:uFillTx/>
                <a:latin typeface="Times New Roman"/>
              </a:rPr>
              <a:t>Limitations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1198800" y="2588760"/>
            <a:ext cx="10154160" cy="285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Data Quality Dependency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 : Inaccurate and incomplete data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Algorithmic bias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: Potential leading to discriminatory marketing practices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Consumer skepticism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: Distrust of AI driven marketing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Lack of transparency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: Black box nature of Artificial intelligence 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Limited contextual understanding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: Lack of human intuition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2" descr=""/>
          <p:cNvPicPr/>
          <p:nvPr/>
        </p:nvPicPr>
        <p:blipFill>
          <a:blip r:embed="rId1"/>
          <a:stretch/>
        </p:blipFill>
        <p:spPr>
          <a:xfrm>
            <a:off x="275040" y="64080"/>
            <a:ext cx="808920" cy="980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1" name="Picture 4" descr=""/>
          <p:cNvPicPr/>
          <p:nvPr/>
        </p:nvPicPr>
        <p:blipFill>
          <a:blip r:embed="rId2"/>
          <a:stretch/>
        </p:blipFill>
        <p:spPr>
          <a:xfrm>
            <a:off x="1084680" y="187920"/>
            <a:ext cx="4257000" cy="732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2" name="Picture 6" descr=""/>
          <p:cNvPicPr/>
          <p:nvPr/>
        </p:nvPicPr>
        <p:blipFill>
          <a:blip r:embed="rId3"/>
          <a:stretch/>
        </p:blipFill>
        <p:spPr>
          <a:xfrm>
            <a:off x="10610640" y="187920"/>
            <a:ext cx="1380240" cy="64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3" name="Title 1"/>
          <p:cNvSpPr/>
          <p:nvPr/>
        </p:nvSpPr>
        <p:spPr>
          <a:xfrm>
            <a:off x="968760" y="1289520"/>
            <a:ext cx="10023480" cy="100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25000" lnSpcReduction="19999"/>
          </a:bodyPr>
          <a:p>
            <a:pPr defTabSz="914400">
              <a:lnSpc>
                <a:spcPct val="90000"/>
              </a:lnSpc>
            </a:pPr>
            <a:br>
              <a:rPr sz="16000"/>
            </a:br>
            <a:br>
              <a:rPr sz="16000"/>
            </a:br>
            <a:endParaRPr b="0" lang="en-IN" sz="1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126800" y="993240"/>
            <a:ext cx="10154160" cy="83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000" strike="noStrike" u="none">
                <a:solidFill>
                  <a:srgbClr val="1976d2"/>
                </a:solidFill>
                <a:effectLst/>
                <a:uFillTx/>
                <a:latin typeface="Times New Roman"/>
              </a:rPr>
              <a:t>Evaluation Metrics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1198800" y="1906920"/>
            <a:ext cx="10154160" cy="40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indent="0" algn="just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Trust indicators: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432000" indent="-324000"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Brand trust score – measures consumer confidence in sustainability claims.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432000" indent="-324000"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perceived authenticity – evaluates clarity and credibility of green messaging.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432000" indent="-324000"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certification verification - % of claims backed by trusted third-party standards.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algn="just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Engagement Metrics: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432000" indent="-324000"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click-through rate – engagement with AI recommended green products.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432000" indent="-324000"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conversion rate – ratio green product recommendations that result in purchases.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algn="just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Ethical &amp; compliance metrics: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432000" indent="-324000"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transparency score – clarity of AI logic, data sources, and sustainability proofs.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432000" indent="-324000" algn="just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data privacy compliance – Adherence to GDPR, FTC, and other regulations.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</TotalTime>
  <Application>LibreOffice/25.2.4.3$Linux_X86_64 LibreOffice_project/520$Build-3</Application>
  <AppVersion>15.0000</AppVersion>
  <Words>1010</Words>
  <Paragraphs>121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2025-06-06T04:38:02Z</dcterms:created>
  <dc:creator>Tech Support 1</dc:creator>
  <dc:description/>
  <dc:language>en-IN</dc:language>
  <cp:lastModifiedBy/>
  <dcterms:modified xsi:type="dcterms:W3CDTF">2025-06-14T06:28:02Z</dcterms:modified>
  <cp:revision>48</cp:revision>
  <dc:subject/>
  <dc:title>AI in Green Marketing: Building Consumer Trust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14</vt:i4>
  </property>
</Properties>
</file>